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rts/style1.xml" ContentType="application/vnd.ms-office.chartstyle+xml"/>
  <Override PartName="/ppt/charts/colors1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30"/>
  </p:notesMasterIdLst>
  <p:sldIdLst>
    <p:sldId id="346" r:id="rId2"/>
    <p:sldId id="348" r:id="rId3"/>
    <p:sldId id="378" r:id="rId4"/>
    <p:sldId id="349" r:id="rId5"/>
    <p:sldId id="379" r:id="rId6"/>
    <p:sldId id="303" r:id="rId7"/>
    <p:sldId id="270" r:id="rId8"/>
    <p:sldId id="289" r:id="rId9"/>
    <p:sldId id="290" r:id="rId10"/>
    <p:sldId id="309" r:id="rId11"/>
    <p:sldId id="257" r:id="rId12"/>
    <p:sldId id="282" r:id="rId13"/>
    <p:sldId id="258" r:id="rId14"/>
    <p:sldId id="284" r:id="rId15"/>
    <p:sldId id="259" r:id="rId16"/>
    <p:sldId id="285" r:id="rId17"/>
    <p:sldId id="260" r:id="rId18"/>
    <p:sldId id="286" r:id="rId19"/>
    <p:sldId id="339" r:id="rId20"/>
    <p:sldId id="287" r:id="rId21"/>
    <p:sldId id="343" r:id="rId22"/>
    <p:sldId id="381" r:id="rId23"/>
    <p:sldId id="375" r:id="rId24"/>
    <p:sldId id="376" r:id="rId25"/>
    <p:sldId id="380" r:id="rId26"/>
    <p:sldId id="370" r:id="rId27"/>
    <p:sldId id="345" r:id="rId28"/>
    <p:sldId id="373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 autoAdjust="0"/>
    <p:restoredTop sz="87740" autoAdjust="0"/>
  </p:normalViewPr>
  <p:slideViewPr>
    <p:cSldViewPr>
      <p:cViewPr varScale="1">
        <p:scale>
          <a:sx n="22" d="100"/>
          <a:sy n="22" d="100"/>
        </p:scale>
        <p:origin x="-1277" y="-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2" y="1069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2400" dirty="0">
                <a:solidFill>
                  <a:schemeClr val="tx1"/>
                </a:solidFill>
              </a:rPr>
              <a:t>First Language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Home Language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B93D-41D8-8F0B-C12C814BBD2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93D-41D8-8F0B-C12C814BBD2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B93D-41D8-8F0B-C12C814BBD2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B93D-41D8-8F0B-C12C814BBD29}"/>
              </c:ext>
            </c:extLst>
          </c:dPt>
          <c:dLbls>
            <c:dLbl>
              <c:idx val="0"/>
              <c:layout>
                <c:manualLayout>
                  <c:x val="6.6666666666666596E-2"/>
                  <c:y val="0.11111111111111099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B93D-41D8-8F0B-C12C814BBD29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2.5391793992051898E-2"/>
                  <c:y val="3.9930828958880102E-2"/>
                </c:manualLayout>
              </c:layout>
              <c:spPr>
                <a:solidFill>
                  <a:srgbClr val="FFFFFF"/>
                </a:solidFill>
                <a:ln>
                  <a:solidFill>
                    <a:srgbClr val="2F2B20">
                      <a:lumMod val="25000"/>
                      <a:lumOff val="75000"/>
                    </a:srgb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B93D-41D8-8F0B-C12C814BBD29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150037107430537"/>
                      <c:h val="0.15208333333333299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-3.03030303030303E-2"/>
                  <c:y val="7.9861111111111105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B93D-41D8-8F0B-C12C814BBD29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2.4242424242424201E-2"/>
                  <c:y val="6.5972222222222196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B93D-41D8-8F0B-C12C814BBD29}"/>
                </c:ext>
                <c:ext xmlns:c15="http://schemas.microsoft.com/office/drawing/2012/chart" uri="{CE6537A1-D6FC-4f65-9D91-7224C49458BB}"/>
              </c:extLst>
            </c:dLbl>
            <c:spPr>
              <a:solidFill>
                <a:srgbClr val="FFFFFF"/>
              </a:solidFill>
              <a:ln>
                <a:solidFill>
                  <a:srgbClr val="2F2B20">
                    <a:lumMod val="25000"/>
                    <a:lumOff val="75000"/>
                  </a:srgb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Sheet1!$A$2:$A$5</c:f>
              <c:strCache>
                <c:ptCount val="4"/>
                <c:pt idx="0">
                  <c:v>Indo-European</c:v>
                </c:pt>
                <c:pt idx="1">
                  <c:v>Other</c:v>
                </c:pt>
                <c:pt idx="2">
                  <c:v>Asian/PI</c:v>
                </c:pt>
                <c:pt idx="3">
                  <c:v>Spanish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0.23</c:v>
                </c:pt>
                <c:pt idx="1">
                  <c:v>0.05</c:v>
                </c:pt>
                <c:pt idx="2">
                  <c:v>0.05</c:v>
                </c:pt>
                <c:pt idx="3">
                  <c:v>0.67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93D-41D8-8F0B-C12C814BBD2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13DCB2-73E7-44F9-8973-4D1615869A60}" type="datetimeFigureOut">
              <a:rPr lang="en-US" smtClean="0"/>
              <a:t>8/1/2017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DED041-2458-4ED1-8286-0E809292DE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2044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DED041-2458-4ED1-8286-0E809292DE0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6172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DED041-2458-4ED1-8286-0E809292DE0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4554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DED041-2458-4ED1-8286-0E809292DE0A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3961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DED041-2458-4ED1-8286-0E809292DE0A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2151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DED041-2458-4ED1-8286-0E809292DE0A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7112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250,000 ELLs in rural districts, compared to 821,000 rural children who speak a language other than English at home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Half who enter kindergarten with basic/</a:t>
            </a:r>
            <a:r>
              <a:rPr lang="en-US" dirty="0" err="1"/>
              <a:t>int</a:t>
            </a:r>
            <a:r>
              <a:rPr lang="en-US" dirty="0"/>
              <a:t> English reclassified by 4</a:t>
            </a:r>
            <a:r>
              <a:rPr lang="en-US" baseline="30000" dirty="0"/>
              <a:t>th</a:t>
            </a:r>
            <a:r>
              <a:rPr lang="en-US" dirty="0"/>
              <a:t> grade.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Par: communication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Tchrs</a:t>
            </a:r>
            <a:r>
              <a:rPr lang="en-US" dirty="0"/>
              <a:t>: learning all pedagogy specific to students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Counselors: isolation, assessment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Administrators: testing, embrace diversity as a positive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DED041-2458-4ED1-8286-0E809292DE0A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2760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DED041-2458-4ED1-8286-0E809292DE0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6981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DED041-2458-4ED1-8286-0E809292DE0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8643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DED041-2458-4ED1-8286-0E809292DE0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8444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DED041-2458-4ED1-8286-0E809292DE0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7395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DED041-2458-4ED1-8286-0E809292DE0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6386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DED041-2458-4ED1-8286-0E809292DE0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9045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DED041-2458-4ED1-8286-0E809292DE0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1550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DED041-2458-4ED1-8286-0E809292DE0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5657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484F2-6FBB-4A51-817F-7F8D9D21EBF8}" type="datetime1">
              <a:rPr lang="en-US" smtClean="0"/>
              <a:t>8/1/2017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837DA-EE8F-459B-A550-7CA4A4F5FA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E81D1-45AE-4086-B57D-92D14AB62DD1}" type="datetime1">
              <a:rPr lang="en-US" smtClean="0"/>
              <a:t>8/1/2017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837DA-EE8F-459B-A550-7CA4A4F5FA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0FB8C-2E57-4B8F-BEAE-3F3F0C57927B}" type="datetime1">
              <a:rPr lang="en-US" smtClean="0"/>
              <a:t>8/1/2017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837DA-EE8F-459B-A550-7CA4A4F5FA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E4821-A04B-4C87-B7E8-E2F11D31891D}" type="datetime1">
              <a:rPr lang="en-US" smtClean="0"/>
              <a:t>8/1/2017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837DA-EE8F-459B-A550-7CA4A4F5FA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FD044-3A36-4627-A3CE-D8688B022170}" type="datetime1">
              <a:rPr lang="en-US" smtClean="0"/>
              <a:t>8/1/2017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837DA-EE8F-459B-A550-7CA4A4F5FA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D73BF-9D48-426C-B8CF-242FEA0964DA}" type="datetime1">
              <a:rPr lang="en-US" smtClean="0"/>
              <a:t>8/1/2017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837DA-EE8F-459B-A550-7CA4A4F5FA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90F72-96E3-403E-A3B1-51137D206EA1}" type="datetime1">
              <a:rPr lang="en-US" smtClean="0"/>
              <a:t>8/1/2017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837DA-EE8F-459B-A550-7CA4A4F5FA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70ADC-1A0B-4404-8F5F-496AF8D95006}" type="datetime1">
              <a:rPr lang="en-US" smtClean="0"/>
              <a:t>8/1/2017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837DA-EE8F-459B-A550-7CA4A4F5FA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FE1F5-824A-4942-8CC3-5EA2826A2250}" type="datetime1">
              <a:rPr lang="en-US" smtClean="0"/>
              <a:t>8/1/2017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837DA-EE8F-459B-A550-7CA4A4F5FA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21167-D3CF-4F04-9F9F-59D0E92F246C}" type="datetime1">
              <a:rPr lang="en-US" smtClean="0"/>
              <a:t>8/1/2017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837DA-EE8F-459B-A550-7CA4A4F5FA6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B67DA-9823-4CCD-83D0-2AC98D218598}" type="datetime1">
              <a:rPr lang="en-US" smtClean="0"/>
              <a:t>8/1/2017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3837DA-EE8F-459B-A550-7CA4A4F5FA6B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E23837DA-EE8F-459B-A550-7CA4A4F5FA6B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83054D88-4D10-4D4A-B83F-8265ADE6BA16}" type="datetime1">
              <a:rPr lang="en-US" smtClean="0"/>
              <a:t>8/1/2017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oogle.com/fusiontables/embedviz?q=select+col2%3e%3e2+from+1wqjWpJESt0SXVKpML76LDJQc_zZkJ4hHm9zG9sMH&amp;viz=MAP&amp;h=false&amp;lat=38.17131366820323&amp;lng=-93.0621845&amp;t=1&amp;z=4&amp;l=col2%3e%3e2&amp;y=7&amp;tmplt=7&amp;hml=KML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mailto:jerry.Johnson@ucf.edu" TargetMode="External"/><Relationship Id="rId7" Type="http://schemas.openxmlformats.org/officeDocument/2006/relationships/hyperlink" Target="http://www.ruraledu.org/" TargetMode="External"/><Relationship Id="rId2" Type="http://schemas.openxmlformats.org/officeDocument/2006/relationships/hyperlink" Target="mailto:kleinr@ohio.edu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alanricharddc@gmail.com" TargetMode="External"/><Relationship Id="rId5" Type="http://schemas.openxmlformats.org/officeDocument/2006/relationships/hyperlink" Target="mailto:robert.mahaffey@ruraledu.org" TargetMode="External"/><Relationship Id="rId4" Type="http://schemas.openxmlformats.org/officeDocument/2006/relationships/hyperlink" Target="mailto:hartmans@ohio.edu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2527067"/>
            <a:ext cx="7543800" cy="2593975"/>
          </a:xfrm>
        </p:spPr>
        <p:txBody>
          <a:bodyPr/>
          <a:lstStyle/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/>
              <a:t/>
            </a:r>
            <a:br>
              <a:rPr lang="en-US" sz="3600" dirty="0"/>
            </a:br>
            <a:r>
              <a:rPr lang="en-US" sz="3600" i="1" dirty="0"/>
              <a:t>Why Rural Matters 2015-16: </a:t>
            </a:r>
            <a:br>
              <a:rPr lang="en-US" sz="3600" i="1" dirty="0"/>
            </a:br>
            <a:r>
              <a:rPr lang="en-US" sz="3600" i="1" dirty="0"/>
              <a:t>Understanding the Changing Landscape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/>
              <a:t>Appalachian Higher Education</a:t>
            </a:r>
            <a:br>
              <a:rPr lang="en-US" sz="3600" dirty="0"/>
            </a:br>
            <a:r>
              <a:rPr lang="en-US" sz="3600" dirty="0"/>
              <a:t>Network Conference 2017</a:t>
            </a:r>
            <a:br>
              <a:rPr lang="en-US" sz="3600" dirty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en-US" sz="3600" dirty="0"/>
              <a:t/>
            </a:r>
            <a:br>
              <a:rPr lang="en-US" sz="3600" dirty="0"/>
            </a:br>
            <a:r>
              <a:rPr lang="en-US" sz="2800" dirty="0"/>
              <a:t>Presenter: </a:t>
            </a:r>
            <a:br>
              <a:rPr lang="en-US" sz="2800" dirty="0"/>
            </a:br>
            <a:r>
              <a:rPr lang="en-US" sz="2800" dirty="0"/>
              <a:t>Robert Mahaffey, Executive Director</a:t>
            </a:r>
            <a:br>
              <a:rPr lang="en-US" sz="2800" dirty="0"/>
            </a:br>
            <a:r>
              <a:rPr lang="en-US" sz="2800" dirty="0"/>
              <a:t>Rural School and Community Trust</a:t>
            </a:r>
            <a:br>
              <a:rPr lang="en-US" sz="2800" dirty="0"/>
            </a:br>
            <a:endParaRPr lang="en-US" sz="2800" dirty="0"/>
          </a:p>
        </p:txBody>
      </p:sp>
      <p:pic>
        <p:nvPicPr>
          <p:cNvPr id="1026" name="Picture 2" descr="http://www.ruraledu.org/images/masthead_0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658" b="15447"/>
          <a:stretch/>
        </p:blipFill>
        <p:spPr bwMode="auto">
          <a:xfrm>
            <a:off x="383612" y="5379393"/>
            <a:ext cx="3202006" cy="1380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837DA-EE8F-459B-A550-7CA4A4F5FA6B}" type="slidenum">
              <a:rPr lang="en-US" smtClean="0"/>
              <a:t>1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202006" y="5634116"/>
            <a:ext cx="51799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spc="-100" dirty="0">
                <a:solidFill>
                  <a:srgbClr val="675E47"/>
                </a:solidFill>
                <a:latin typeface="Cambria"/>
                <a:ea typeface="+mj-ea"/>
                <a:cs typeface="+mj-cs"/>
              </a:rPr>
              <a:t>Rural School and Community Trust</a:t>
            </a:r>
            <a:br>
              <a:rPr lang="en-US" sz="2400" spc="-100" dirty="0">
                <a:solidFill>
                  <a:srgbClr val="675E47"/>
                </a:solidFill>
                <a:latin typeface="Cambria"/>
                <a:ea typeface="+mj-ea"/>
                <a:cs typeface="+mj-cs"/>
              </a:rPr>
            </a:br>
            <a:r>
              <a:rPr lang="en-US" sz="2400" spc="-100" dirty="0">
                <a:solidFill>
                  <a:srgbClr val="675E47"/>
                </a:solidFill>
                <a:latin typeface="Cambria"/>
                <a:ea typeface="+mj-ea"/>
                <a:cs typeface="+mj-cs"/>
              </a:rPr>
              <a:t>www.ruraledu.org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88298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State Page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837DA-EE8F-459B-A550-7CA4A4F5FA6B}" type="slidenum">
              <a:rPr lang="en-US" smtClean="0"/>
              <a:t>10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74BA0E59-871B-452A-8B52-AD4D325D4E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615" y="1889654"/>
            <a:ext cx="7837170" cy="3938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3806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Importance Gauge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7620000" cy="4800600"/>
          </a:xfrm>
        </p:spPr>
        <p:txBody>
          <a:bodyPr>
            <a:normAutofit lnSpcReduction="10000"/>
          </a:bodyPr>
          <a:lstStyle/>
          <a:p>
            <a:endParaRPr lang="en-US" dirty="0"/>
          </a:p>
          <a:p>
            <a:pPr>
              <a:lnSpc>
                <a:spcPct val="160000"/>
              </a:lnSpc>
            </a:pPr>
            <a:r>
              <a:rPr lang="en-US" sz="2800" dirty="0"/>
              <a:t>Percent rural schools</a:t>
            </a:r>
          </a:p>
          <a:p>
            <a:pPr>
              <a:lnSpc>
                <a:spcPct val="160000"/>
              </a:lnSpc>
            </a:pPr>
            <a:r>
              <a:rPr lang="en-US" sz="2800" dirty="0"/>
              <a:t>Percent small rural districts</a:t>
            </a:r>
          </a:p>
          <a:p>
            <a:pPr>
              <a:lnSpc>
                <a:spcPct val="160000"/>
              </a:lnSpc>
            </a:pPr>
            <a:r>
              <a:rPr lang="en-US" sz="2800" dirty="0"/>
              <a:t>Percent rural students</a:t>
            </a:r>
          </a:p>
          <a:p>
            <a:pPr>
              <a:lnSpc>
                <a:spcPct val="160000"/>
              </a:lnSpc>
            </a:pPr>
            <a:r>
              <a:rPr lang="en-US" sz="2800" dirty="0"/>
              <a:t>Number of rural students</a:t>
            </a:r>
          </a:p>
          <a:p>
            <a:pPr>
              <a:lnSpc>
                <a:spcPct val="160000"/>
              </a:lnSpc>
            </a:pPr>
            <a:r>
              <a:rPr lang="en-US" sz="2800" dirty="0"/>
              <a:t>Percentage of state education funds to rural districts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837DA-EE8F-459B-A550-7CA4A4F5FA6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6802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837DA-EE8F-459B-A550-7CA4A4F5FA6B}" type="slidenum">
              <a:rPr lang="en-US" smtClean="0"/>
              <a:t>12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4800"/>
            <a:ext cx="8330031" cy="622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717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Student and Family Diversity Gauge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7620000" cy="4800600"/>
          </a:xfrm>
        </p:spPr>
        <p:txBody>
          <a:bodyPr/>
          <a:lstStyle/>
          <a:p>
            <a:endParaRPr lang="en-US" dirty="0"/>
          </a:p>
          <a:p>
            <a:pPr>
              <a:lnSpc>
                <a:spcPct val="150000"/>
              </a:lnSpc>
            </a:pPr>
            <a:r>
              <a:rPr lang="en-US" sz="2800" dirty="0"/>
              <a:t>Percent rural minority students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Percent rural students eligible for subsidized meal programs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Percent rural ELL students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Percent rural IEP students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Percent rural mobility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837DA-EE8F-459B-A550-7CA4A4F5FA6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168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Student and Family Diversity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837DA-EE8F-459B-A550-7CA4A4F5FA6B}" type="slidenum">
              <a:rPr lang="en-US" smtClean="0"/>
              <a:t>14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92" y="245330"/>
            <a:ext cx="8348908" cy="6455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1906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7620000" cy="1143000"/>
          </a:xfrm>
        </p:spPr>
        <p:txBody>
          <a:bodyPr/>
          <a:lstStyle/>
          <a:p>
            <a:r>
              <a:rPr lang="en-US" sz="4000" dirty="0"/>
              <a:t>Educational Policy Context Gauge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7620000" cy="4800600"/>
          </a:xfrm>
        </p:spPr>
        <p:txBody>
          <a:bodyPr>
            <a:normAutofit/>
          </a:bodyPr>
          <a:lstStyle/>
          <a:p>
            <a:endParaRPr lang="en-US" dirty="0"/>
          </a:p>
          <a:p>
            <a:pPr>
              <a:lnSpc>
                <a:spcPct val="150000"/>
              </a:lnSpc>
            </a:pPr>
            <a:r>
              <a:rPr lang="en-US" sz="2800" dirty="0"/>
              <a:t>Rural instructional expenditures per pupil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Ratio of instructional to transportation expenditures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Median organizational scale (x 100)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State revenue to schools per local dollar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Rural salary expenditures per instructional FTE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837DA-EE8F-459B-A550-7CA4A4F5FA6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813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Educational Policy Context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837DA-EE8F-459B-A550-7CA4A4F5FA6B}" type="slidenum">
              <a:rPr lang="en-US" smtClean="0"/>
              <a:t>16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61" y="152400"/>
            <a:ext cx="8261106" cy="6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5664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Educational Outcomes Gauge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Rural Grade 4 NAEP scores (math)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Rural Grade 4 NAEP scores (reading)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Rural Grade 8 NAEP scores (math)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Rural Grade 8 NAEP scores (reading)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Rural Grade 8 NAEP scores (science)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837DA-EE8F-459B-A550-7CA4A4F5FA6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6190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Educational Outcomes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837DA-EE8F-459B-A550-7CA4A4F5FA6B}" type="slidenum">
              <a:rPr lang="en-US" smtClean="0"/>
              <a:t>18</a:t>
            </a:fld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7291754" y="1847305"/>
            <a:ext cx="328246" cy="51833"/>
          </a:xfrm>
          <a:custGeom>
            <a:avLst/>
            <a:gdLst>
              <a:gd name="connsiteX0" fmla="*/ 0 w 328246"/>
              <a:gd name="connsiteY0" fmla="*/ 51833 h 51833"/>
              <a:gd name="connsiteX1" fmla="*/ 58615 w 328246"/>
              <a:gd name="connsiteY1" fmla="*/ 40110 h 51833"/>
              <a:gd name="connsiteX2" fmla="*/ 70338 w 328246"/>
              <a:gd name="connsiteY2" fmla="*/ 4941 h 51833"/>
              <a:gd name="connsiteX3" fmla="*/ 328246 w 328246"/>
              <a:gd name="connsiteY3" fmla="*/ 4941 h 51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8246" h="51833">
                <a:moveTo>
                  <a:pt x="0" y="51833"/>
                </a:moveTo>
                <a:cubicBezTo>
                  <a:pt x="19538" y="47925"/>
                  <a:pt x="42036" y="51163"/>
                  <a:pt x="58615" y="40110"/>
                </a:cubicBezTo>
                <a:cubicBezTo>
                  <a:pt x="68897" y="33255"/>
                  <a:pt x="58085" y="6539"/>
                  <a:pt x="70338" y="4941"/>
                </a:cubicBezTo>
                <a:cubicBezTo>
                  <a:pt x="155585" y="-6178"/>
                  <a:pt x="242277" y="4941"/>
                  <a:pt x="328246" y="4941"/>
                </a:cubicBezTo>
              </a:path>
            </a:pathLst>
          </a:cu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49898"/>
            <a:ext cx="8077200" cy="621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972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College Readiness Gauge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7620000" cy="4800600"/>
          </a:xfrm>
        </p:spPr>
        <p:txBody>
          <a:bodyPr>
            <a:normAutofit lnSpcReduction="10000"/>
          </a:bodyPr>
          <a:lstStyle/>
          <a:p>
            <a:endParaRPr lang="en-US" dirty="0"/>
          </a:p>
          <a:p>
            <a:pPr>
              <a:lnSpc>
                <a:spcPct val="160000"/>
              </a:lnSpc>
            </a:pPr>
            <a:r>
              <a:rPr lang="en-US" sz="2800" dirty="0"/>
              <a:t>Overall graduation rate in rural districts</a:t>
            </a:r>
          </a:p>
          <a:p>
            <a:pPr>
              <a:lnSpc>
                <a:spcPct val="160000"/>
              </a:lnSpc>
            </a:pPr>
            <a:r>
              <a:rPr lang="en-US" sz="2800" dirty="0"/>
              <a:t>Graduation rate for rural minority students</a:t>
            </a:r>
          </a:p>
          <a:p>
            <a:pPr>
              <a:lnSpc>
                <a:spcPct val="160000"/>
              </a:lnSpc>
            </a:pPr>
            <a:r>
              <a:rPr lang="en-US" sz="2800" dirty="0"/>
              <a:t>Graduation rate for free and reduced meal eligible students</a:t>
            </a:r>
          </a:p>
          <a:p>
            <a:pPr>
              <a:lnSpc>
                <a:spcPct val="160000"/>
              </a:lnSpc>
            </a:pPr>
            <a:r>
              <a:rPr lang="en-US" sz="2800" dirty="0"/>
              <a:t>Percent rural upperclassmen taking AP courses</a:t>
            </a:r>
          </a:p>
          <a:p>
            <a:pPr>
              <a:lnSpc>
                <a:spcPct val="160000"/>
              </a:lnSpc>
            </a:pPr>
            <a:r>
              <a:rPr lang="en-US" sz="2800" dirty="0"/>
              <a:t>Percent rural upperclassmen who took ACT/SAT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837DA-EE8F-459B-A550-7CA4A4F5FA6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0178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Why Rural Matters </a:t>
            </a:r>
            <a:r>
              <a:rPr lang="en-US" dirty="0"/>
              <a:t>Report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7620000" cy="4800600"/>
          </a:xfrm>
        </p:spPr>
        <p:txBody>
          <a:bodyPr>
            <a:normAutofit/>
          </a:bodyPr>
          <a:lstStyle/>
          <a:p>
            <a:r>
              <a:rPr lang="en-US" sz="2800" dirty="0"/>
              <a:t>Every two years, beginning in 2001</a:t>
            </a:r>
          </a:p>
          <a:p>
            <a:r>
              <a:rPr lang="en-US" sz="2800" dirty="0"/>
              <a:t>Gauges and Indicators</a:t>
            </a:r>
          </a:p>
          <a:p>
            <a:r>
              <a:rPr lang="en-US" sz="2800" dirty="0"/>
              <a:t>Content</a:t>
            </a:r>
          </a:p>
          <a:p>
            <a:pPr lvl="1"/>
            <a:r>
              <a:rPr lang="en-US" sz="2800" dirty="0"/>
              <a:t>Narrative</a:t>
            </a:r>
          </a:p>
          <a:p>
            <a:pPr lvl="1"/>
            <a:r>
              <a:rPr lang="en-US" sz="2800" dirty="0"/>
              <a:t>State pages</a:t>
            </a:r>
          </a:p>
          <a:p>
            <a:pPr lvl="1"/>
            <a:r>
              <a:rPr lang="en-US" sz="2800" dirty="0"/>
              <a:t>Gauge maps</a:t>
            </a:r>
          </a:p>
          <a:p>
            <a:pPr lvl="1"/>
            <a:r>
              <a:rPr lang="en-US" sz="2800" dirty="0"/>
              <a:t>Indicator charts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837DA-EE8F-459B-A550-7CA4A4F5FA6B}" type="slidenum">
              <a:rPr lang="en-US" smtClean="0"/>
              <a:t>2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800" y="2438400"/>
            <a:ext cx="3001063" cy="3909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914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837DA-EE8F-459B-A550-7CA4A4F5FA6B}" type="slidenum">
              <a:rPr lang="en-US" smtClean="0"/>
              <a:t>20</a:t>
            </a:fld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2379785" y="4067899"/>
            <a:ext cx="375138" cy="105516"/>
          </a:xfrm>
          <a:custGeom>
            <a:avLst/>
            <a:gdLst>
              <a:gd name="connsiteX0" fmla="*/ 0 w 375138"/>
              <a:gd name="connsiteY0" fmla="*/ 105516 h 105516"/>
              <a:gd name="connsiteX1" fmla="*/ 164123 w 375138"/>
              <a:gd name="connsiteY1" fmla="*/ 93793 h 105516"/>
              <a:gd name="connsiteX2" fmla="*/ 199292 w 375138"/>
              <a:gd name="connsiteY2" fmla="*/ 23455 h 105516"/>
              <a:gd name="connsiteX3" fmla="*/ 234461 w 375138"/>
              <a:gd name="connsiteY3" fmla="*/ 11732 h 105516"/>
              <a:gd name="connsiteX4" fmla="*/ 375138 w 375138"/>
              <a:gd name="connsiteY4" fmla="*/ 9 h 105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5138" h="105516">
                <a:moveTo>
                  <a:pt x="0" y="105516"/>
                </a:moveTo>
                <a:cubicBezTo>
                  <a:pt x="54708" y="101608"/>
                  <a:pt x="110914" y="107095"/>
                  <a:pt x="164123" y="93793"/>
                </a:cubicBezTo>
                <a:cubicBezTo>
                  <a:pt x="193113" y="86546"/>
                  <a:pt x="184263" y="38484"/>
                  <a:pt x="199292" y="23455"/>
                </a:cubicBezTo>
                <a:cubicBezTo>
                  <a:pt x="208030" y="14717"/>
                  <a:pt x="222248" y="13611"/>
                  <a:pt x="234461" y="11732"/>
                </a:cubicBezTo>
                <a:cubicBezTo>
                  <a:pt x="315716" y="-769"/>
                  <a:pt x="321127" y="9"/>
                  <a:pt x="375138" y="9"/>
                </a:cubicBezTo>
              </a:path>
            </a:pathLst>
          </a:cu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228600"/>
            <a:ext cx="8286750" cy="6343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6834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837DA-EE8F-459B-A550-7CA4A4F5FA6B}" type="slidenum">
              <a:rPr lang="en-US" smtClean="0"/>
              <a:t>21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449" y="1295400"/>
            <a:ext cx="7642746" cy="487680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33449" y="74880"/>
            <a:ext cx="7620000" cy="1143000"/>
          </a:xfrm>
        </p:spPr>
        <p:txBody>
          <a:bodyPr/>
          <a:lstStyle/>
          <a:p>
            <a:pPr algn="ctr"/>
            <a:r>
              <a:rPr lang="en-US" dirty="0"/>
              <a:t>Advanced Placement Courses</a:t>
            </a:r>
          </a:p>
        </p:txBody>
      </p:sp>
    </p:spTree>
    <p:extLst>
      <p:ext uri="{BB962C8B-B14F-4D97-AF65-F5344CB8AC3E}">
        <p14:creationId xmlns:p14="http://schemas.microsoft.com/office/powerpoint/2010/main" val="22470054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Early Childhood Education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04800" y="1371600"/>
            <a:ext cx="7772400" cy="5029200"/>
          </a:xfrm>
        </p:spPr>
        <p:txBody>
          <a:bodyPr/>
          <a:lstStyle/>
          <a:p>
            <a:pPr marL="114300" indent="0">
              <a:buNone/>
            </a:pPr>
            <a:r>
              <a:rPr lang="en-US" b="1" dirty="0"/>
              <a:t>Positive Changes:</a:t>
            </a:r>
          </a:p>
          <a:p>
            <a:r>
              <a:rPr lang="en-US" dirty="0"/>
              <a:t>New Head Start performance standards</a:t>
            </a:r>
          </a:p>
          <a:p>
            <a:r>
              <a:rPr lang="en-US" dirty="0"/>
              <a:t>Preschool for All Initiative</a:t>
            </a:r>
          </a:p>
          <a:p>
            <a:r>
              <a:rPr lang="en-US" dirty="0"/>
              <a:t>Food Insecurity – School gardens &amp; school-located food banks</a:t>
            </a:r>
          </a:p>
          <a:p>
            <a:endParaRPr lang="en-US" dirty="0"/>
          </a:p>
          <a:p>
            <a:pPr marL="114300" indent="0">
              <a:buNone/>
            </a:pPr>
            <a:r>
              <a:rPr lang="en-US" b="1" dirty="0"/>
              <a:t>Reasons for Continue Advocacy:</a:t>
            </a:r>
          </a:p>
          <a:p>
            <a:r>
              <a:rPr lang="en-US" dirty="0"/>
              <a:t>High levels of opioid/heroin addiction</a:t>
            </a:r>
          </a:p>
          <a:p>
            <a:r>
              <a:rPr lang="en-US" dirty="0"/>
              <a:t>High levels of rural child poverty</a:t>
            </a:r>
          </a:p>
          <a:p>
            <a:r>
              <a:rPr lang="en-US" dirty="0"/>
              <a:t>High-stakes testing measures</a:t>
            </a:r>
          </a:p>
          <a:p>
            <a:r>
              <a:rPr lang="en-US" dirty="0"/>
              <a:t>Access to quality, affordable child care </a:t>
            </a:r>
          </a:p>
          <a:p>
            <a:r>
              <a:rPr lang="en-US" dirty="0"/>
              <a:t>Need to increase rural preschool enrollment</a:t>
            </a:r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67527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720" y="76200"/>
            <a:ext cx="7620000" cy="1143000"/>
          </a:xfrm>
        </p:spPr>
        <p:txBody>
          <a:bodyPr/>
          <a:lstStyle/>
          <a:p>
            <a:r>
              <a:rPr lang="en-US" dirty="0"/>
              <a:t>STEM Education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26720" y="1143000"/>
            <a:ext cx="7620000" cy="4800600"/>
          </a:xfrm>
        </p:spPr>
        <p:txBody>
          <a:bodyPr>
            <a:normAutofit/>
          </a:bodyPr>
          <a:lstStyle/>
          <a:p>
            <a:r>
              <a:rPr lang="en-US" dirty="0"/>
              <a:t>STEM Ed is a key indicator of:</a:t>
            </a:r>
          </a:p>
          <a:p>
            <a:pPr lvl="1"/>
            <a:r>
              <a:rPr lang="en-US" dirty="0"/>
              <a:t>Future of national primacy,</a:t>
            </a:r>
          </a:p>
          <a:p>
            <a:pPr lvl="1"/>
            <a:r>
              <a:rPr lang="en-US" dirty="0"/>
              <a:t>Students’ readiness for post-secondary opportunities, and</a:t>
            </a:r>
          </a:p>
          <a:p>
            <a:pPr lvl="1"/>
            <a:r>
              <a:rPr lang="en-US" dirty="0"/>
              <a:t>Socio-cultural markers for individual intelligence. </a:t>
            </a:r>
          </a:p>
          <a:p>
            <a:pPr marL="114300" indent="0">
              <a:buNone/>
            </a:pPr>
            <a:r>
              <a:rPr lang="en-US" i="1" dirty="0"/>
              <a:t>WRM 16-17 </a:t>
            </a:r>
            <a:r>
              <a:rPr lang="en-US" dirty="0"/>
              <a:t>STEM report focuses on</a:t>
            </a:r>
          </a:p>
          <a:p>
            <a:r>
              <a:rPr lang="en-US" dirty="0"/>
              <a:t>Teachers</a:t>
            </a:r>
          </a:p>
          <a:p>
            <a:pPr lvl="1"/>
            <a:r>
              <a:rPr lang="en-US" dirty="0"/>
              <a:t>Preparation, Professional Development, Recruitment and retention.</a:t>
            </a:r>
          </a:p>
          <a:p>
            <a:r>
              <a:rPr lang="en-US" dirty="0"/>
              <a:t>Students</a:t>
            </a:r>
          </a:p>
          <a:p>
            <a:pPr lvl="1"/>
            <a:r>
              <a:rPr lang="en-US" dirty="0"/>
              <a:t>Achievement, Access to STEM Learning and Opportunities</a:t>
            </a:r>
          </a:p>
          <a:p>
            <a:r>
              <a:rPr lang="en-US"/>
              <a:t>Exemplars of Promising Practices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1763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ESSA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81000" y="1295400"/>
            <a:ext cx="7620000" cy="4800600"/>
          </a:xfrm>
        </p:spPr>
        <p:txBody>
          <a:bodyPr>
            <a:normAutofit/>
          </a:bodyPr>
          <a:lstStyle/>
          <a:p>
            <a:r>
              <a:rPr lang="en-US" sz="2400" dirty="0"/>
              <a:t>Rural Implications from ESSA as passed in December 2015</a:t>
            </a:r>
          </a:p>
          <a:p>
            <a:pPr lvl="1"/>
            <a:r>
              <a:rPr lang="en-US" sz="2400" dirty="0"/>
              <a:t>General Programs</a:t>
            </a:r>
          </a:p>
          <a:p>
            <a:pPr lvl="2"/>
            <a:r>
              <a:rPr lang="en-US" sz="2000" dirty="0"/>
              <a:t>Involvement provisions</a:t>
            </a:r>
          </a:p>
          <a:p>
            <a:pPr lvl="2"/>
            <a:r>
              <a:rPr lang="en-US" sz="2000" dirty="0"/>
              <a:t>Geographic diversity provisions</a:t>
            </a:r>
          </a:p>
          <a:p>
            <a:pPr lvl="2"/>
            <a:r>
              <a:rPr lang="en-US" sz="2000" dirty="0"/>
              <a:t>Definitions of need</a:t>
            </a:r>
          </a:p>
          <a:p>
            <a:pPr lvl="2"/>
            <a:r>
              <a:rPr lang="en-US" sz="2000" dirty="0"/>
              <a:t>Set-asides</a:t>
            </a:r>
          </a:p>
          <a:p>
            <a:pPr lvl="2"/>
            <a:r>
              <a:rPr lang="en-US" sz="2000" dirty="0"/>
              <a:t>Waivers/specialized consideration</a:t>
            </a:r>
          </a:p>
          <a:p>
            <a:pPr lvl="1"/>
            <a:r>
              <a:rPr lang="en-US" sz="2400" dirty="0"/>
              <a:t>Rural-specific Programs</a:t>
            </a:r>
          </a:p>
          <a:p>
            <a:pPr lvl="1"/>
            <a:endParaRPr lang="en-US" sz="2400" dirty="0"/>
          </a:p>
          <a:p>
            <a:r>
              <a:rPr lang="en-US" sz="2400" dirty="0"/>
              <a:t>Changes underway in 2017</a:t>
            </a:r>
          </a:p>
        </p:txBody>
      </p:sp>
    </p:spTree>
    <p:extLst>
      <p:ext uri="{BB962C8B-B14F-4D97-AF65-F5344CB8AC3E}">
        <p14:creationId xmlns:p14="http://schemas.microsoft.com/office/powerpoint/2010/main" val="12292515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English Language Learners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8600" y="1432878"/>
            <a:ext cx="8153400" cy="4800600"/>
          </a:xfrm>
        </p:spPr>
        <p:txBody>
          <a:bodyPr>
            <a:normAutofit/>
          </a:bodyPr>
          <a:lstStyle/>
          <a:p>
            <a:r>
              <a:rPr lang="en-US" sz="3200" dirty="0"/>
              <a:t>Definition</a:t>
            </a:r>
          </a:p>
          <a:p>
            <a:r>
              <a:rPr lang="en-US" sz="3200" dirty="0"/>
              <a:t>250,000 (3.5% of all rural students)</a:t>
            </a:r>
          </a:p>
          <a:p>
            <a:r>
              <a:rPr lang="en-US" sz="3200" dirty="0"/>
              <a:t>Reclassification</a:t>
            </a:r>
          </a:p>
          <a:p>
            <a:r>
              <a:rPr lang="en-US" sz="3200" dirty="0"/>
              <a:t>Challenges and ideas</a:t>
            </a:r>
          </a:p>
          <a:p>
            <a:pPr lvl="1"/>
            <a:r>
              <a:rPr lang="en-US" sz="2800" dirty="0"/>
              <a:t>Parents</a:t>
            </a:r>
          </a:p>
          <a:p>
            <a:pPr lvl="1"/>
            <a:r>
              <a:rPr lang="en-US" sz="2800" dirty="0"/>
              <a:t>Teachers</a:t>
            </a:r>
          </a:p>
          <a:p>
            <a:pPr lvl="1"/>
            <a:r>
              <a:rPr lang="en-US" sz="2800" dirty="0"/>
              <a:t>School Counselors</a:t>
            </a:r>
          </a:p>
          <a:p>
            <a:pPr lvl="1"/>
            <a:r>
              <a:rPr lang="en-US" sz="2800" dirty="0"/>
              <a:t>Administrators</a:t>
            </a:r>
          </a:p>
          <a:p>
            <a:pPr marL="114300" indent="0">
              <a:buNone/>
            </a:pPr>
            <a:endParaRPr lang="en-US" sz="3200" dirty="0"/>
          </a:p>
          <a:p>
            <a:endParaRPr lang="en-US" sz="3200" dirty="0"/>
          </a:p>
          <a:p>
            <a:endParaRPr lang="en-US" sz="3200" dirty="0"/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364347048"/>
              </p:ext>
            </p:extLst>
          </p:nvPr>
        </p:nvGraphicFramePr>
        <p:xfrm>
          <a:off x="3638550" y="2895600"/>
          <a:ext cx="4419600" cy="365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937120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Why Rural Matters: </a:t>
            </a:r>
            <a:br>
              <a:rPr lang="en-US" sz="4000" dirty="0"/>
            </a:br>
            <a:r>
              <a:rPr lang="en-US" sz="4000" dirty="0"/>
              <a:t>Priority Rankings Across Reports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8234" y="1752600"/>
            <a:ext cx="1981200" cy="200054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2003</a:t>
            </a:r>
            <a:endParaRPr lang="en-US" sz="2000" b="1" dirty="0"/>
          </a:p>
          <a:p>
            <a:r>
              <a:rPr lang="en-US" sz="2000" dirty="0"/>
              <a:t>1. Mississippi</a:t>
            </a:r>
          </a:p>
          <a:p>
            <a:r>
              <a:rPr lang="en-US" sz="2000" dirty="0"/>
              <a:t>2. Alabama</a:t>
            </a:r>
          </a:p>
          <a:p>
            <a:r>
              <a:rPr lang="en-US" sz="2000" dirty="0"/>
              <a:t>3. Kentucky</a:t>
            </a:r>
          </a:p>
          <a:p>
            <a:r>
              <a:rPr lang="en-US" sz="2000" dirty="0"/>
              <a:t>4. North Dakota</a:t>
            </a:r>
          </a:p>
          <a:p>
            <a:r>
              <a:rPr lang="en-US" sz="2000" dirty="0"/>
              <a:t>5. South Dakota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09800" y="1752600"/>
            <a:ext cx="1920834" cy="200054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2005</a:t>
            </a:r>
            <a:endParaRPr lang="en-US" sz="2000" b="1" dirty="0"/>
          </a:p>
          <a:p>
            <a:r>
              <a:rPr lang="en-US" sz="2000" dirty="0"/>
              <a:t>1. Mississippi</a:t>
            </a:r>
          </a:p>
          <a:p>
            <a:r>
              <a:rPr lang="en-US" sz="2000" dirty="0"/>
              <a:t>2. New Mexico</a:t>
            </a:r>
          </a:p>
          <a:p>
            <a:r>
              <a:rPr lang="en-US" sz="2000" dirty="0"/>
              <a:t>3. Kentucky</a:t>
            </a:r>
          </a:p>
          <a:p>
            <a:r>
              <a:rPr lang="en-US" sz="2000" dirty="0"/>
              <a:t>4. Louisiana</a:t>
            </a:r>
          </a:p>
          <a:p>
            <a:r>
              <a:rPr lang="en-US" sz="2000" dirty="0"/>
              <a:t>5. Alabama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286500" y="1752600"/>
            <a:ext cx="2057400" cy="200054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2009</a:t>
            </a:r>
            <a:endParaRPr lang="en-US" sz="2000" b="1" dirty="0"/>
          </a:p>
          <a:p>
            <a:r>
              <a:rPr lang="en-US" sz="2000" dirty="0"/>
              <a:t>1. Alabama</a:t>
            </a:r>
          </a:p>
          <a:p>
            <a:r>
              <a:rPr lang="en-US" sz="2000" dirty="0"/>
              <a:t>2. Arizona</a:t>
            </a:r>
          </a:p>
          <a:p>
            <a:r>
              <a:rPr lang="en-US" sz="2000" dirty="0"/>
              <a:t>3. Mississippi</a:t>
            </a:r>
          </a:p>
          <a:p>
            <a:r>
              <a:rPr lang="en-US" sz="2000" dirty="0"/>
              <a:t>4. Oklahoma</a:t>
            </a:r>
          </a:p>
          <a:p>
            <a:r>
              <a:rPr lang="en-US" sz="2000" dirty="0"/>
              <a:t>5. New Mexico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91491" y="3836636"/>
            <a:ext cx="2008909" cy="200054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2011-12</a:t>
            </a:r>
            <a:endParaRPr lang="en-US" sz="2000" b="1" dirty="0"/>
          </a:p>
          <a:p>
            <a:r>
              <a:rPr lang="en-US" sz="2000" dirty="0"/>
              <a:t>1. Mississippi</a:t>
            </a:r>
          </a:p>
          <a:p>
            <a:r>
              <a:rPr lang="en-US" sz="2000" dirty="0"/>
              <a:t>2. Alabama</a:t>
            </a:r>
          </a:p>
          <a:p>
            <a:r>
              <a:rPr lang="en-US" sz="2000" dirty="0"/>
              <a:t>3. Arizona</a:t>
            </a:r>
          </a:p>
          <a:p>
            <a:r>
              <a:rPr lang="en-US" sz="2000" dirty="0"/>
              <a:t>4. South Carolina</a:t>
            </a:r>
          </a:p>
          <a:p>
            <a:r>
              <a:rPr lang="en-US" sz="2000" dirty="0"/>
              <a:t>5. Louisiana</a:t>
            </a:r>
          </a:p>
        </p:txBody>
      </p:sp>
      <p:sp>
        <p:nvSpPr>
          <p:cNvPr id="8" name="TextBox 7">
            <a:hlinkClick r:id="rId2" invalidUrl="https://www.google.com/fusiontables/embedviz?q=select+col2&gt;&gt;2+from+1wqjWpJESt0SXVKpML76LDJQc_zZkJ4hHm9zG9sMH&amp;viz=MAP&amp;h=false&amp;lat=38.17131366820323&amp;lng=-93.0621845&amp;t=1&amp;z=4&amp;l=col2&gt;&gt;2&amp;y=7&amp;tmplt=7&amp;hml=KML"/>
          </p:cNvPr>
          <p:cNvSpPr txBox="1"/>
          <p:nvPr/>
        </p:nvSpPr>
        <p:spPr>
          <a:xfrm>
            <a:off x="3281550" y="3836636"/>
            <a:ext cx="1976250" cy="200054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2013-14</a:t>
            </a:r>
            <a:endParaRPr lang="en-US" sz="2000" b="1" dirty="0"/>
          </a:p>
          <a:p>
            <a:r>
              <a:rPr lang="en-US" sz="2000" dirty="0"/>
              <a:t>1. Mississippi</a:t>
            </a:r>
          </a:p>
          <a:p>
            <a:r>
              <a:rPr lang="en-US" sz="2000" dirty="0"/>
              <a:t>2. Alabama</a:t>
            </a:r>
          </a:p>
          <a:p>
            <a:r>
              <a:rPr lang="en-US" sz="2000" dirty="0"/>
              <a:t>3. South Carolina</a:t>
            </a:r>
          </a:p>
          <a:p>
            <a:r>
              <a:rPr lang="en-US" sz="2000" dirty="0"/>
              <a:t>4. North Carolina</a:t>
            </a:r>
          </a:p>
          <a:p>
            <a:r>
              <a:rPr lang="en-US" sz="2000" dirty="0"/>
              <a:t>5. Arizona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191000" y="1752600"/>
            <a:ext cx="1997034" cy="200054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2007</a:t>
            </a:r>
            <a:endParaRPr lang="en-US" sz="2000" b="1" dirty="0"/>
          </a:p>
          <a:p>
            <a:r>
              <a:rPr lang="en-US" sz="2000" dirty="0"/>
              <a:t>1. Mississippi</a:t>
            </a:r>
          </a:p>
          <a:p>
            <a:r>
              <a:rPr lang="en-US" sz="2000" dirty="0"/>
              <a:t>2. Alabama</a:t>
            </a:r>
          </a:p>
          <a:p>
            <a:r>
              <a:rPr lang="en-US" sz="2000" dirty="0"/>
              <a:t>3. Arizona</a:t>
            </a:r>
          </a:p>
          <a:p>
            <a:r>
              <a:rPr lang="en-US" sz="2000" dirty="0"/>
              <a:t>4. North Carolina</a:t>
            </a:r>
          </a:p>
          <a:p>
            <a:r>
              <a:rPr lang="en-US" sz="2000" dirty="0"/>
              <a:t>5. Oklahoma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837DA-EE8F-459B-A550-7CA4A4F5FA6B}" type="slidenum">
              <a:rPr lang="en-US" smtClean="0"/>
              <a:t>26</a:t>
            </a:fld>
            <a:endParaRPr lang="en-US"/>
          </a:p>
        </p:txBody>
      </p:sp>
      <p:sp>
        <p:nvSpPr>
          <p:cNvPr id="10" name="TextBox 9">
            <a:hlinkClick r:id="rId2" invalidUrl="https://www.google.com/fusiontables/embedviz?q=select+col2&gt;&gt;2+from+1wqjWpJESt0SXVKpML76LDJQc_zZkJ4hHm9zG9sMH&amp;viz=MAP&amp;h=false&amp;lat=38.17131366820323&amp;lng=-93.0621845&amp;t=1&amp;z=4&amp;l=col2&gt;&gt;2&amp;y=7&amp;tmplt=7&amp;hml=KML"/>
          </p:cNvPr>
          <p:cNvSpPr txBox="1"/>
          <p:nvPr/>
        </p:nvSpPr>
        <p:spPr>
          <a:xfrm>
            <a:off x="5338950" y="3836636"/>
            <a:ext cx="1976250" cy="200054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2015-16</a:t>
            </a:r>
            <a:endParaRPr lang="en-US" sz="2000" b="1" dirty="0"/>
          </a:p>
          <a:p>
            <a:r>
              <a:rPr lang="en-US" sz="2000" dirty="0"/>
              <a:t>1. Mississippi</a:t>
            </a:r>
          </a:p>
          <a:p>
            <a:r>
              <a:rPr lang="en-US" sz="2000" dirty="0"/>
              <a:t>2. Arizona</a:t>
            </a:r>
          </a:p>
          <a:p>
            <a:r>
              <a:rPr lang="en-US" sz="2000" dirty="0"/>
              <a:t>3. Alabama</a:t>
            </a:r>
          </a:p>
          <a:p>
            <a:r>
              <a:rPr lang="en-US" sz="2000" dirty="0"/>
              <a:t>4. South Carolina</a:t>
            </a:r>
          </a:p>
          <a:p>
            <a:r>
              <a:rPr lang="en-US" sz="2000" dirty="0"/>
              <a:t>5. South Dakota</a:t>
            </a:r>
          </a:p>
        </p:txBody>
      </p:sp>
    </p:spTree>
    <p:extLst>
      <p:ext uri="{BB962C8B-B14F-4D97-AF65-F5344CB8AC3E}">
        <p14:creationId xmlns:p14="http://schemas.microsoft.com/office/powerpoint/2010/main" val="390338707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514600"/>
            <a:ext cx="7620000" cy="1143000"/>
          </a:xfrm>
        </p:spPr>
        <p:txBody>
          <a:bodyPr/>
          <a:lstStyle/>
          <a:p>
            <a:pPr algn="ctr"/>
            <a:r>
              <a:rPr lang="en-US" dirty="0"/>
              <a:t>Questions?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837DA-EE8F-459B-A550-7CA4A4F5FA6B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49571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620000" cy="1143000"/>
          </a:xfrm>
        </p:spPr>
        <p:txBody>
          <a:bodyPr/>
          <a:lstStyle/>
          <a:p>
            <a:pPr algn="ctr"/>
            <a:r>
              <a:rPr lang="en-US" dirty="0"/>
              <a:t>Thank you!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7620000" cy="4800600"/>
          </a:xfrm>
        </p:spPr>
        <p:txBody>
          <a:bodyPr>
            <a:normAutofit fontScale="92500" lnSpcReduction="20000"/>
          </a:bodyPr>
          <a:lstStyle/>
          <a:p>
            <a:pPr marL="11430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3200" dirty="0"/>
              <a:t>Daniel Showalter (</a:t>
            </a:r>
            <a:r>
              <a:rPr lang="en-US" sz="3200" dirty="0">
                <a:hlinkClick r:id="rId2"/>
              </a:rPr>
              <a:t>daniel.showalter@emu.edu</a:t>
            </a:r>
            <a:r>
              <a:rPr lang="en-US" sz="3200" dirty="0"/>
              <a:t>)</a:t>
            </a:r>
          </a:p>
          <a:p>
            <a:pPr marL="11430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3200" dirty="0"/>
              <a:t>Robert Klein (</a:t>
            </a:r>
            <a:r>
              <a:rPr lang="en-US" sz="3200" dirty="0">
                <a:hlinkClick r:id="rId2"/>
              </a:rPr>
              <a:t>kleinr@ohio.edu</a:t>
            </a:r>
            <a:r>
              <a:rPr lang="en-US" sz="3200" dirty="0"/>
              <a:t>)</a:t>
            </a:r>
          </a:p>
          <a:p>
            <a:pPr marL="11430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3200" dirty="0"/>
              <a:t>Jerry Johnson (</a:t>
            </a:r>
            <a:r>
              <a:rPr lang="en-US" sz="3200" dirty="0">
                <a:hlinkClick r:id="rId3"/>
              </a:rPr>
              <a:t>jerry.Johnson@ucf.edu</a:t>
            </a:r>
            <a:r>
              <a:rPr lang="en-US" sz="3200" dirty="0"/>
              <a:t>)</a:t>
            </a:r>
          </a:p>
          <a:p>
            <a:pPr marL="11430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3200" dirty="0"/>
              <a:t>Sara L. Hartman (</a:t>
            </a:r>
            <a:r>
              <a:rPr lang="en-US" sz="3200" dirty="0">
                <a:hlinkClick r:id="rId4"/>
              </a:rPr>
              <a:t>hartmans@ohio.edu</a:t>
            </a:r>
            <a:r>
              <a:rPr lang="en-US" sz="3200" dirty="0"/>
              <a:t>)</a:t>
            </a:r>
          </a:p>
          <a:p>
            <a:pPr marL="11430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3200" dirty="0"/>
              <a:t> Robert Mahaffey, RSCT Executive Director (</a:t>
            </a:r>
            <a:r>
              <a:rPr lang="en-US" sz="3200" dirty="0">
                <a:hlinkClick r:id="rId5"/>
              </a:rPr>
              <a:t>robert.mahaffey@ruraledu.org</a:t>
            </a:r>
            <a:r>
              <a:rPr lang="en-US" sz="3200" dirty="0"/>
              <a:t>)</a:t>
            </a:r>
          </a:p>
          <a:p>
            <a:pPr marL="114300" indent="0" algn="ctr">
              <a:buNone/>
            </a:pPr>
            <a:r>
              <a:rPr lang="en-US" sz="3200" dirty="0"/>
              <a:t>Alan Richard, RSCT Board Chair</a:t>
            </a:r>
          </a:p>
          <a:p>
            <a:pPr marL="114300" indent="0" algn="ctr">
              <a:buNone/>
            </a:pPr>
            <a:r>
              <a:rPr lang="en-US" sz="3200" dirty="0"/>
              <a:t> (</a:t>
            </a:r>
            <a:r>
              <a:rPr lang="en-US" sz="3200" dirty="0">
                <a:hlinkClick r:id="rId6"/>
              </a:rPr>
              <a:t>alanricharddc@gmail.com</a:t>
            </a:r>
            <a:r>
              <a:rPr lang="en-US" sz="3200" dirty="0"/>
              <a:t>)</a:t>
            </a:r>
          </a:p>
          <a:p>
            <a:pPr marL="114300" indent="0" algn="ctr">
              <a:buNone/>
            </a:pPr>
            <a:endParaRPr lang="en-US" sz="3200" dirty="0"/>
          </a:p>
          <a:p>
            <a:pPr marL="114300" indent="0" algn="ctr">
              <a:buNone/>
            </a:pPr>
            <a:r>
              <a:rPr lang="en-US" sz="3200" dirty="0"/>
              <a:t>Rural School and Community Trust (</a:t>
            </a:r>
            <a:r>
              <a:rPr lang="en-US" sz="3200" dirty="0">
                <a:hlinkClick r:id="rId7"/>
              </a:rPr>
              <a:t>www.ruraledu.org</a:t>
            </a:r>
            <a:r>
              <a:rPr lang="en-US" sz="3200" dirty="0"/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837DA-EE8F-459B-A550-7CA4A4F5FA6B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384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“Rural”?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en-US" dirty="0"/>
              <a:t>Current Urban-Centric Locale Codes and Handbook Option Set (Handbook Element #0839 Locale Codes):</a:t>
            </a:r>
          </a:p>
          <a:p>
            <a:r>
              <a:rPr lang="en-US" dirty="0"/>
              <a:t>Rural, Fringe: Census-defined rural territory that is less than or equal to 5 miles from an urbanized area, as well as rural territory that is less than or equal to 2.5 miles from an urban cluster. </a:t>
            </a:r>
          </a:p>
          <a:p>
            <a:r>
              <a:rPr lang="en-US" dirty="0"/>
              <a:t>Rural, Distant: 5-25 miles from an urbanized area, or 2.5-10 miles from an urban cluster.</a:t>
            </a:r>
          </a:p>
          <a:p>
            <a:r>
              <a:rPr lang="en-US" dirty="0"/>
              <a:t>Rural, Remote: More than 25 miles from an urbanized area and more than 10 miles from an urban cluster. </a:t>
            </a:r>
          </a:p>
          <a:p>
            <a:pPr marL="114300" indent="0">
              <a:buNone/>
            </a:pPr>
            <a:r>
              <a:rPr lang="en-US" dirty="0"/>
              <a:t>“Urban Cluster” = 25,000-50,000      “Urban Area” = 50,000+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1851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67000"/>
            <a:ext cx="7620000" cy="1143000"/>
          </a:xfrm>
        </p:spPr>
        <p:txBody>
          <a:bodyPr/>
          <a:lstStyle/>
          <a:p>
            <a:pPr algn="ctr"/>
            <a:r>
              <a:rPr lang="en-US" sz="4800" i="1" dirty="0"/>
              <a:t>Why Rural Matters 2015-16</a:t>
            </a:r>
            <a:br>
              <a:rPr lang="en-US" sz="4800" i="1" dirty="0"/>
            </a:br>
            <a:r>
              <a:rPr lang="en-US" sz="4800" i="1" dirty="0"/>
              <a:t/>
            </a:r>
            <a:br>
              <a:rPr lang="en-US" sz="4800" i="1" dirty="0"/>
            </a:br>
            <a:r>
              <a:rPr lang="en-US" sz="3200" dirty="0"/>
              <a:t>Daniel Showalter, Ph.D.</a:t>
            </a:r>
            <a:br>
              <a:rPr lang="en-US" sz="3200" dirty="0"/>
            </a:br>
            <a:r>
              <a:rPr lang="en-US" sz="3200" dirty="0"/>
              <a:t>Robert Klein, Ph.D.</a:t>
            </a:r>
            <a:br>
              <a:rPr lang="en-US" sz="3200" dirty="0"/>
            </a:br>
            <a:r>
              <a:rPr lang="en-US" sz="3200" dirty="0"/>
              <a:t>Jerry Johnson, </a:t>
            </a:r>
            <a:r>
              <a:rPr lang="en-US" sz="3200" dirty="0" err="1"/>
              <a:t>Ed.D</a:t>
            </a:r>
            <a:r>
              <a:rPr lang="en-US" sz="3200" dirty="0"/>
              <a:t>.</a:t>
            </a:r>
            <a:br>
              <a:rPr lang="en-US" sz="3200" dirty="0"/>
            </a:br>
            <a:r>
              <a:rPr lang="en-US" sz="3200" dirty="0"/>
              <a:t>Sara L. Hartman, Ph.D.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837DA-EE8F-459B-A550-7CA4A4F5FA6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284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Common Core of Data (NCES)</a:t>
            </a:r>
          </a:p>
          <a:p>
            <a:pPr>
              <a:lnSpc>
                <a:spcPct val="150000"/>
              </a:lnSpc>
            </a:pPr>
            <a:r>
              <a:rPr lang="en-US" sz="3200" dirty="0"/>
              <a:t>Nation’s Report Card – NAEP Data (NCES)</a:t>
            </a:r>
          </a:p>
          <a:p>
            <a:pPr>
              <a:lnSpc>
                <a:spcPct val="150000"/>
              </a:lnSpc>
            </a:pPr>
            <a:r>
              <a:rPr lang="en-US" sz="3200" dirty="0"/>
              <a:t>American Community Survey (U.S. Census)</a:t>
            </a:r>
          </a:p>
          <a:p>
            <a:pPr>
              <a:lnSpc>
                <a:spcPct val="150000"/>
              </a:lnSpc>
            </a:pPr>
            <a:r>
              <a:rPr lang="en-US" sz="3200" dirty="0" err="1"/>
              <a:t>ED</a:t>
            </a:r>
            <a:r>
              <a:rPr lang="en-US" sz="3200" i="1" dirty="0" err="1"/>
              <a:t>Facts</a:t>
            </a:r>
            <a:r>
              <a:rPr lang="en-US" sz="3200" dirty="0"/>
              <a:t> (U.S. Department of Education)</a:t>
            </a:r>
          </a:p>
          <a:p>
            <a:pPr>
              <a:lnSpc>
                <a:spcPct val="150000"/>
              </a:lnSpc>
            </a:pPr>
            <a:r>
              <a:rPr lang="en-US" sz="3200" dirty="0"/>
              <a:t>Office for Civil Rights (U.S. </a:t>
            </a:r>
            <a:r>
              <a:rPr lang="en-US" sz="3200" dirty="0" err="1"/>
              <a:t>Dept</a:t>
            </a:r>
            <a:r>
              <a:rPr lang="en-US" sz="3200" dirty="0"/>
              <a:t> of Ed)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6175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0878" y="1417638"/>
            <a:ext cx="6577012" cy="5306200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A Caution About Averages: Example Using Poverty Rates in Rural Pennsylvania</a:t>
            </a:r>
          </a:p>
        </p:txBody>
      </p:sp>
      <p:cxnSp>
        <p:nvCxnSpPr>
          <p:cNvPr id="7" name="Straight Arrow Connector 6"/>
          <p:cNvCxnSpPr>
            <a:endCxn id="5" idx="2"/>
          </p:cNvCxnSpPr>
          <p:nvPr/>
        </p:nvCxnSpPr>
        <p:spPr>
          <a:xfrm flipV="1">
            <a:off x="800100" y="3581400"/>
            <a:ext cx="917333" cy="582484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 4"/>
          <p:cNvSpPr/>
          <p:nvPr/>
        </p:nvSpPr>
        <p:spPr>
          <a:xfrm>
            <a:off x="1717433" y="3429000"/>
            <a:ext cx="3540368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0" y="4253974"/>
            <a:ext cx="1600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Rural PA</a:t>
            </a:r>
          </a:p>
          <a:p>
            <a:pPr algn="ctr"/>
            <a:r>
              <a:rPr lang="en-US" sz="2400" dirty="0"/>
              <a:t>39.9% Poverty Rate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837DA-EE8F-459B-A550-7CA4A4F5FA6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159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A Caution About Averages: Example Using Poverty Rates in Rural Pennsylvania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752600"/>
            <a:ext cx="8382000" cy="4800600"/>
          </a:xfrm>
        </p:spPr>
        <p:txBody>
          <a:bodyPr numCol="1">
            <a:noAutofit/>
          </a:bodyPr>
          <a:lstStyle/>
          <a:p>
            <a:pPr>
              <a:spcBef>
                <a:spcPts val="0"/>
              </a:spcBef>
            </a:pPr>
            <a:r>
              <a:rPr lang="en-US" sz="3200" dirty="0">
                <a:solidFill>
                  <a:schemeClr val="tx2"/>
                </a:solidFill>
              </a:rPr>
              <a:t>Rochester 			65.1%</a:t>
            </a:r>
          </a:p>
          <a:p>
            <a:pPr>
              <a:spcBef>
                <a:spcPts val="0"/>
              </a:spcBef>
            </a:pPr>
            <a:r>
              <a:rPr lang="en-US" sz="3200" dirty="0">
                <a:solidFill>
                  <a:schemeClr val="tx2"/>
                </a:solidFill>
              </a:rPr>
              <a:t>Brownsville 			64.8%	</a:t>
            </a:r>
          </a:p>
          <a:p>
            <a:pPr>
              <a:spcBef>
                <a:spcPts val="0"/>
              </a:spcBef>
            </a:pPr>
            <a:r>
              <a:rPr lang="en-US" sz="3200" dirty="0">
                <a:solidFill>
                  <a:schemeClr val="tx2"/>
                </a:solidFill>
              </a:rPr>
              <a:t>Purchase Line 			63.8%</a:t>
            </a:r>
          </a:p>
          <a:p>
            <a:pPr>
              <a:spcBef>
                <a:spcPts val="0"/>
              </a:spcBef>
            </a:pPr>
            <a:r>
              <a:rPr lang="en-US" sz="3200" dirty="0">
                <a:solidFill>
                  <a:schemeClr val="tx2"/>
                </a:solidFill>
              </a:rPr>
              <a:t>Panther Valley 		61.7%</a:t>
            </a:r>
          </a:p>
          <a:p>
            <a:pPr>
              <a:spcBef>
                <a:spcPts val="0"/>
              </a:spcBef>
            </a:pPr>
            <a:r>
              <a:rPr lang="en-US" sz="3200" dirty="0">
                <a:solidFill>
                  <a:schemeClr val="tx2"/>
                </a:solidFill>
              </a:rPr>
              <a:t>Albert Gallatin			61.3%</a:t>
            </a:r>
          </a:p>
          <a:p>
            <a:pPr>
              <a:spcBef>
                <a:spcPts val="0"/>
              </a:spcBef>
            </a:pPr>
            <a:r>
              <a:rPr lang="en-US" sz="3200" dirty="0" err="1">
                <a:solidFill>
                  <a:schemeClr val="tx2"/>
                </a:solidFill>
              </a:rPr>
              <a:t>Turkeyfoot</a:t>
            </a:r>
            <a:r>
              <a:rPr lang="en-US" sz="3200" dirty="0">
                <a:solidFill>
                  <a:schemeClr val="tx2"/>
                </a:solidFill>
              </a:rPr>
              <a:t> Valley		61.2%</a:t>
            </a:r>
          </a:p>
          <a:p>
            <a:pPr marL="114300" indent="0">
              <a:spcBef>
                <a:spcPts val="0"/>
              </a:spcBef>
              <a:buNone/>
            </a:pPr>
            <a:endParaRPr lang="en-US" sz="3200" dirty="0"/>
          </a:p>
          <a:p>
            <a:pPr marL="114300" indent="0">
              <a:spcBef>
                <a:spcPts val="0"/>
              </a:spcBef>
              <a:buNone/>
            </a:pPr>
            <a:r>
              <a:rPr lang="en-US" sz="3200" dirty="0">
                <a:solidFill>
                  <a:schemeClr val="tx2"/>
                </a:solidFill>
              </a:rPr>
              <a:t>Overall poverty rate for rural PA: 39.9%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837DA-EE8F-459B-A550-7CA4A4F5FA6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7538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Indicator Results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0227119"/>
              </p:ext>
            </p:extLst>
          </p:nvPr>
        </p:nvGraphicFramePr>
        <p:xfrm>
          <a:off x="457200" y="1600200"/>
          <a:ext cx="7620000" cy="4445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40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540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5400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635000">
                <a:tc gridSpan="3">
                  <a:txBody>
                    <a:bodyPr/>
                    <a:lstStyle/>
                    <a:p>
                      <a:r>
                        <a:rPr lang="en-US" sz="2800" dirty="0"/>
                        <a:t>Percent Rural Mobility</a:t>
                      </a:r>
                    </a:p>
                  </a:txBody>
                  <a:tcPr>
                    <a:lnB w="381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3500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State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Percent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Rank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35000">
                <a:tc>
                  <a:txBody>
                    <a:bodyPr/>
                    <a:lstStyle/>
                    <a:p>
                      <a:r>
                        <a:rPr lang="en-US" sz="2800" dirty="0"/>
                        <a:t>Nevada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17.3%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1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35000">
                <a:tc>
                  <a:txBody>
                    <a:bodyPr/>
                    <a:lstStyle/>
                    <a:p>
                      <a:r>
                        <a:rPr lang="en-US" sz="2800" dirty="0"/>
                        <a:t>Oregon </a:t>
                      </a:r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14.3%</a:t>
                      </a:r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2</a:t>
                      </a:r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35000">
                <a:tc>
                  <a:txBody>
                    <a:bodyPr/>
                    <a:lstStyle/>
                    <a:p>
                      <a:r>
                        <a:rPr lang="en-US" sz="2800" dirty="0"/>
                        <a:t>Washington</a:t>
                      </a: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11.7%</a:t>
                      </a: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16</a:t>
                      </a: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635000">
                <a:tc>
                  <a:txBody>
                    <a:bodyPr/>
                    <a:lstStyle/>
                    <a:p>
                      <a:r>
                        <a:rPr lang="en-US" sz="2800" dirty="0"/>
                        <a:t>Mississippi</a:t>
                      </a: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10.7%</a:t>
                      </a: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23</a:t>
                      </a: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635000">
                <a:tc>
                  <a:txBody>
                    <a:bodyPr/>
                    <a:lstStyle/>
                    <a:p>
                      <a:r>
                        <a:rPr lang="en-US" sz="2800" dirty="0"/>
                        <a:t>New Jersey</a:t>
                      </a: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5.6%</a:t>
                      </a: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50</a:t>
                      </a: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837DA-EE8F-459B-A550-7CA4A4F5FA6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7458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Indicator Results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3825552"/>
              </p:ext>
            </p:extLst>
          </p:nvPr>
        </p:nvGraphicFramePr>
        <p:xfrm>
          <a:off x="457200" y="1600200"/>
          <a:ext cx="7620000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40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540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5400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571500">
                <a:tc gridSpan="3">
                  <a:txBody>
                    <a:bodyPr/>
                    <a:lstStyle/>
                    <a:p>
                      <a:r>
                        <a:rPr lang="en-US" sz="2800" dirty="0"/>
                        <a:t>Instructional Dollars per</a:t>
                      </a:r>
                      <a:r>
                        <a:rPr lang="en-US" sz="2800" baseline="0" dirty="0"/>
                        <a:t> Transportation Dollars</a:t>
                      </a:r>
                      <a:endParaRPr lang="en-US" sz="2800" dirty="0"/>
                    </a:p>
                  </a:txBody>
                  <a:tcPr>
                    <a:lnB w="381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State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Dollars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Rank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r>
                        <a:rPr lang="en-US" sz="2800" dirty="0"/>
                        <a:t>West Virginia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$6.54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1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r>
                        <a:rPr lang="en-US" sz="2800" dirty="0"/>
                        <a:t>New Jersey</a:t>
                      </a:r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$7.16</a:t>
                      </a:r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2</a:t>
                      </a:r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r>
                        <a:rPr lang="en-US" sz="2800" dirty="0"/>
                        <a:t>Virginia</a:t>
                      </a: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$8.62</a:t>
                      </a: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11</a:t>
                      </a: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r>
                        <a:rPr lang="en-US" sz="2800" dirty="0"/>
                        <a:t>Tennessee</a:t>
                      </a: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$13.86</a:t>
                      </a: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43</a:t>
                      </a: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r>
                        <a:rPr lang="en-US" sz="2800" dirty="0"/>
                        <a:t>Vermont</a:t>
                      </a: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$17.39</a:t>
                      </a: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48</a:t>
                      </a: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r>
                        <a:rPr lang="en-US" sz="2800" dirty="0"/>
                        <a:t>Alaska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$25.81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49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837DA-EE8F-459B-A550-7CA4A4F5FA6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26121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13049</TotalTime>
  <Words>882</Words>
  <Application>Microsoft Office PowerPoint</Application>
  <PresentationFormat>On-screen Show (4:3)</PresentationFormat>
  <Paragraphs>258</Paragraphs>
  <Slides>28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Adjacency</vt:lpstr>
      <vt:lpstr>   Why Rural Matters 2015-16:  Understanding the Changing Landscape Appalachian Higher Education Network Conference 2017   Presenter:  Robert Mahaffey, Executive Director Rural School and Community Trust </vt:lpstr>
      <vt:lpstr>Why Rural Matters Report</vt:lpstr>
      <vt:lpstr>What Is “Rural”?</vt:lpstr>
      <vt:lpstr>Why Rural Matters 2015-16  Daniel Showalter, Ph.D. Robert Klein, Ph.D. Jerry Johnson, Ed.D. Sara L. Hartman, Ph.D.</vt:lpstr>
      <vt:lpstr>Data Sources</vt:lpstr>
      <vt:lpstr>A Caution About Averages: Example Using Poverty Rates in Rural Pennsylvania</vt:lpstr>
      <vt:lpstr>A Caution About Averages: Example Using Poverty Rates in Rural Pennsylvania</vt:lpstr>
      <vt:lpstr>Sample Indicator Results</vt:lpstr>
      <vt:lpstr>Sample Indicator Results</vt:lpstr>
      <vt:lpstr>Example State Page</vt:lpstr>
      <vt:lpstr>Importance Gauge</vt:lpstr>
      <vt:lpstr>PowerPoint Presentation</vt:lpstr>
      <vt:lpstr>Student and Family Diversity Gauge</vt:lpstr>
      <vt:lpstr>Student and Family Diversity</vt:lpstr>
      <vt:lpstr>Educational Policy Context Gauge</vt:lpstr>
      <vt:lpstr>Educational Policy Context</vt:lpstr>
      <vt:lpstr>Educational Outcomes Gauge</vt:lpstr>
      <vt:lpstr>Educational Outcomes</vt:lpstr>
      <vt:lpstr>College Readiness Gauge</vt:lpstr>
      <vt:lpstr>PowerPoint Presentation</vt:lpstr>
      <vt:lpstr>Advanced Placement Courses</vt:lpstr>
      <vt:lpstr>Early Childhood Education</vt:lpstr>
      <vt:lpstr>STEM Education</vt:lpstr>
      <vt:lpstr>ESSA</vt:lpstr>
      <vt:lpstr>English Language Learners</vt:lpstr>
      <vt:lpstr>Why Rural Matters:  Priority Rankings Across Reports</vt:lpstr>
      <vt:lpstr>Questions?</vt:lpstr>
      <vt:lpstr>Thank you!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danandjoo</dc:creator>
  <cp:lastModifiedBy>Betty</cp:lastModifiedBy>
  <cp:revision>186</cp:revision>
  <dcterms:created xsi:type="dcterms:W3CDTF">2012-07-05T19:30:28Z</dcterms:created>
  <dcterms:modified xsi:type="dcterms:W3CDTF">2017-08-01T20:42:21Z</dcterms:modified>
</cp:coreProperties>
</file>