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17"/>
  </p:notesMasterIdLst>
  <p:sldIdLst>
    <p:sldId id="256" r:id="rId2"/>
    <p:sldId id="263" r:id="rId3"/>
    <p:sldId id="258" r:id="rId4"/>
    <p:sldId id="257" r:id="rId5"/>
    <p:sldId id="260" r:id="rId6"/>
    <p:sldId id="261" r:id="rId7"/>
    <p:sldId id="274" r:id="rId8"/>
    <p:sldId id="259" r:id="rId9"/>
    <p:sldId id="270" r:id="rId10"/>
    <p:sldId id="272" r:id="rId11"/>
    <p:sldId id="273"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75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A344AA-8E17-425E-93FF-121E529A1723}" type="datetimeFigureOut">
              <a:rPr lang="en-US" smtClean="0"/>
              <a:t>6/23/2017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A7CAC-36E1-48E3-B6E6-EADFEAFCCCD1}" type="slidenum">
              <a:rPr lang="en-US" smtClean="0"/>
              <a:t>‹#›</a:t>
            </a:fld>
            <a:endParaRPr lang="en-US"/>
          </a:p>
        </p:txBody>
      </p:sp>
    </p:spTree>
    <p:extLst>
      <p:ext uri="{BB962C8B-B14F-4D97-AF65-F5344CB8AC3E}">
        <p14:creationId xmlns:p14="http://schemas.microsoft.com/office/powerpoint/2010/main" val="107593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60B73-2DD6-475C-83DB-7D20F41838C1}" type="slidenum">
              <a:rPr lang="en-US" smtClean="0"/>
              <a:pPr/>
              <a:t>9</a:t>
            </a:fld>
            <a:endParaRPr lang="en-US"/>
          </a:p>
        </p:txBody>
      </p:sp>
    </p:spTree>
    <p:extLst>
      <p:ext uri="{BB962C8B-B14F-4D97-AF65-F5344CB8AC3E}">
        <p14:creationId xmlns:p14="http://schemas.microsoft.com/office/powerpoint/2010/main" val="243458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883422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42362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1957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909404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687891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408977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5813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377537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32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1446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0E78764-0699-420A-B358-5AEFAD3F65D8}"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9406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E78764-0699-420A-B358-5AEFAD3F65D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11379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0E78764-0699-420A-B358-5AEFAD3F65D8}"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419544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E78764-0699-420A-B358-5AEFAD3F65D8}"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2335251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78764-0699-420A-B358-5AEFAD3F65D8}" type="datetimeFigureOut">
              <a:rPr lang="en-US" smtClean="0"/>
              <a:t>6/22/2017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337278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0E78764-0699-420A-B358-5AEFAD3F65D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192840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0E78764-0699-420A-B358-5AEFAD3F65D8}"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CC431-9BC1-46E0-8D94-A21CB5756B3D}" type="slidenum">
              <a:rPr lang="en-US" smtClean="0"/>
              <a:t>‹#›</a:t>
            </a:fld>
            <a:endParaRPr lang="en-US"/>
          </a:p>
        </p:txBody>
      </p:sp>
    </p:spTree>
    <p:extLst>
      <p:ext uri="{BB962C8B-B14F-4D97-AF65-F5344CB8AC3E}">
        <p14:creationId xmlns:p14="http://schemas.microsoft.com/office/powerpoint/2010/main" val="276853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E78764-0699-420A-B358-5AEFAD3F65D8}" type="datetimeFigureOut">
              <a:rPr lang="en-US" smtClean="0"/>
              <a:t>6/22/2017</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ABCC431-9BC1-46E0-8D94-A21CB5756B3D}" type="slidenum">
              <a:rPr lang="en-US" smtClean="0"/>
              <a:t>‹#›</a:t>
            </a:fld>
            <a:endParaRPr lang="en-US"/>
          </a:p>
        </p:txBody>
      </p:sp>
    </p:spTree>
    <p:extLst>
      <p:ext uri="{BB962C8B-B14F-4D97-AF65-F5344CB8AC3E}">
        <p14:creationId xmlns:p14="http://schemas.microsoft.com/office/powerpoint/2010/main" val="219402337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0ahUKEwjlm-2-w8jUAhULVj4KHd3eA2gQjRwIBw&amp;url=http://www.mfgday.com/events/2015/penn-state-dubois&amp;psig=AFQjCNG1ouxvVro9u2nVkX1J32P_Q4D4ew&amp;ust=149791421936820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jlm-2-w8jUAhULVj4KHd3eA2gQjRwIBw&amp;url=http://www.mfgday.com/events/2015/penn-state-dubois&amp;psig=AFQjCNG1ouxvVro9u2nVkX1J32P_Q4D4ew&amp;ust=14979142193682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com/url?sa=i&amp;rct=j&amp;q=&amp;esrc=s&amp;source=images&amp;cd=&amp;cad=rja&amp;uact=8&amp;ved=0ahUKEwjlm-2-w8jUAhULVj4KHd3eA2gQjRwIBw&amp;url=http://www.mfgday.com/events/2015/penn-state-dubois&amp;psig=AFQjCNG1ouxvVro9u2nVkX1J32P_Q4D4ew&amp;ust=1497914219368208"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tel:814-776-579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mgeyer@clarionsintered.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077200" cy="3200400"/>
          </a:xfrm>
        </p:spPr>
        <p:txBody>
          <a:bodyPr>
            <a:normAutofit/>
          </a:bodyPr>
          <a:lstStyle/>
          <a:p>
            <a:pPr algn="ctr"/>
            <a:r>
              <a:rPr lang="en-US" dirty="0" smtClean="0"/>
              <a:t>Industry and Education Collaboration: Preparing a Stronger Workforce	</a:t>
            </a:r>
            <a:endParaRPr lang="en-US" dirty="0"/>
          </a:p>
        </p:txBody>
      </p:sp>
      <p:sp>
        <p:nvSpPr>
          <p:cNvPr id="3" name="Subtitle 2"/>
          <p:cNvSpPr>
            <a:spLocks noGrp="1"/>
          </p:cNvSpPr>
          <p:nvPr>
            <p:ph type="subTitle" idx="1"/>
          </p:nvPr>
        </p:nvSpPr>
        <p:spPr>
          <a:xfrm>
            <a:off x="2286000" y="3733800"/>
            <a:ext cx="4419600" cy="1066800"/>
          </a:xfrm>
        </p:spPr>
        <p:txBody>
          <a:bodyPr>
            <a:normAutofit/>
          </a:bodyPr>
          <a:lstStyle/>
          <a:p>
            <a:pPr algn="ctr"/>
            <a:r>
              <a:rPr lang="en-US" dirty="0" smtClean="0"/>
              <a:t>AHE Network Conference – </a:t>
            </a:r>
            <a:r>
              <a:rPr lang="en-US" dirty="0" smtClean="0"/>
              <a:t>June, </a:t>
            </a:r>
            <a:r>
              <a:rPr lang="en-US" dirty="0" smtClean="0"/>
              <a:t>2017</a:t>
            </a:r>
          </a:p>
          <a:p>
            <a:pPr algn="ctr"/>
            <a:endParaRPr lang="en-US" dirty="0" smtClean="0"/>
          </a:p>
          <a:p>
            <a:endParaRPr lang="en-US" dirty="0"/>
          </a:p>
        </p:txBody>
      </p:sp>
      <p:pic>
        <p:nvPicPr>
          <p:cNvPr id="4" name="Picture 2" descr="https://ci3.googleusercontent.com/proxy/dYvUag2BDmABtun-RY9TJG_V-zbT9hjojQx8Dx99EZxKdUE-rVZKyPEh-rvBKTYfN7Q-uEbX86q8qZ-YmzdHS8bipRMvTak5Cy_puhOKh-5TYdNPRLdBCv02MuDlsCP16_TQU26beHMzAZeXkYAYt8T9YTxln8o=s0-d-e1-ft#http://ineedmagnus.com/magnusftp/Workforce%20Solutions/Workforce%20Solutions_logo_web%20us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48" y="4457330"/>
            <a:ext cx="3448613" cy="11814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5B2876-A077-40B6-910B-95AC6BDF74D5}"/>
              </a:ext>
            </a:extLst>
          </p:cNvPr>
          <p:cNvPicPr>
            <a:picLocks noChangeAspect="1"/>
          </p:cNvPicPr>
          <p:nvPr/>
        </p:nvPicPr>
        <p:blipFill>
          <a:blip r:embed="rId3"/>
          <a:stretch>
            <a:fillRect/>
          </a:stretch>
        </p:blipFill>
        <p:spPr>
          <a:xfrm>
            <a:off x="3657600" y="4879017"/>
            <a:ext cx="1981200" cy="1348992"/>
          </a:xfrm>
          <a:prstGeom prst="rect">
            <a:avLst/>
          </a:prstGeom>
        </p:spPr>
      </p:pic>
      <p:pic>
        <p:nvPicPr>
          <p:cNvPr id="6" name="Picture 2" descr="Image result for Penn State DuBoi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1119" y="4529633"/>
            <a:ext cx="2914798" cy="956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8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5AB7B-F8A9-4639-BC04-81053A56C2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9" y="2375652"/>
            <a:ext cx="9144000" cy="2717118"/>
          </a:xfrm>
          <a:prstGeom prst="rect">
            <a:avLst/>
          </a:prstGeom>
        </p:spPr>
      </p:pic>
      <p:pic>
        <p:nvPicPr>
          <p:cNvPr id="5" name="Picture 4">
            <a:extLst>
              <a:ext uri="{FF2B5EF4-FFF2-40B4-BE49-F238E27FC236}">
                <a16:creationId xmlns:a16="http://schemas.microsoft.com/office/drawing/2014/main" id="{45E328B7-11FD-4BB6-950A-366E3A1CA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181714"/>
            <a:ext cx="3829050" cy="1190625"/>
          </a:xfrm>
          <a:prstGeom prst="rect">
            <a:avLst/>
          </a:prstGeom>
        </p:spPr>
      </p:pic>
      <p:sp>
        <p:nvSpPr>
          <p:cNvPr id="6" name="TextBox 5">
            <a:extLst>
              <a:ext uri="{FF2B5EF4-FFF2-40B4-BE49-F238E27FC236}">
                <a16:creationId xmlns:a16="http://schemas.microsoft.com/office/drawing/2014/main" id="{8DF8A611-5C32-43B6-9212-BB0FFDFA9BBA}"/>
              </a:ext>
            </a:extLst>
          </p:cNvPr>
          <p:cNvSpPr txBox="1"/>
          <p:nvPr/>
        </p:nvSpPr>
        <p:spPr>
          <a:xfrm>
            <a:off x="304800" y="157195"/>
            <a:ext cx="8534400" cy="2000548"/>
          </a:xfrm>
          <a:prstGeom prst="rect">
            <a:avLst/>
          </a:prstGeom>
          <a:noFill/>
        </p:spPr>
        <p:txBody>
          <a:bodyPr wrap="square" rtlCol="0">
            <a:spAutoFit/>
          </a:bodyPr>
          <a:lstStyle/>
          <a:p>
            <a:pPr algn="just"/>
            <a:r>
              <a:rPr lang="en-US" sz="2400" b="1" i="1" dirty="0">
                <a:solidFill>
                  <a:schemeClr val="accent6">
                    <a:lumMod val="50000"/>
                  </a:schemeClr>
                </a:solidFill>
              </a:rPr>
              <a:t>Clarion Sintered Metals</a:t>
            </a:r>
            <a:r>
              <a:rPr lang="en-US" sz="2000" b="1" i="1" dirty="0">
                <a:solidFill>
                  <a:schemeClr val="accent6">
                    <a:lumMod val="50000"/>
                  </a:schemeClr>
                </a:solidFill>
              </a:rPr>
              <a:t>, one of the largest – and last – privately-owned powder metal companies in the world, is the largest manufacturer of powder metal ride control components in North America.  With two manufacturing facilities and over 300 associates, Clarion Sintered Metals provides their customers with robust manufacturing process and advances in technology not seen elsewhere in the industry.</a:t>
            </a:r>
            <a:endParaRPr lang="en-US" sz="2000" b="1" dirty="0">
              <a:solidFill>
                <a:schemeClr val="accent6">
                  <a:lumMod val="50000"/>
                </a:schemeClr>
              </a:solidFill>
            </a:endParaRPr>
          </a:p>
        </p:txBody>
      </p:sp>
      <p:pic>
        <p:nvPicPr>
          <p:cNvPr id="8" name="Picture 7">
            <a:extLst>
              <a:ext uri="{FF2B5EF4-FFF2-40B4-BE49-F238E27FC236}">
                <a16:creationId xmlns:a16="http://schemas.microsoft.com/office/drawing/2014/main" id="{75AD2800-7594-43EE-9FD1-64F42830EE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5052750"/>
            <a:ext cx="1952898" cy="1648055"/>
          </a:xfrm>
          <a:prstGeom prst="rect">
            <a:avLst/>
          </a:prstGeom>
        </p:spPr>
      </p:pic>
    </p:spTree>
    <p:extLst>
      <p:ext uri="{BB962C8B-B14F-4D97-AF65-F5344CB8AC3E}">
        <p14:creationId xmlns:p14="http://schemas.microsoft.com/office/powerpoint/2010/main" val="64879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743200"/>
            <a:ext cx="6347714" cy="3021010"/>
          </a:xfrm>
        </p:spPr>
        <p:txBody>
          <a:bodyPr>
            <a:normAutofit/>
          </a:bodyPr>
          <a:lstStyle/>
          <a:p>
            <a:pPr marL="0" indent="0">
              <a:buNone/>
            </a:pPr>
            <a:r>
              <a:rPr lang="en-US" dirty="0" smtClean="0"/>
              <a:t>				</a:t>
            </a:r>
            <a:r>
              <a:rPr lang="en-US" dirty="0"/>
              <a:t> </a:t>
            </a:r>
          </a:p>
          <a:p>
            <a:pPr marL="0" indent="0">
              <a:buNone/>
            </a:pPr>
            <a:r>
              <a:rPr lang="en-US" dirty="0" smtClean="0"/>
              <a:t>		Carolyn </a:t>
            </a:r>
            <a:r>
              <a:rPr lang="en-US" dirty="0"/>
              <a:t>Jacobson, Ph. D.</a:t>
            </a:r>
          </a:p>
          <a:p>
            <a:pPr marL="0" indent="0">
              <a:buNone/>
            </a:pPr>
            <a:r>
              <a:rPr lang="en-US" dirty="0" smtClean="0"/>
              <a:t>		Director </a:t>
            </a:r>
            <a:r>
              <a:rPr lang="en-US" dirty="0"/>
              <a:t>of Outreach, Penn State DuBois</a:t>
            </a:r>
          </a:p>
          <a:p>
            <a:pPr marL="0" indent="0">
              <a:buNone/>
            </a:pPr>
            <a:r>
              <a:rPr lang="en-US" dirty="0" smtClean="0"/>
              <a:t>		1 </a:t>
            </a:r>
            <a:r>
              <a:rPr lang="en-US" dirty="0"/>
              <a:t>College Place</a:t>
            </a:r>
          </a:p>
          <a:p>
            <a:pPr marL="0" indent="0">
              <a:buNone/>
            </a:pPr>
            <a:r>
              <a:rPr lang="en-US" dirty="0" smtClean="0"/>
              <a:t>		DuBois</a:t>
            </a:r>
            <a:r>
              <a:rPr lang="en-US" dirty="0"/>
              <a:t>, PA 15801</a:t>
            </a:r>
          </a:p>
          <a:p>
            <a:pPr marL="0" indent="0">
              <a:buNone/>
            </a:pPr>
            <a:r>
              <a:rPr lang="en-US" dirty="0" smtClean="0"/>
              <a:t>		Phone</a:t>
            </a:r>
            <a:r>
              <a:rPr lang="en-US" dirty="0"/>
              <a:t>:  814-375-4722</a:t>
            </a:r>
          </a:p>
          <a:p>
            <a:pPr marL="0" indent="0">
              <a:buNone/>
            </a:pPr>
            <a:r>
              <a:rPr lang="en-US" dirty="0" smtClean="0"/>
              <a:t>		Email</a:t>
            </a:r>
            <a:r>
              <a:rPr lang="en-US" dirty="0"/>
              <a:t>:  cmj5371@psu.edu</a:t>
            </a:r>
          </a:p>
          <a:p>
            <a:pPr marL="0" indent="0">
              <a:buNone/>
            </a:pPr>
            <a:endParaRPr lang="en-US" dirty="0"/>
          </a:p>
        </p:txBody>
      </p:sp>
      <p:pic>
        <p:nvPicPr>
          <p:cNvPr id="4" name="Picture 2" descr="Image result for Penn State DuBo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541" y="653632"/>
            <a:ext cx="4023828"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955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The Partnership </a:t>
            </a:r>
            <a:r>
              <a:rPr lang="en-US" dirty="0" smtClean="0"/>
              <a:t>Continues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December </a:t>
            </a:r>
            <a:r>
              <a:rPr lang="en-US" dirty="0" smtClean="0"/>
              <a:t>13, 2016 – Proposal submitted</a:t>
            </a:r>
          </a:p>
          <a:p>
            <a:pPr>
              <a:lnSpc>
                <a:spcPct val="150000"/>
              </a:lnSpc>
            </a:pPr>
            <a:r>
              <a:rPr lang="en-US" dirty="0" smtClean="0"/>
              <a:t>January 10, 2017 – Revisions requested</a:t>
            </a:r>
          </a:p>
          <a:p>
            <a:pPr>
              <a:lnSpc>
                <a:spcPct val="150000"/>
              </a:lnSpc>
            </a:pPr>
            <a:r>
              <a:rPr lang="en-US" dirty="0" smtClean="0"/>
              <a:t>January 26, 2017- Revisions due</a:t>
            </a:r>
          </a:p>
          <a:p>
            <a:pPr>
              <a:lnSpc>
                <a:spcPct val="150000"/>
              </a:lnSpc>
            </a:pPr>
            <a:r>
              <a:rPr lang="en-US" dirty="0" smtClean="0"/>
              <a:t>February 21,2017– Award received!</a:t>
            </a:r>
          </a:p>
        </p:txBody>
      </p:sp>
    </p:spTree>
    <p:extLst>
      <p:ext uri="{BB962C8B-B14F-4D97-AF65-F5344CB8AC3E}">
        <p14:creationId xmlns:p14="http://schemas.microsoft.com/office/powerpoint/2010/main" val="661409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Hammering out the Curriculum</a:t>
            </a:r>
            <a:endParaRPr lang="en-US" dirty="0"/>
          </a:p>
        </p:txBody>
      </p:sp>
      <p:sp>
        <p:nvSpPr>
          <p:cNvPr id="2" name="Content Placeholder 1"/>
          <p:cNvSpPr>
            <a:spLocks noGrp="1"/>
          </p:cNvSpPr>
          <p:nvPr>
            <p:ph idx="1"/>
          </p:nvPr>
        </p:nvSpPr>
        <p:spPr/>
        <p:txBody>
          <a:bodyPr/>
          <a:lstStyle/>
          <a:p>
            <a:pPr>
              <a:lnSpc>
                <a:spcPct val="150000"/>
              </a:lnSpc>
            </a:pPr>
            <a:r>
              <a:rPr lang="en-US" dirty="0" smtClean="0"/>
              <a:t>March 3 - Industry Roundtable </a:t>
            </a:r>
          </a:p>
          <a:p>
            <a:pPr lvl="1">
              <a:lnSpc>
                <a:spcPct val="150000"/>
              </a:lnSpc>
            </a:pPr>
            <a:r>
              <a:rPr lang="en-US" dirty="0" smtClean="0"/>
              <a:t>Representatives from 7 powdered metal companies</a:t>
            </a:r>
          </a:p>
          <a:p>
            <a:pPr lvl="1">
              <a:lnSpc>
                <a:spcPct val="150000"/>
              </a:lnSpc>
            </a:pPr>
            <a:r>
              <a:rPr lang="en-US" dirty="0" smtClean="0"/>
              <a:t>Workforce Solutions representatives</a:t>
            </a:r>
          </a:p>
          <a:p>
            <a:pPr lvl="1">
              <a:lnSpc>
                <a:spcPct val="150000"/>
              </a:lnSpc>
            </a:pPr>
            <a:r>
              <a:rPr lang="en-US" dirty="0" smtClean="0"/>
              <a:t>Potential instructors</a:t>
            </a:r>
          </a:p>
          <a:p>
            <a:pPr lvl="1">
              <a:lnSpc>
                <a:spcPct val="150000"/>
              </a:lnSpc>
            </a:pPr>
            <a:r>
              <a:rPr lang="en-US" dirty="0" smtClean="0"/>
              <a:t>Penn State DuBois Outreach </a:t>
            </a:r>
          </a:p>
        </p:txBody>
      </p:sp>
    </p:spTree>
    <p:extLst>
      <p:ext uri="{BB962C8B-B14F-4D97-AF65-F5344CB8AC3E}">
        <p14:creationId xmlns:p14="http://schemas.microsoft.com/office/powerpoint/2010/main" val="2273310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Some Challenges</a:t>
            </a:r>
            <a:endParaRPr lang="en-US" dirty="0"/>
          </a:p>
        </p:txBody>
      </p:sp>
      <p:sp>
        <p:nvSpPr>
          <p:cNvPr id="2" name="Content Placeholder 1"/>
          <p:cNvSpPr>
            <a:spLocks noGrp="1"/>
          </p:cNvSpPr>
          <p:nvPr>
            <p:ph idx="1"/>
          </p:nvPr>
        </p:nvSpPr>
        <p:spPr/>
        <p:txBody>
          <a:bodyPr/>
          <a:lstStyle/>
          <a:p>
            <a:pPr>
              <a:lnSpc>
                <a:spcPct val="150000"/>
              </a:lnSpc>
            </a:pPr>
            <a:r>
              <a:rPr lang="en-US" dirty="0" smtClean="0"/>
              <a:t>Videos</a:t>
            </a:r>
          </a:p>
          <a:p>
            <a:pPr>
              <a:lnSpc>
                <a:spcPct val="150000"/>
              </a:lnSpc>
            </a:pPr>
            <a:r>
              <a:rPr lang="en-US" dirty="0" smtClean="0"/>
              <a:t>Finding a press</a:t>
            </a:r>
          </a:p>
          <a:p>
            <a:pPr>
              <a:lnSpc>
                <a:spcPct val="150000"/>
              </a:lnSpc>
            </a:pPr>
            <a:r>
              <a:rPr lang="en-US" dirty="0" smtClean="0"/>
              <a:t>Tooling</a:t>
            </a:r>
          </a:p>
          <a:p>
            <a:pPr>
              <a:lnSpc>
                <a:spcPct val="150000"/>
              </a:lnSpc>
            </a:pPr>
            <a:r>
              <a:rPr lang="en-US" dirty="0" smtClean="0"/>
              <a:t>Powder</a:t>
            </a:r>
          </a:p>
          <a:p>
            <a:pPr>
              <a:lnSpc>
                <a:spcPct val="150000"/>
              </a:lnSpc>
            </a:pPr>
            <a:r>
              <a:rPr lang="en-US" dirty="0" smtClean="0"/>
              <a:t>Plant tour</a:t>
            </a:r>
          </a:p>
          <a:p>
            <a:pPr>
              <a:lnSpc>
                <a:spcPct val="150000"/>
              </a:lnSpc>
            </a:pPr>
            <a:r>
              <a:rPr lang="en-US" dirty="0" smtClean="0"/>
              <a:t>Still looking for a multi-action press</a:t>
            </a:r>
          </a:p>
          <a:p>
            <a:endParaRPr lang="en-US" dirty="0"/>
          </a:p>
        </p:txBody>
      </p:sp>
    </p:spTree>
    <p:extLst>
      <p:ext uri="{BB962C8B-B14F-4D97-AF65-F5344CB8AC3E}">
        <p14:creationId xmlns:p14="http://schemas.microsoft.com/office/powerpoint/2010/main" val="268984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We’ve Launched!</a:t>
            </a:r>
            <a:endParaRPr lang="en-US" dirty="0"/>
          </a:p>
        </p:txBody>
      </p:sp>
      <p:sp>
        <p:nvSpPr>
          <p:cNvPr id="2" name="Content Placeholder 1"/>
          <p:cNvSpPr>
            <a:spLocks noGrp="1"/>
          </p:cNvSpPr>
          <p:nvPr>
            <p:ph idx="1"/>
          </p:nvPr>
        </p:nvSpPr>
        <p:spPr/>
        <p:txBody>
          <a:bodyPr/>
          <a:lstStyle/>
          <a:p>
            <a:r>
              <a:rPr lang="en-US" dirty="0" smtClean="0"/>
              <a:t>Classes started May 23 with 20 students</a:t>
            </a:r>
          </a:p>
          <a:p>
            <a:pPr>
              <a:lnSpc>
                <a:spcPct val="150000"/>
              </a:lnSpc>
            </a:pPr>
            <a:r>
              <a:rPr lang="en-US" dirty="0" smtClean="0"/>
              <a:t>Waiting list prior to first day of class</a:t>
            </a:r>
          </a:p>
          <a:p>
            <a:pPr>
              <a:lnSpc>
                <a:spcPct val="150000"/>
              </a:lnSpc>
            </a:pPr>
            <a:r>
              <a:rPr lang="en-US" dirty="0" smtClean="0"/>
              <a:t>13 classes</a:t>
            </a:r>
          </a:p>
          <a:p>
            <a:pPr>
              <a:lnSpc>
                <a:spcPct val="150000"/>
              </a:lnSpc>
            </a:pPr>
            <a:r>
              <a:rPr lang="en-US" dirty="0" smtClean="0"/>
              <a:t>77 hours of instruction</a:t>
            </a:r>
          </a:p>
          <a:p>
            <a:pPr>
              <a:lnSpc>
                <a:spcPct val="150000"/>
              </a:lnSpc>
            </a:pPr>
            <a:r>
              <a:rPr lang="en-US" dirty="0" smtClean="0"/>
              <a:t>Module II will start July 25</a:t>
            </a:r>
          </a:p>
          <a:p>
            <a:pPr>
              <a:lnSpc>
                <a:spcPct val="150000"/>
              </a:lnSpc>
            </a:pPr>
            <a:r>
              <a:rPr lang="en-US" dirty="0" smtClean="0"/>
              <a:t>Module III planned for September 19</a:t>
            </a:r>
          </a:p>
          <a:p>
            <a:pPr>
              <a:lnSpc>
                <a:spcPct val="150000"/>
              </a:lnSpc>
            </a:pPr>
            <a:endParaRPr lang="en-US" dirty="0"/>
          </a:p>
        </p:txBody>
      </p:sp>
    </p:spTree>
    <p:extLst>
      <p:ext uri="{BB962C8B-B14F-4D97-AF65-F5344CB8AC3E}">
        <p14:creationId xmlns:p14="http://schemas.microsoft.com/office/powerpoint/2010/main" val="3114650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96027"/>
          </a:xfrm>
        </p:spPr>
        <p:txBody>
          <a:bodyPr/>
          <a:lstStyle/>
          <a:p>
            <a:r>
              <a:rPr lang="en-US" dirty="0" smtClean="0"/>
              <a:t>Overview of Presentation</a:t>
            </a:r>
            <a:endParaRPr lang="en-US" dirty="0"/>
          </a:p>
        </p:txBody>
      </p:sp>
      <p:sp>
        <p:nvSpPr>
          <p:cNvPr id="3" name="Content Placeholder 2"/>
          <p:cNvSpPr>
            <a:spLocks noGrp="1"/>
          </p:cNvSpPr>
          <p:nvPr>
            <p:ph idx="1"/>
          </p:nvPr>
        </p:nvSpPr>
        <p:spPr/>
        <p:txBody>
          <a:bodyPr/>
          <a:lstStyle/>
          <a:p>
            <a:r>
              <a:rPr lang="en-US" dirty="0" smtClean="0"/>
              <a:t>Introductions</a:t>
            </a:r>
          </a:p>
          <a:p>
            <a:r>
              <a:rPr lang="en-US" dirty="0" smtClean="0"/>
              <a:t>Presenters</a:t>
            </a:r>
          </a:p>
          <a:p>
            <a:pPr lvl="1"/>
            <a:r>
              <a:rPr lang="en-US" dirty="0"/>
              <a:t>Workforce Solutions for North Central PA</a:t>
            </a:r>
          </a:p>
          <a:p>
            <a:pPr lvl="1"/>
            <a:r>
              <a:rPr lang="en-US" dirty="0"/>
              <a:t>Clarion Sintered Metals</a:t>
            </a:r>
          </a:p>
          <a:p>
            <a:pPr lvl="1"/>
            <a:r>
              <a:rPr lang="en-US" dirty="0"/>
              <a:t>Penn State DuBois </a:t>
            </a:r>
            <a:endParaRPr lang="en-US" dirty="0" smtClean="0"/>
          </a:p>
          <a:p>
            <a:r>
              <a:rPr lang="en-US" dirty="0" smtClean="0"/>
              <a:t>Q and A and Discussion</a:t>
            </a:r>
            <a:r>
              <a:rPr lang="en-US" dirty="0" smtClean="0"/>
              <a:t> </a:t>
            </a:r>
            <a:endParaRPr lang="en-US" dirty="0" smtClean="0"/>
          </a:p>
          <a:p>
            <a:pPr lvl="1"/>
            <a:endParaRPr lang="en-US" dirty="0" smtClean="0"/>
          </a:p>
          <a:p>
            <a:pPr lvl="1"/>
            <a:endParaRPr lang="en-US" dirty="0"/>
          </a:p>
          <a:p>
            <a:pPr lvl="1"/>
            <a:endParaRPr lang="en-US" dirty="0"/>
          </a:p>
        </p:txBody>
      </p:sp>
      <p:pic>
        <p:nvPicPr>
          <p:cNvPr id="4" name="Picture 2" descr="Image result for Penn State DuBoi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119" y="4529633"/>
            <a:ext cx="2914798" cy="9567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ci3.googleusercontent.com/proxy/dYvUag2BDmABtun-RY9TJG_V-zbT9hjojQx8Dx99EZxKdUE-rVZKyPEh-rvBKTYfN7Q-uEbX86q8qZ-YmzdHS8bipRMvTak5Cy_puhOKh-5TYdNPRLdBCv02MuDlsCP16_TQU26beHMzAZeXkYAYt8T9YTxln8o=s0-d-e1-ft#http://ineedmagnus.com/magnusftp/Workforce%20Solutions/Workforce%20Solutions_logo_web%20us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48" y="4457330"/>
            <a:ext cx="3448613" cy="11814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F5B2876-A077-40B6-910B-95AC6BDF74D5}"/>
              </a:ext>
            </a:extLst>
          </p:cNvPr>
          <p:cNvPicPr>
            <a:picLocks noChangeAspect="1"/>
          </p:cNvPicPr>
          <p:nvPr/>
        </p:nvPicPr>
        <p:blipFill>
          <a:blip r:embed="rId5"/>
          <a:stretch>
            <a:fillRect/>
          </a:stretch>
        </p:blipFill>
        <p:spPr>
          <a:xfrm>
            <a:off x="3657600" y="4879017"/>
            <a:ext cx="1981200" cy="1348992"/>
          </a:xfrm>
          <a:prstGeom prst="rect">
            <a:avLst/>
          </a:prstGeom>
        </p:spPr>
      </p:pic>
    </p:spTree>
    <p:extLst>
      <p:ext uri="{BB962C8B-B14F-4D97-AF65-F5344CB8AC3E}">
        <p14:creationId xmlns:p14="http://schemas.microsoft.com/office/powerpoint/2010/main" val="46767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 What is a WDB?	</a:t>
            </a:r>
            <a:endParaRPr lang="en-US" dirty="0"/>
          </a:p>
        </p:txBody>
      </p:sp>
      <p:sp>
        <p:nvSpPr>
          <p:cNvPr id="3" name="Content Placeholder 2"/>
          <p:cNvSpPr>
            <a:spLocks noGrp="1"/>
          </p:cNvSpPr>
          <p:nvPr>
            <p:ph idx="1"/>
          </p:nvPr>
        </p:nvSpPr>
        <p:spPr>
          <a:xfrm>
            <a:off x="152400" y="1219200"/>
            <a:ext cx="8229600" cy="5638800"/>
          </a:xfrm>
        </p:spPr>
        <p:txBody>
          <a:bodyPr>
            <a:noAutofit/>
          </a:bodyPr>
          <a:lstStyle/>
          <a:p>
            <a:r>
              <a:rPr lang="en-US" sz="2000" dirty="0" smtClean="0"/>
              <a:t>Part </a:t>
            </a:r>
            <a:r>
              <a:rPr lang="en-US" sz="2000" dirty="0" smtClean="0"/>
              <a:t>of </a:t>
            </a:r>
            <a:r>
              <a:rPr lang="en-US" sz="2000" dirty="0"/>
              <a:t>the Public Workforce </a:t>
            </a:r>
            <a:r>
              <a:rPr lang="en-US" sz="2000" dirty="0" smtClean="0"/>
              <a:t>System: a </a:t>
            </a:r>
            <a:r>
              <a:rPr lang="en-US" sz="2000" dirty="0"/>
              <a:t>network of federal, state, and local offices that support economic expansion and develop the talent of the nation’s workforce.</a:t>
            </a:r>
          </a:p>
          <a:p>
            <a:pPr fontAlgn="base"/>
            <a:r>
              <a:rPr lang="en-US" sz="2000" dirty="0"/>
              <a:t>State and local </a:t>
            </a:r>
            <a:r>
              <a:rPr lang="en-US" sz="2000" dirty="0" smtClean="0"/>
              <a:t>WDBs </a:t>
            </a:r>
            <a:r>
              <a:rPr lang="en-US" sz="2000" dirty="0"/>
              <a:t>serve as connectors between the U.S. Department of Labor and more than 2,500 local American Job Centers that deliver services to workers and employers. </a:t>
            </a:r>
            <a:endParaRPr lang="en-US" sz="2000" dirty="0" smtClean="0"/>
          </a:p>
          <a:p>
            <a:pPr fontAlgn="base"/>
            <a:r>
              <a:rPr lang="en-US" sz="2000" dirty="0" smtClean="0"/>
              <a:t>The </a:t>
            </a:r>
            <a:r>
              <a:rPr lang="en-US" sz="2000" dirty="0" smtClean="0"/>
              <a:t>WDBs</a:t>
            </a:r>
            <a:r>
              <a:rPr lang="en-US" sz="2000" dirty="0"/>
              <a:t>’ role is to develop regional strategic plans and set funding priorities for their area.</a:t>
            </a:r>
          </a:p>
          <a:p>
            <a:pPr fontAlgn="base"/>
            <a:r>
              <a:rPr lang="en-US" sz="2000" dirty="0"/>
              <a:t>Think of your local </a:t>
            </a:r>
            <a:r>
              <a:rPr lang="en-US" sz="2000" dirty="0" smtClean="0"/>
              <a:t>WDB </a:t>
            </a:r>
            <a:r>
              <a:rPr lang="en-US" sz="2000" dirty="0"/>
              <a:t>as your link to the public workforce system. </a:t>
            </a:r>
            <a:endParaRPr lang="en-US" sz="2000" dirty="0" smtClean="0"/>
          </a:p>
          <a:p>
            <a:pPr fontAlgn="base"/>
            <a:r>
              <a:rPr lang="en-US" sz="2000" dirty="0" smtClean="0"/>
              <a:t>WDBs </a:t>
            </a:r>
            <a:r>
              <a:rPr lang="en-US" sz="2000" dirty="0"/>
              <a:t>facilitate partnerships between local businesses with similar training needs. </a:t>
            </a:r>
            <a:endParaRPr lang="en-US" sz="2000" dirty="0" smtClean="0"/>
          </a:p>
          <a:p>
            <a:pPr fontAlgn="base"/>
            <a:endParaRPr lang="en-US" sz="1800" dirty="0"/>
          </a:p>
          <a:p>
            <a:r>
              <a:rPr lang="en-US" sz="1800" dirty="0" smtClean="0"/>
              <a:t>-</a:t>
            </a:r>
            <a:endParaRPr lang="en-US" sz="1800" dirty="0"/>
          </a:p>
        </p:txBody>
      </p:sp>
    </p:spTree>
    <p:extLst>
      <p:ext uri="{BB962C8B-B14F-4D97-AF65-F5344CB8AC3E}">
        <p14:creationId xmlns:p14="http://schemas.microsoft.com/office/powerpoint/2010/main" val="274556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a WDB?  </a:t>
            </a:r>
            <a:endParaRPr lang="en-US" dirty="0"/>
          </a:p>
        </p:txBody>
      </p:sp>
      <p:sp>
        <p:nvSpPr>
          <p:cNvPr id="4" name="Content Placeholder 3"/>
          <p:cNvSpPr>
            <a:spLocks noGrp="1"/>
          </p:cNvSpPr>
          <p:nvPr>
            <p:ph idx="1"/>
          </p:nvPr>
        </p:nvSpPr>
        <p:spPr>
          <a:xfrm>
            <a:off x="609598" y="2160590"/>
            <a:ext cx="7239001" cy="3880773"/>
          </a:xfrm>
        </p:spPr>
        <p:txBody>
          <a:bodyPr>
            <a:normAutofit lnSpcReduction="10000"/>
          </a:bodyPr>
          <a:lstStyle/>
          <a:p>
            <a:pPr fontAlgn="base"/>
            <a:r>
              <a:rPr lang="en-US" sz="2000" dirty="0"/>
              <a:t>WDBs also rely on labor market information to develop sector strategies that focus resources on a particular high growth industry for their area, often involving skill training for local businesses.</a:t>
            </a:r>
          </a:p>
          <a:p>
            <a:pPr marL="0" indent="0">
              <a:buNone/>
            </a:pPr>
            <a:endParaRPr lang="en-US" sz="2000" dirty="0" smtClean="0"/>
          </a:p>
          <a:p>
            <a:r>
              <a:rPr lang="en-US" sz="2000" dirty="0" smtClean="0"/>
              <a:t>More </a:t>
            </a:r>
            <a:r>
              <a:rPr lang="en-US" sz="2000" dirty="0"/>
              <a:t>than 50 percent of each </a:t>
            </a:r>
            <a:r>
              <a:rPr lang="en-US" sz="2000" dirty="0" smtClean="0"/>
              <a:t>WDB’s </a:t>
            </a:r>
            <a:r>
              <a:rPr lang="en-US" sz="2000" dirty="0"/>
              <a:t>members must come from the business community. In addition, </a:t>
            </a:r>
            <a:r>
              <a:rPr lang="en-US" sz="2000" dirty="0" smtClean="0"/>
              <a:t>WDBs </a:t>
            </a:r>
            <a:r>
              <a:rPr lang="en-US" sz="2000" dirty="0"/>
              <a:t>are required to have representation from local community colleges and other training providers, as well as elected officials and workforce program leaders. This ensures that current skill needs of local businesses are communicated to relevant training programs</a:t>
            </a:r>
            <a:r>
              <a:rPr lang="en-US" sz="2000" dirty="0" smtClean="0"/>
              <a:t>.</a:t>
            </a:r>
          </a:p>
        </p:txBody>
      </p:sp>
    </p:spTree>
    <p:extLst>
      <p:ext uri="{BB962C8B-B14F-4D97-AF65-F5344CB8AC3E}">
        <p14:creationId xmlns:p14="http://schemas.microsoft.com/office/powerpoint/2010/main" val="421380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858001" cy="1320800"/>
          </a:xfrm>
        </p:spPr>
        <p:txBody>
          <a:bodyPr>
            <a:normAutofit fontScale="90000"/>
          </a:bodyPr>
          <a:lstStyle/>
          <a:p>
            <a:r>
              <a:rPr lang="en-US" dirty="0" smtClean="0"/>
              <a:t>Workforce Solutions – North Central Workforce Development Board</a:t>
            </a:r>
            <a:br>
              <a:rPr lang="en-US" dirty="0" smtClean="0"/>
            </a:br>
            <a:r>
              <a:rPr lang="en-US" dirty="0" smtClean="0"/>
              <a:t>	</a:t>
            </a:r>
            <a:endParaRPr lang="en-US" dirty="0"/>
          </a:p>
        </p:txBody>
      </p:sp>
      <p:sp>
        <p:nvSpPr>
          <p:cNvPr id="3" name="Content Placeholder 2"/>
          <p:cNvSpPr>
            <a:spLocks noGrp="1"/>
          </p:cNvSpPr>
          <p:nvPr>
            <p:ph idx="1"/>
          </p:nvPr>
        </p:nvSpPr>
        <p:spPr/>
        <p:txBody>
          <a:bodyPr/>
          <a:lstStyle/>
          <a:p>
            <a:pPr>
              <a:buClr>
                <a:schemeClr val="bg1">
                  <a:lumMod val="50000"/>
                </a:schemeClr>
              </a:buClr>
              <a:buFont typeface="Wingdings" pitchFamily="2" charset="2"/>
              <a:buChar char="Ø"/>
            </a:pPr>
            <a:r>
              <a:rPr lang="en-US" dirty="0" err="1"/>
              <a:t>Sq</a:t>
            </a:r>
            <a:r>
              <a:rPr lang="en-US" dirty="0"/>
              <a:t> . </a:t>
            </a:r>
            <a:r>
              <a:rPr lang="en-US" dirty="0" err="1"/>
              <a:t>Mi</a:t>
            </a:r>
            <a:r>
              <a:rPr lang="en-US" dirty="0"/>
              <a:t> - 5,100</a:t>
            </a:r>
          </a:p>
          <a:p>
            <a:pPr>
              <a:buClr>
                <a:schemeClr val="bg1">
                  <a:lumMod val="50000"/>
                </a:schemeClr>
              </a:buClr>
              <a:buFont typeface="Wingdings" pitchFamily="2" charset="2"/>
              <a:buChar char="Ø"/>
            </a:pPr>
            <a:r>
              <a:rPr lang="en-US" dirty="0"/>
              <a:t>Pop -224,000</a:t>
            </a:r>
          </a:p>
          <a:p>
            <a:pPr>
              <a:buClr>
                <a:schemeClr val="bg1">
                  <a:lumMod val="50000"/>
                </a:schemeClr>
              </a:buClr>
              <a:buFont typeface="Wingdings" pitchFamily="2" charset="2"/>
              <a:buChar char="Ø"/>
            </a:pPr>
            <a:r>
              <a:rPr lang="en-US" dirty="0"/>
              <a:t>43  people per </a:t>
            </a:r>
            <a:br>
              <a:rPr lang="en-US" dirty="0"/>
            </a:br>
            <a:r>
              <a:rPr lang="en-US" dirty="0"/>
              <a:t>square mile</a:t>
            </a:r>
          </a:p>
          <a:p>
            <a:pPr>
              <a:buClr>
                <a:schemeClr val="bg1">
                  <a:lumMod val="50000"/>
                </a:schemeClr>
              </a:buClr>
              <a:buFont typeface="Wingdings" pitchFamily="2" charset="2"/>
              <a:buChar char="Ø"/>
            </a:pPr>
            <a:r>
              <a:rPr lang="en-US" dirty="0"/>
              <a:t>Roughly the </a:t>
            </a:r>
            <a:br>
              <a:rPr lang="en-US" dirty="0"/>
            </a:br>
            <a:r>
              <a:rPr lang="en-US" dirty="0"/>
              <a:t>size of the state of </a:t>
            </a:r>
            <a:br>
              <a:rPr lang="en-US" dirty="0"/>
            </a:br>
            <a:r>
              <a:rPr lang="en-US" dirty="0"/>
              <a:t>Connecticut</a:t>
            </a:r>
          </a:p>
          <a:p>
            <a:endParaRPr lang="en-US" dirty="0"/>
          </a:p>
        </p:txBody>
      </p:sp>
      <p:pic>
        <p:nvPicPr>
          <p:cNvPr id="4" name="Picture 3" descr="NC_PaMap.gif"/>
          <p:cNvPicPr>
            <a:picLocks noChangeAspect="1"/>
          </p:cNvPicPr>
          <p:nvPr/>
        </p:nvPicPr>
        <p:blipFill>
          <a:blip r:embed="rId2" cstate="print">
            <a:clrChange>
              <a:clrFrom>
                <a:srgbClr val="FFFFFF"/>
              </a:clrFrom>
              <a:clrTo>
                <a:srgbClr val="FFFFFF">
                  <a:alpha val="0"/>
                </a:srgbClr>
              </a:clrTo>
            </a:clrChange>
          </a:blip>
          <a:stretch>
            <a:fillRect/>
          </a:stretch>
        </p:blipFill>
        <p:spPr>
          <a:xfrm>
            <a:off x="2133600" y="1930400"/>
            <a:ext cx="7620093" cy="58711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207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Workforce Solutions</a:t>
            </a:r>
            <a:endParaRPr lang="en-US" dirty="0"/>
          </a:p>
        </p:txBody>
      </p:sp>
      <p:sp>
        <p:nvSpPr>
          <p:cNvPr id="3" name="Content Placeholder 2"/>
          <p:cNvSpPr>
            <a:spLocks noGrp="1"/>
          </p:cNvSpPr>
          <p:nvPr>
            <p:ph idx="1"/>
          </p:nvPr>
        </p:nvSpPr>
        <p:spPr>
          <a:xfrm>
            <a:off x="609599" y="1371600"/>
            <a:ext cx="6347714" cy="4669763"/>
          </a:xfrm>
        </p:spPr>
        <p:txBody>
          <a:bodyPr>
            <a:normAutofit fontScale="62500" lnSpcReduction="20000"/>
          </a:bodyPr>
          <a:lstStyle/>
          <a:p>
            <a:pPr algn="ctr">
              <a:buNone/>
            </a:pPr>
            <a:r>
              <a:rPr lang="en-US" sz="2800" b="1" dirty="0"/>
              <a:t>MISSION</a:t>
            </a:r>
          </a:p>
          <a:p>
            <a:pPr>
              <a:buNone/>
            </a:pPr>
            <a:r>
              <a:rPr lang="en-US" sz="2800" i="1" dirty="0"/>
              <a:t>	</a:t>
            </a:r>
            <a:r>
              <a:rPr lang="en-US" sz="2800" i="1" dirty="0" smtClean="0"/>
              <a:t>Mission:  Workforce Solutions serves as the premier facilitator of an innovative workforce development system that meets the changing human capital needs of our employers and provides resources for our job seekers that maximizes their career potential and focuses on the customers’ needs.  </a:t>
            </a:r>
            <a:endParaRPr lang="en-US" sz="3000" i="1" dirty="0"/>
          </a:p>
          <a:p>
            <a:pPr>
              <a:buNone/>
            </a:pPr>
            <a:endParaRPr lang="en-US" sz="3000" i="1" dirty="0"/>
          </a:p>
          <a:p>
            <a:pPr lvl="1"/>
            <a:r>
              <a:rPr lang="en-US" sz="2900" i="1" dirty="0"/>
              <a:t>Create and Implement </a:t>
            </a:r>
            <a:r>
              <a:rPr lang="en-US" sz="2900" i="1" dirty="0" smtClean="0"/>
              <a:t>Workforce Policies</a:t>
            </a:r>
          </a:p>
          <a:p>
            <a:pPr lvl="1"/>
            <a:r>
              <a:rPr lang="en-US" sz="2900" i="1" dirty="0" smtClean="0"/>
              <a:t>Business</a:t>
            </a:r>
            <a:r>
              <a:rPr lang="en-US" sz="2900" i="1" dirty="0"/>
              <a:t>, Job Seekers, and our youth</a:t>
            </a:r>
          </a:p>
          <a:p>
            <a:pPr lvl="1"/>
            <a:r>
              <a:rPr lang="en-US" sz="2900" i="1" dirty="0"/>
              <a:t>Intermediary – Connector </a:t>
            </a:r>
            <a:r>
              <a:rPr lang="en-US" sz="2900" i="1" dirty="0" smtClean="0"/>
              <a:t>– Convener	</a:t>
            </a:r>
          </a:p>
          <a:p>
            <a:pPr lvl="1"/>
            <a:r>
              <a:rPr lang="en-US" sz="2900" dirty="0" smtClean="0"/>
              <a:t>Industry </a:t>
            </a:r>
            <a:r>
              <a:rPr lang="en-US" sz="2900" dirty="0"/>
              <a:t>and their workforce </a:t>
            </a:r>
            <a:r>
              <a:rPr lang="en-US" sz="2900" dirty="0" smtClean="0"/>
              <a:t>skills</a:t>
            </a:r>
          </a:p>
          <a:p>
            <a:pPr lvl="1"/>
            <a:r>
              <a:rPr lang="en-US" sz="2900" dirty="0" smtClean="0"/>
              <a:t>North </a:t>
            </a:r>
            <a:r>
              <a:rPr lang="en-US" sz="2900" dirty="0"/>
              <a:t>Central PA </a:t>
            </a:r>
            <a:r>
              <a:rPr lang="en-US" sz="2900" dirty="0" err="1"/>
              <a:t>CareerLink</a:t>
            </a:r>
            <a:r>
              <a:rPr lang="en-US" sz="2900" dirty="0"/>
              <a:t>® </a:t>
            </a:r>
            <a:r>
              <a:rPr lang="en-US" sz="2900" dirty="0" smtClean="0"/>
              <a:t>system</a:t>
            </a:r>
          </a:p>
          <a:p>
            <a:pPr lvl="1"/>
            <a:r>
              <a:rPr lang="en-US" sz="2900" dirty="0" smtClean="0"/>
              <a:t>Developing </a:t>
            </a:r>
            <a:r>
              <a:rPr lang="en-US" sz="2900" dirty="0"/>
              <a:t>the Workforce of </a:t>
            </a:r>
            <a:r>
              <a:rPr lang="en-US" sz="2900" dirty="0" smtClean="0"/>
              <a:t>Tomorrow</a:t>
            </a:r>
          </a:p>
          <a:p>
            <a:pPr lvl="1"/>
            <a:r>
              <a:rPr lang="en-US" sz="2900" dirty="0" smtClean="0"/>
              <a:t>Industry </a:t>
            </a:r>
            <a:r>
              <a:rPr lang="en-US" sz="2900" dirty="0"/>
              <a:t>Partnerships </a:t>
            </a:r>
          </a:p>
          <a:p>
            <a:pPr>
              <a:buNone/>
            </a:pPr>
            <a:endParaRPr lang="en-US" dirty="0"/>
          </a:p>
          <a:p>
            <a:endParaRPr lang="en-US" dirty="0"/>
          </a:p>
          <a:p>
            <a:pPr lvl="1"/>
            <a:endParaRPr lang="en-US" sz="3000" i="1" dirty="0"/>
          </a:p>
          <a:p>
            <a:pPr>
              <a:buNone/>
            </a:pPr>
            <a:endParaRPr lang="en-US" i="1" dirty="0"/>
          </a:p>
          <a:p>
            <a:endParaRPr lang="en-US" dirty="0"/>
          </a:p>
        </p:txBody>
      </p:sp>
    </p:spTree>
    <p:extLst>
      <p:ext uri="{BB962C8B-B14F-4D97-AF65-F5344CB8AC3E}">
        <p14:creationId xmlns:p14="http://schemas.microsoft.com/office/powerpoint/2010/main" val="422911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Partnership Begins</a:t>
            </a:r>
            <a:endParaRPr lang="en-US" dirty="0"/>
          </a:p>
        </p:txBody>
      </p:sp>
      <p:sp>
        <p:nvSpPr>
          <p:cNvPr id="3" name="Content Placeholder 2"/>
          <p:cNvSpPr>
            <a:spLocks noGrp="1"/>
          </p:cNvSpPr>
          <p:nvPr>
            <p:ph idx="1"/>
          </p:nvPr>
        </p:nvSpPr>
        <p:spPr>
          <a:xfrm>
            <a:off x="609599" y="1371600"/>
            <a:ext cx="6347714" cy="5181600"/>
          </a:xfrm>
        </p:spPr>
        <p:txBody>
          <a:bodyPr>
            <a:normAutofit/>
          </a:bodyPr>
          <a:lstStyle/>
          <a:p>
            <a:pPr marL="0" indent="0">
              <a:buNone/>
            </a:pPr>
            <a:r>
              <a:rPr lang="en-US" dirty="0" smtClean="0"/>
              <a:t>Manufacturing Industry Partnership Meeting – June 2016</a:t>
            </a:r>
          </a:p>
          <a:p>
            <a:r>
              <a:rPr lang="en-US" dirty="0" smtClean="0"/>
              <a:t>Discuss common training needs with multiple employers from the industry.   </a:t>
            </a:r>
          </a:p>
          <a:p>
            <a:r>
              <a:rPr lang="en-US" dirty="0" smtClean="0"/>
              <a:t>Die Setter Training - #1 Need</a:t>
            </a:r>
          </a:p>
          <a:p>
            <a:r>
              <a:rPr lang="en-US" dirty="0" smtClean="0"/>
              <a:t>Submit funding application request to PA Labor and Industry – August 2016</a:t>
            </a:r>
          </a:p>
          <a:p>
            <a:r>
              <a:rPr lang="en-US" dirty="0" smtClean="0"/>
              <a:t>Receive award of $200,000 for incumbent worker training</a:t>
            </a:r>
          </a:p>
          <a:p>
            <a:r>
              <a:rPr lang="en-US" dirty="0" smtClean="0"/>
              <a:t>$144,000 committed to Die Setter Training</a:t>
            </a:r>
          </a:p>
          <a:p>
            <a:r>
              <a:rPr lang="en-US" dirty="0" smtClean="0"/>
              <a:t>Meet with employer to develop the Request for Quotes – October 2016</a:t>
            </a:r>
          </a:p>
          <a:p>
            <a:r>
              <a:rPr lang="en-US" dirty="0" smtClean="0"/>
              <a:t>Procurement Process begins – November 2016</a:t>
            </a:r>
          </a:p>
          <a:p>
            <a:r>
              <a:rPr lang="en-US" dirty="0" smtClean="0"/>
              <a:t>Review Proposals</a:t>
            </a:r>
          </a:p>
          <a:p>
            <a:r>
              <a:rPr lang="en-US" dirty="0" smtClean="0"/>
              <a:t>Initial award made to Penn State Dubois – February 2017</a:t>
            </a:r>
          </a:p>
          <a:p>
            <a:endParaRPr lang="en-US" dirty="0" smtClean="0"/>
          </a:p>
          <a:p>
            <a:pPr lvl="1"/>
            <a:endParaRPr lang="en-US" dirty="0" smtClean="0"/>
          </a:p>
          <a:p>
            <a:pPr lvl="1"/>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05447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pic>
        <p:nvPicPr>
          <p:cNvPr id="5" name="Content Placeholder 4">
            <a:extLst>
              <a:ext uri="{FF2B5EF4-FFF2-40B4-BE49-F238E27FC236}">
                <a16:creationId xmlns:a16="http://schemas.microsoft.com/office/drawing/2014/main" id="{3F5B2876-A077-40B6-910B-95AC6BDF74D5}"/>
              </a:ext>
            </a:extLst>
          </p:cNvPr>
          <p:cNvPicPr>
            <a:picLocks noGrp="1" noChangeAspect="1"/>
          </p:cNvPicPr>
          <p:nvPr>
            <p:ph idx="1"/>
          </p:nvPr>
        </p:nvPicPr>
        <p:blipFill>
          <a:blip r:embed="rId2"/>
          <a:stretch>
            <a:fillRect/>
          </a:stretch>
        </p:blipFill>
        <p:spPr>
          <a:xfrm>
            <a:off x="2209800" y="304800"/>
            <a:ext cx="3867034" cy="2633050"/>
          </a:xfrm>
          <a:prstGeom prst="rect">
            <a:avLst/>
          </a:prstGeom>
        </p:spPr>
      </p:pic>
      <p:sp>
        <p:nvSpPr>
          <p:cNvPr id="2" name="Rectangle 1"/>
          <p:cNvSpPr/>
          <p:nvPr/>
        </p:nvSpPr>
        <p:spPr>
          <a:xfrm>
            <a:off x="2209800" y="3429000"/>
            <a:ext cx="4572000" cy="2031325"/>
          </a:xfrm>
          <a:prstGeom prst="rect">
            <a:avLst/>
          </a:prstGeom>
        </p:spPr>
        <p:txBody>
          <a:bodyPr>
            <a:spAutoFit/>
          </a:bodyPr>
          <a:lstStyle/>
          <a:p>
            <a:r>
              <a:rPr lang="en-US" dirty="0" smtClean="0">
                <a:solidFill>
                  <a:srgbClr val="222222"/>
                </a:solidFill>
                <a:latin typeface="arial" panose="020B0604020202020204" pitchFamily="34" charset="0"/>
              </a:rPr>
              <a:t>Mary</a:t>
            </a:r>
            <a:r>
              <a:rPr lang="en-US" dirty="0">
                <a:solidFill>
                  <a:srgbClr val="222222"/>
                </a:solidFill>
                <a:latin typeface="arial" panose="020B0604020202020204" pitchFamily="34" charset="0"/>
              </a:rPr>
              <a:t> Lou Geyer</a:t>
            </a:r>
            <a:r>
              <a:rPr lang="en-US" dirty="0"/>
              <a:t/>
            </a:r>
            <a:br>
              <a:rPr lang="en-US" dirty="0"/>
            </a:br>
            <a:r>
              <a:rPr lang="en-US" dirty="0">
                <a:solidFill>
                  <a:srgbClr val="222222"/>
                </a:solidFill>
                <a:latin typeface="arial" panose="020B0604020202020204" pitchFamily="34" charset="0"/>
              </a:rPr>
              <a:t>Training Coordinator</a:t>
            </a:r>
            <a:r>
              <a:rPr lang="en-US" dirty="0"/>
              <a:t/>
            </a:r>
            <a:br>
              <a:rPr lang="en-US" dirty="0"/>
            </a:br>
            <a:r>
              <a:rPr lang="en-US" dirty="0">
                <a:solidFill>
                  <a:srgbClr val="222222"/>
                </a:solidFill>
                <a:latin typeface="arial" panose="020B0604020202020204" pitchFamily="34" charset="0"/>
              </a:rPr>
              <a:t>Clarion Sintered Metals</a:t>
            </a:r>
            <a:r>
              <a:rPr lang="en-US" dirty="0"/>
              <a:t/>
            </a:r>
            <a:br>
              <a:rPr lang="en-US" dirty="0"/>
            </a:br>
            <a:r>
              <a:rPr lang="en-US" dirty="0">
                <a:solidFill>
                  <a:srgbClr val="222222"/>
                </a:solidFill>
                <a:latin typeface="arial" panose="020B0604020202020204" pitchFamily="34" charset="0"/>
              </a:rPr>
              <a:t>Ridgway, PA 15853</a:t>
            </a:r>
            <a:r>
              <a:rPr lang="en-US" dirty="0"/>
              <a:t/>
            </a:r>
            <a:br>
              <a:rPr lang="en-US" dirty="0"/>
            </a:br>
            <a:r>
              <a:rPr lang="en-US" dirty="0">
                <a:solidFill>
                  <a:srgbClr val="222222"/>
                </a:solidFill>
                <a:latin typeface="arial" panose="020B0604020202020204" pitchFamily="34" charset="0"/>
              </a:rPr>
              <a:t>Phone: </a:t>
            </a:r>
            <a:r>
              <a:rPr lang="en-US" dirty="0">
                <a:solidFill>
                  <a:srgbClr val="1155CC"/>
                </a:solidFill>
                <a:latin typeface="arial" panose="020B0604020202020204" pitchFamily="34" charset="0"/>
                <a:hlinkClick r:id="rId3"/>
              </a:rPr>
              <a:t>814-776-5792</a:t>
            </a:r>
            <a:r>
              <a:rPr lang="en-US" dirty="0"/>
              <a:t/>
            </a:r>
            <a:br>
              <a:rPr lang="en-US" dirty="0"/>
            </a:br>
            <a:r>
              <a:rPr lang="en-US" dirty="0" smtClean="0">
                <a:solidFill>
                  <a:srgbClr val="222222"/>
                </a:solidFill>
                <a:latin typeface="arial" panose="020B0604020202020204" pitchFamily="34" charset="0"/>
              </a:rPr>
              <a:t>Ext</a:t>
            </a:r>
            <a:r>
              <a:rPr lang="en-US" dirty="0">
                <a:solidFill>
                  <a:srgbClr val="222222"/>
                </a:solidFill>
                <a:latin typeface="arial" panose="020B0604020202020204" pitchFamily="34" charset="0"/>
              </a:rPr>
              <a:t>. 792</a:t>
            </a:r>
            <a:r>
              <a:rPr lang="en-US" dirty="0"/>
              <a:t/>
            </a:r>
            <a:br>
              <a:rPr lang="en-US" dirty="0"/>
            </a:br>
            <a:r>
              <a:rPr lang="en-US" dirty="0">
                <a:solidFill>
                  <a:srgbClr val="1155CC"/>
                </a:solidFill>
                <a:latin typeface="arial" panose="020B0604020202020204" pitchFamily="34" charset="0"/>
                <a:hlinkClick r:id="rId4"/>
              </a:rPr>
              <a:t>mgeyer@clarionsintered.com</a:t>
            </a:r>
            <a:endParaRPr lang="en-US" dirty="0"/>
          </a:p>
        </p:txBody>
      </p:sp>
    </p:spTree>
    <p:extLst>
      <p:ext uri="{BB962C8B-B14F-4D97-AF65-F5344CB8AC3E}">
        <p14:creationId xmlns:p14="http://schemas.microsoft.com/office/powerpoint/2010/main" val="1211952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5B2876-A077-40B6-910B-95AC6BDF74D5}"/>
              </a:ext>
            </a:extLst>
          </p:cNvPr>
          <p:cNvPicPr>
            <a:picLocks noChangeAspect="1"/>
          </p:cNvPicPr>
          <p:nvPr/>
        </p:nvPicPr>
        <p:blipFill>
          <a:blip r:embed="rId3"/>
          <a:stretch>
            <a:fillRect/>
          </a:stretch>
        </p:blipFill>
        <p:spPr>
          <a:xfrm>
            <a:off x="2057400" y="1447800"/>
            <a:ext cx="4608824" cy="3138132"/>
          </a:xfrm>
          <a:prstGeom prst="rect">
            <a:avLst/>
          </a:prstGeom>
        </p:spPr>
      </p:pic>
      <p:pic>
        <p:nvPicPr>
          <p:cNvPr id="4" name="Picture 3">
            <a:extLst>
              <a:ext uri="{FF2B5EF4-FFF2-40B4-BE49-F238E27FC236}">
                <a16:creationId xmlns:a16="http://schemas.microsoft.com/office/drawing/2014/main" id="{0E6A459B-1A91-4496-A93B-C50CC4AB11E8}"/>
              </a:ext>
            </a:extLst>
          </p:cNvPr>
          <p:cNvPicPr>
            <a:picLocks noChangeAspect="1"/>
          </p:cNvPicPr>
          <p:nvPr/>
        </p:nvPicPr>
        <p:blipFill>
          <a:blip r:embed="rId4"/>
          <a:stretch>
            <a:fillRect/>
          </a:stretch>
        </p:blipFill>
        <p:spPr>
          <a:xfrm>
            <a:off x="312915" y="4686300"/>
            <a:ext cx="2858910" cy="1810643"/>
          </a:xfrm>
          <a:prstGeom prst="rect">
            <a:avLst/>
          </a:prstGeom>
        </p:spPr>
      </p:pic>
      <p:sp>
        <p:nvSpPr>
          <p:cNvPr id="5" name="Rectangle 4">
            <a:extLst>
              <a:ext uri="{FF2B5EF4-FFF2-40B4-BE49-F238E27FC236}">
                <a16:creationId xmlns:a16="http://schemas.microsoft.com/office/drawing/2014/main" id="{AE69C156-843F-4D60-837B-61DF6F9D357B}"/>
              </a:ext>
            </a:extLst>
          </p:cNvPr>
          <p:cNvSpPr/>
          <p:nvPr/>
        </p:nvSpPr>
        <p:spPr>
          <a:xfrm>
            <a:off x="3429000" y="4557357"/>
            <a:ext cx="5334000" cy="2308324"/>
          </a:xfrm>
          <a:prstGeom prst="rect">
            <a:avLst/>
          </a:prstGeom>
        </p:spPr>
        <p:txBody>
          <a:bodyPr wrap="square">
            <a:spAutoFit/>
          </a:bodyPr>
          <a:lstStyle/>
          <a:p>
            <a:r>
              <a:rPr lang="en-US" sz="2400" dirty="0"/>
              <a:t>Established in 1984, Clarion Sintered Metals was founded on the principle of developing long-term relationships with our customers.  Clarion Sintered is one of the largest privately owned powdered metal companies in the world.</a:t>
            </a:r>
          </a:p>
        </p:txBody>
      </p:sp>
    </p:spTree>
    <p:extLst>
      <p:ext uri="{BB962C8B-B14F-4D97-AF65-F5344CB8AC3E}">
        <p14:creationId xmlns:p14="http://schemas.microsoft.com/office/powerpoint/2010/main" val="41233118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4014</TotalTime>
  <Words>530</Words>
  <Application>Microsoft Office PowerPoint</Application>
  <PresentationFormat>On-screen Show (4:3)</PresentationFormat>
  <Paragraphs>92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vt:lpstr>
      <vt:lpstr>Calibri</vt:lpstr>
      <vt:lpstr>Trebuchet MS</vt:lpstr>
      <vt:lpstr>Wingdings</vt:lpstr>
      <vt:lpstr>Wingdings 3</vt:lpstr>
      <vt:lpstr>Facet</vt:lpstr>
      <vt:lpstr>Industry and Education Collaboration: Preparing a Stronger Workforce </vt:lpstr>
      <vt:lpstr>Overview of Presentation</vt:lpstr>
      <vt:lpstr>Introduction – What is a WDB? </vt:lpstr>
      <vt:lpstr>What is a WDB?  </vt:lpstr>
      <vt:lpstr>Workforce Solutions – North Central Workforce Development Board  </vt:lpstr>
      <vt:lpstr>Workforce Solutions</vt:lpstr>
      <vt:lpstr>The Partnership Begins</vt:lpstr>
      <vt:lpstr> </vt:lpstr>
      <vt:lpstr>PowerPoint Presentation</vt:lpstr>
      <vt:lpstr>PowerPoint Presentation</vt:lpstr>
      <vt:lpstr>PowerPoint Presentation</vt:lpstr>
      <vt:lpstr>The Partnership Continues</vt:lpstr>
      <vt:lpstr>Hammering out the Curriculum</vt:lpstr>
      <vt:lpstr>Some Challenges</vt:lpstr>
      <vt:lpstr>We’ve Launched!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Groundwork  before the Grit!</dc:title>
  <dc:creator>pstreich</dc:creator>
  <cp:lastModifiedBy>Windows User</cp:lastModifiedBy>
  <cp:revision>19</cp:revision>
  <cp:lastPrinted>2015-06-03T20:06:37Z</cp:lastPrinted>
  <dcterms:created xsi:type="dcterms:W3CDTF">2015-06-02T16:08:01Z</dcterms:created>
  <dcterms:modified xsi:type="dcterms:W3CDTF">2017-06-23T14:58:28Z</dcterms:modified>
</cp:coreProperties>
</file>