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91" r:id="rId3"/>
    <p:sldId id="292" r:id="rId4"/>
    <p:sldId id="293" r:id="rId5"/>
    <p:sldId id="294" r:id="rId6"/>
    <p:sldId id="257" r:id="rId7"/>
    <p:sldId id="258" r:id="rId8"/>
    <p:sldId id="259" r:id="rId9"/>
    <p:sldId id="260" r:id="rId10"/>
    <p:sldId id="261" r:id="rId11"/>
    <p:sldId id="295" r:id="rId12"/>
    <p:sldId id="263" r:id="rId13"/>
    <p:sldId id="262" r:id="rId14"/>
    <p:sldId id="296" r:id="rId15"/>
    <p:sldId id="264" r:id="rId16"/>
    <p:sldId id="265" r:id="rId17"/>
    <p:sldId id="266" r:id="rId18"/>
    <p:sldId id="297" r:id="rId19"/>
    <p:sldId id="267" r:id="rId20"/>
    <p:sldId id="268" r:id="rId21"/>
    <p:sldId id="269" r:id="rId22"/>
    <p:sldId id="270" r:id="rId23"/>
    <p:sldId id="277" r:id="rId24"/>
    <p:sldId id="271" r:id="rId25"/>
    <p:sldId id="272" r:id="rId26"/>
    <p:sldId id="298" r:id="rId27"/>
    <p:sldId id="278" r:id="rId28"/>
    <p:sldId id="273" r:id="rId29"/>
    <p:sldId id="274" r:id="rId30"/>
    <p:sldId id="275" r:id="rId31"/>
    <p:sldId id="276" r:id="rId32"/>
    <p:sldId id="281" r:id="rId33"/>
    <p:sldId id="282" r:id="rId34"/>
    <p:sldId id="284" r:id="rId35"/>
    <p:sldId id="285" r:id="rId36"/>
    <p:sldId id="286" r:id="rId37"/>
    <p:sldId id="290" r:id="rId38"/>
    <p:sldId id="287" r:id="rId39"/>
    <p:sldId id="288" r:id="rId40"/>
    <p:sldId id="289"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83" autoAdjust="0"/>
  </p:normalViewPr>
  <p:slideViewPr>
    <p:cSldViewPr>
      <p:cViewPr varScale="1">
        <p:scale>
          <a:sx n="97" d="100"/>
          <a:sy n="97" d="100"/>
        </p:scale>
        <p:origin x="30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23FB93-21B3-42FC-896D-9BB48AB61C63}" type="datetimeFigureOut">
              <a:rPr lang="en-US" smtClean="0"/>
              <a:pPr/>
              <a:t>8/16/2016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FBE0F9-3225-4A13-B356-9F1B9D00034A}" type="slidenum">
              <a:rPr lang="en-US" smtClean="0"/>
              <a:pPr/>
              <a:t>‹#›</a:t>
            </a:fld>
            <a:endParaRPr lang="en-US"/>
          </a:p>
        </p:txBody>
      </p:sp>
    </p:spTree>
    <p:extLst>
      <p:ext uri="{BB962C8B-B14F-4D97-AF65-F5344CB8AC3E}">
        <p14:creationId xmlns:p14="http://schemas.microsoft.com/office/powerpoint/2010/main" val="1877664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TRIO programs were authorized by Congress under the Higher Education Act in</a:t>
            </a:r>
            <a:r>
              <a:rPr lang="en-US" baseline="0" dirty="0"/>
              <a:t> 1967, re-authorized under Higher Education </a:t>
            </a:r>
            <a:r>
              <a:rPr lang="en-US" dirty="0"/>
              <a:t> Opportunity Act 2008.</a:t>
            </a:r>
          </a:p>
        </p:txBody>
      </p:sp>
      <p:sp>
        <p:nvSpPr>
          <p:cNvPr id="4" name="Slide Number Placeholder 3"/>
          <p:cNvSpPr>
            <a:spLocks noGrp="1"/>
          </p:cNvSpPr>
          <p:nvPr>
            <p:ph type="sldNum" sz="quarter" idx="10"/>
          </p:nvPr>
        </p:nvSpPr>
        <p:spPr/>
        <p:txBody>
          <a:bodyPr/>
          <a:lstStyle/>
          <a:p>
            <a:fld id="{11FBE0F9-3225-4A13-B356-9F1B9D00034A}" type="slidenum">
              <a:rPr lang="en-US" smtClean="0"/>
              <a:pPr/>
              <a:t>6</a:t>
            </a:fld>
            <a:endParaRPr lang="en-US"/>
          </a:p>
        </p:txBody>
      </p:sp>
    </p:spTree>
    <p:extLst>
      <p:ext uri="{BB962C8B-B14F-4D97-AF65-F5344CB8AC3E}">
        <p14:creationId xmlns:p14="http://schemas.microsoft.com/office/powerpoint/2010/main" val="2385751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a:t>PELL Institute-</a:t>
            </a:r>
            <a:r>
              <a:rPr lang="en-US" i="1" dirty="0"/>
              <a:t>”Straight from the Source What Works for First-Generation College Students”  </a:t>
            </a:r>
            <a:r>
              <a:rPr lang="en-US" dirty="0"/>
              <a:t>Jennifer Engle, Adolfo </a:t>
            </a:r>
            <a:r>
              <a:rPr lang="en-US" dirty="0" err="1"/>
              <a:t>Bermeo</a:t>
            </a:r>
            <a:r>
              <a:rPr lang="en-US" dirty="0"/>
              <a:t>, Colleen O’Brien (p.5, December 2006).</a:t>
            </a:r>
          </a:p>
          <a:p>
            <a:pPr marL="228600" indent="-228600">
              <a:buNone/>
            </a:pPr>
            <a:r>
              <a:rPr lang="en-US" dirty="0"/>
              <a:t>			“Overall,</a:t>
            </a:r>
            <a:r>
              <a:rPr lang="en-US" baseline="0" dirty="0"/>
              <a:t> first-generation students say it is the relationships and trust they developed with pre-college program staff that allowed them to be receptive to the messages and services that these programs have to offer.  ….’leap of faith’ to go to college.”</a:t>
            </a:r>
          </a:p>
          <a:p>
            <a:pPr marL="228600" indent="-228600">
              <a:buNone/>
            </a:pPr>
            <a:r>
              <a:rPr lang="en-US" baseline="0" dirty="0"/>
              <a:t>2. (p.14) Out of 100 HS graduates only 12% of those students whose parent have a HS diploma or less will earn a bachelor’s degree. 58% of students whose parents have a BA or higher earn a bachelor’s degree.</a:t>
            </a:r>
            <a:endParaRPr lang="en-US" dirty="0"/>
          </a:p>
        </p:txBody>
      </p:sp>
      <p:sp>
        <p:nvSpPr>
          <p:cNvPr id="4" name="Slide Number Placeholder 3"/>
          <p:cNvSpPr>
            <a:spLocks noGrp="1"/>
          </p:cNvSpPr>
          <p:nvPr>
            <p:ph type="sldNum" sz="quarter" idx="10"/>
          </p:nvPr>
        </p:nvSpPr>
        <p:spPr/>
        <p:txBody>
          <a:bodyPr/>
          <a:lstStyle/>
          <a:p>
            <a:fld id="{11FBE0F9-3225-4A13-B356-9F1B9D00034A}" type="slidenum">
              <a:rPr lang="en-US" smtClean="0"/>
              <a:pPr/>
              <a:t>7</a:t>
            </a:fld>
            <a:endParaRPr lang="en-US"/>
          </a:p>
        </p:txBody>
      </p:sp>
    </p:spTree>
    <p:extLst>
      <p:ext uri="{BB962C8B-B14F-4D97-AF65-F5344CB8AC3E}">
        <p14:creationId xmlns:p14="http://schemas.microsoft.com/office/powerpoint/2010/main" val="2945552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a:t>The first of the TRIO programs.  Pilot programs began in 1965.</a:t>
            </a:r>
          </a:p>
          <a:p>
            <a:pPr marL="228600" indent="-228600">
              <a:buAutoNum type="arabicPeriod"/>
            </a:pPr>
            <a:r>
              <a:rPr lang="en-US" dirty="0"/>
              <a:t>Pell Institute </a:t>
            </a:r>
            <a:r>
              <a:rPr lang="en-US" i="1" dirty="0"/>
              <a:t>“National Studies find </a:t>
            </a:r>
            <a:r>
              <a:rPr lang="en-US" b="1" i="1" dirty="0"/>
              <a:t>TRIO PROGRAMS </a:t>
            </a:r>
            <a:r>
              <a:rPr lang="en-US" i="1" dirty="0"/>
              <a:t>Effective at Increasing College </a:t>
            </a:r>
            <a:r>
              <a:rPr lang="en-US" i="1" dirty="0" err="1"/>
              <a:t>Enrollemnet</a:t>
            </a:r>
            <a:r>
              <a:rPr lang="en-US" i="1" dirty="0"/>
              <a:t> and Graduation”  :</a:t>
            </a:r>
          </a:p>
          <a:p>
            <a:pPr marL="228600" indent="-228600">
              <a:buFont typeface="Wingdings" pitchFamily="2" charset="2"/>
              <a:buChar char="§"/>
            </a:pPr>
            <a:r>
              <a:rPr lang="en-US" i="0" dirty="0"/>
              <a:t>50%</a:t>
            </a:r>
            <a:r>
              <a:rPr lang="en-US" i="0" baseline="0" dirty="0"/>
              <a:t> more like to attain a bachelor’s degree (21.1% vs. 14.1% control group)</a:t>
            </a:r>
          </a:p>
          <a:p>
            <a:pPr marL="228600" indent="-228600">
              <a:buFont typeface="Wingdings" pitchFamily="2" charset="2"/>
              <a:buChar char="§"/>
            </a:pPr>
            <a:r>
              <a:rPr lang="en-US" i="0" baseline="0" dirty="0"/>
              <a:t>19% more likely to attain any postsecondary degree or credential (49.3% vs. 41.5% control group)</a:t>
            </a:r>
          </a:p>
          <a:p>
            <a:pPr marL="228600" indent="-228600">
              <a:buFont typeface="Wingdings" pitchFamily="2" charset="2"/>
              <a:buChar char="§"/>
            </a:pPr>
            <a:r>
              <a:rPr lang="en-US" i="0" baseline="0" dirty="0"/>
              <a:t>22% more likely to apply for student financial aid (75.0% vs. 61.7% control group)</a:t>
            </a:r>
            <a:endParaRPr lang="en-US" i="0" dirty="0"/>
          </a:p>
          <a:p>
            <a:pPr marL="228600" indent="-228600">
              <a:buNone/>
            </a:pPr>
            <a:endParaRPr lang="en-US"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11FBE0F9-3225-4A13-B356-9F1B9D00034A}" type="slidenum">
              <a:rPr lang="en-US" smtClean="0"/>
              <a:pPr/>
              <a:t>9</a:t>
            </a:fld>
            <a:endParaRPr lang="en-US"/>
          </a:p>
        </p:txBody>
      </p:sp>
    </p:spTree>
    <p:extLst>
      <p:ext uri="{BB962C8B-B14F-4D97-AF65-F5344CB8AC3E}">
        <p14:creationId xmlns:p14="http://schemas.microsoft.com/office/powerpoint/2010/main" val="3277397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a:t>Became part of TRIO in 1965.</a:t>
            </a:r>
          </a:p>
          <a:p>
            <a:pPr marL="228600" indent="-228600">
              <a:buAutoNum type="arabicPeriod"/>
            </a:pPr>
            <a:r>
              <a:rPr lang="en-US" dirty="0"/>
              <a:t>Pell Institute </a:t>
            </a:r>
            <a:r>
              <a:rPr lang="en-US" i="1" dirty="0"/>
              <a:t>“National Studies find </a:t>
            </a:r>
            <a:r>
              <a:rPr lang="en-US" b="1" i="1" dirty="0"/>
              <a:t>TRIO PROGRAMS </a:t>
            </a:r>
            <a:r>
              <a:rPr lang="en-US" i="1" dirty="0"/>
              <a:t>Effective at Increasing College </a:t>
            </a:r>
            <a:r>
              <a:rPr lang="en-US" i="1" dirty="0" err="1"/>
              <a:t>Enrollement</a:t>
            </a:r>
            <a:r>
              <a:rPr lang="en-US" i="1" dirty="0"/>
              <a:t> and Graduation”  :</a:t>
            </a:r>
          </a:p>
          <a:p>
            <a:endParaRPr lang="en-US" dirty="0"/>
          </a:p>
        </p:txBody>
      </p:sp>
      <p:sp>
        <p:nvSpPr>
          <p:cNvPr id="4" name="Slide Number Placeholder 3"/>
          <p:cNvSpPr>
            <a:spLocks noGrp="1"/>
          </p:cNvSpPr>
          <p:nvPr>
            <p:ph type="sldNum" sz="quarter" idx="10"/>
          </p:nvPr>
        </p:nvSpPr>
        <p:spPr/>
        <p:txBody>
          <a:bodyPr/>
          <a:lstStyle/>
          <a:p>
            <a:fld id="{11FBE0F9-3225-4A13-B356-9F1B9D00034A}" type="slidenum">
              <a:rPr lang="en-US" smtClean="0"/>
              <a:pPr/>
              <a:t>10</a:t>
            </a:fld>
            <a:endParaRPr lang="en-US"/>
          </a:p>
        </p:txBody>
      </p:sp>
    </p:spTree>
    <p:extLst>
      <p:ext uri="{BB962C8B-B14F-4D97-AF65-F5344CB8AC3E}">
        <p14:creationId xmlns:p14="http://schemas.microsoft.com/office/powerpoint/2010/main" val="2172174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a:t>Became part of TRIO in 19</a:t>
            </a:r>
          </a:p>
          <a:p>
            <a:pPr marL="228600" indent="-228600">
              <a:buAutoNum type="arabicPeriod"/>
            </a:pPr>
            <a:r>
              <a:rPr lang="en-US" dirty="0"/>
              <a:t>Pell Institute </a:t>
            </a:r>
            <a:r>
              <a:rPr lang="en-US" i="1" dirty="0"/>
              <a:t>“National Studies find </a:t>
            </a:r>
            <a:r>
              <a:rPr lang="en-US" b="1" i="1" dirty="0"/>
              <a:t>TRIO PROGRAMS </a:t>
            </a:r>
            <a:r>
              <a:rPr lang="en-US" i="1" dirty="0"/>
              <a:t>Effective at Increasing College </a:t>
            </a:r>
            <a:r>
              <a:rPr lang="en-US" i="1" dirty="0" err="1"/>
              <a:t>Enrollement</a:t>
            </a:r>
            <a:r>
              <a:rPr lang="en-US" i="1" dirty="0"/>
              <a:t> and Graduation”  :</a:t>
            </a:r>
          </a:p>
        </p:txBody>
      </p:sp>
      <p:sp>
        <p:nvSpPr>
          <p:cNvPr id="4" name="Slide Number Placeholder 3"/>
          <p:cNvSpPr>
            <a:spLocks noGrp="1"/>
          </p:cNvSpPr>
          <p:nvPr>
            <p:ph type="sldNum" sz="quarter" idx="10"/>
          </p:nvPr>
        </p:nvSpPr>
        <p:spPr/>
        <p:txBody>
          <a:bodyPr/>
          <a:lstStyle/>
          <a:p>
            <a:fld id="{11FBE0F9-3225-4A13-B356-9F1B9D00034A}" type="slidenum">
              <a:rPr lang="en-US" smtClean="0"/>
              <a:pPr/>
              <a:t>13</a:t>
            </a:fld>
            <a:endParaRPr lang="en-US"/>
          </a:p>
        </p:txBody>
      </p:sp>
    </p:spTree>
    <p:extLst>
      <p:ext uri="{BB962C8B-B14F-4D97-AF65-F5344CB8AC3E}">
        <p14:creationId xmlns:p14="http://schemas.microsoft.com/office/powerpoint/2010/main" val="3927857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FBE0F9-3225-4A13-B356-9F1B9D00034A}" type="slidenum">
              <a:rPr lang="en-US" smtClean="0"/>
              <a:pPr/>
              <a:t>15</a:t>
            </a:fld>
            <a:endParaRPr lang="en-US"/>
          </a:p>
        </p:txBody>
      </p:sp>
    </p:spTree>
    <p:extLst>
      <p:ext uri="{BB962C8B-B14F-4D97-AF65-F5344CB8AC3E}">
        <p14:creationId xmlns:p14="http://schemas.microsoft.com/office/powerpoint/2010/main" val="2612529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FBE0F9-3225-4A13-B356-9F1B9D00034A}" type="slidenum">
              <a:rPr lang="en-US" smtClean="0"/>
              <a:pPr/>
              <a:t>16</a:t>
            </a:fld>
            <a:endParaRPr lang="en-US"/>
          </a:p>
        </p:txBody>
      </p:sp>
    </p:spTree>
    <p:extLst>
      <p:ext uri="{BB962C8B-B14F-4D97-AF65-F5344CB8AC3E}">
        <p14:creationId xmlns:p14="http://schemas.microsoft.com/office/powerpoint/2010/main" val="2728467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94712F42-6150-4ADF-BE26-356855ECB27B}" type="datetimeFigureOut">
              <a:rPr lang="en-US" smtClean="0"/>
              <a:pPr/>
              <a:t>8/16/2016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42CF22F-E7BF-47C3-8937-03B55ABEC27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4712F42-6150-4ADF-BE26-356855ECB27B}" type="datetimeFigureOut">
              <a:rPr lang="en-US" smtClean="0"/>
              <a:pPr/>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2CF22F-E7BF-47C3-8937-03B55ABEC2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4712F42-6150-4ADF-BE26-356855ECB27B}" type="datetimeFigureOut">
              <a:rPr lang="en-US" smtClean="0"/>
              <a:pPr/>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2CF22F-E7BF-47C3-8937-03B55ABEC27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4712F42-6150-4ADF-BE26-356855ECB27B}" type="datetimeFigureOut">
              <a:rPr lang="en-US" smtClean="0"/>
              <a:pPr/>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2CF22F-E7BF-47C3-8937-03B55ABEC27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4712F42-6150-4ADF-BE26-356855ECB27B}" type="datetimeFigureOut">
              <a:rPr lang="en-US" smtClean="0"/>
              <a:pPr/>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2CF22F-E7BF-47C3-8937-03B55ABEC27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4712F42-6150-4ADF-BE26-356855ECB27B}" type="datetimeFigureOut">
              <a:rPr lang="en-US" smtClean="0"/>
              <a:pPr/>
              <a:t>8/16/2016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2CF22F-E7BF-47C3-8937-03B55ABEC27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4712F42-6150-4ADF-BE26-356855ECB27B}" type="datetimeFigureOut">
              <a:rPr lang="en-US" smtClean="0"/>
              <a:pPr/>
              <a:t>8/16/2016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2CF22F-E7BF-47C3-8937-03B55ABEC27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94712F42-6150-4ADF-BE26-356855ECB27B}" type="datetimeFigureOut">
              <a:rPr lang="en-US" smtClean="0"/>
              <a:pPr/>
              <a:t>8/16/2016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2CF22F-E7BF-47C3-8937-03B55ABEC2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712F42-6150-4ADF-BE26-356855ECB27B}" type="datetimeFigureOut">
              <a:rPr lang="en-US" smtClean="0"/>
              <a:pPr/>
              <a:t>8/16/2016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2CF22F-E7BF-47C3-8937-03B55ABEC2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4712F42-6150-4ADF-BE26-356855ECB27B}" type="datetimeFigureOut">
              <a:rPr lang="en-US" smtClean="0"/>
              <a:pPr/>
              <a:t>8/16/2016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2CF22F-E7BF-47C3-8937-03B55ABEC27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4712F42-6150-4ADF-BE26-356855ECB27B}" type="datetimeFigureOut">
              <a:rPr lang="en-US" smtClean="0"/>
              <a:pPr/>
              <a:t>8/16/2016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C42CF22F-E7BF-47C3-8937-03B55ABEC27D}"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4712F42-6150-4ADF-BE26-356855ECB27B}" type="datetimeFigureOut">
              <a:rPr lang="en-US" smtClean="0"/>
              <a:pPr/>
              <a:t>8/16/2016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42CF22F-E7BF-47C3-8937-03B55ABEC27D}"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11" Type="http://schemas.openxmlformats.org/officeDocument/2006/relationships/image" Target="../media/image45.jpe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jpeg"/><Relationship Id="rId7" Type="http://schemas.openxmlformats.org/officeDocument/2006/relationships/image" Target="../media/image63.jpeg"/><Relationship Id="rId12" Type="http://schemas.openxmlformats.org/officeDocument/2006/relationships/image" Target="../media/image67.jpe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jpeg"/><Relationship Id="rId11" Type="http://schemas.openxmlformats.org/officeDocument/2006/relationships/image" Target="../media/image66.jpeg"/><Relationship Id="rId5" Type="http://schemas.openxmlformats.org/officeDocument/2006/relationships/image" Target="../media/image61.jpeg"/><Relationship Id="rId10" Type="http://schemas.openxmlformats.org/officeDocument/2006/relationships/image" Target="../media/image65.png"/><Relationship Id="rId4" Type="http://schemas.openxmlformats.org/officeDocument/2006/relationships/image" Target="../media/image60.jpeg"/><Relationship Id="rId9" Type="http://schemas.openxmlformats.org/officeDocument/2006/relationships/image" Target="../media/image48.jpeg"/></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hyperlink" Target="http://www.arc.gov/research/MapsofAppalachia.asp?MAP_ID=116"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a:spLocks noGrp="1" noChangeArrowheads="1"/>
          </p:cNvSpPr>
          <p:nvPr>
            <p:ph type="subTitle" idx="1"/>
          </p:nvPr>
        </p:nvSpPr>
        <p:spPr>
          <a:xfrm>
            <a:off x="1524000" y="3581400"/>
            <a:ext cx="7239000" cy="2819400"/>
          </a:xfrm>
        </p:spPr>
        <p:txBody>
          <a:bodyPr>
            <a:normAutofit/>
          </a:bodyPr>
          <a:lstStyle/>
          <a:p>
            <a:pPr algn="ctr"/>
            <a:r>
              <a:rPr lang="en-US" sz="4000" b="1" i="1" dirty="0"/>
              <a:t>Getting to Know Your TRIO Programs in Appalachia</a:t>
            </a:r>
          </a:p>
          <a:p>
            <a:pPr algn="ctr"/>
            <a:endParaRPr lang="en-US" b="1" i="1" dirty="0"/>
          </a:p>
          <a:p>
            <a:pPr algn="ctr"/>
            <a:r>
              <a:rPr lang="en-US" b="1" i="1" dirty="0"/>
              <a:t>Appalachian Higher Education Network</a:t>
            </a:r>
            <a:endParaRPr lang="en-US" dirty="0"/>
          </a:p>
          <a:p>
            <a:pPr algn="ctr"/>
            <a:r>
              <a:rPr lang="en-US" b="1" i="1" dirty="0"/>
              <a:t>June 23, 2016- Kingsport, TN</a:t>
            </a:r>
            <a:endParaRPr lang="en-US" dirty="0"/>
          </a:p>
          <a:p>
            <a:pPr eaLnBrk="1" hangingPunct="1">
              <a:lnSpc>
                <a:spcPct val="80000"/>
              </a:lnSpc>
            </a:pPr>
            <a:endParaRPr lang="en-US" sz="2400" b="1" dirty="0">
              <a:solidFill>
                <a:schemeClr val="tx2"/>
              </a:solidFill>
            </a:endParaRPr>
          </a:p>
        </p:txBody>
      </p:sp>
      <p:pic>
        <p:nvPicPr>
          <p:cNvPr id="14" name="Picture 12" descr="aims745"/>
          <p:cNvPicPr>
            <a:picLocks noChangeAspect="1" noChangeArrowheads="1"/>
          </p:cNvPicPr>
          <p:nvPr/>
        </p:nvPicPr>
        <p:blipFill>
          <a:blip r:embed="rId2" cstate="print"/>
          <a:srcRect/>
          <a:stretch>
            <a:fillRect/>
          </a:stretch>
        </p:blipFill>
        <p:spPr bwMode="auto">
          <a:xfrm>
            <a:off x="7086600" y="1676400"/>
            <a:ext cx="1752600" cy="1600200"/>
          </a:xfrm>
          <a:prstGeom prst="rect">
            <a:avLst/>
          </a:prstGeom>
          <a:noFill/>
          <a:ln w="9525">
            <a:noFill/>
            <a:miter lim="800000"/>
            <a:headEnd/>
            <a:tailEnd/>
          </a:ln>
        </p:spPr>
      </p:pic>
      <p:pic>
        <p:nvPicPr>
          <p:cNvPr id="15" name="Picture 17" descr="image005"/>
          <p:cNvPicPr>
            <a:picLocks noChangeAspect="1" noChangeArrowheads="1"/>
          </p:cNvPicPr>
          <p:nvPr/>
        </p:nvPicPr>
        <p:blipFill>
          <a:blip r:embed="rId3" cstate="print"/>
          <a:srcRect/>
          <a:stretch>
            <a:fillRect/>
          </a:stretch>
        </p:blipFill>
        <p:spPr bwMode="auto">
          <a:xfrm>
            <a:off x="5257800" y="228600"/>
            <a:ext cx="1143000" cy="994839"/>
          </a:xfrm>
          <a:prstGeom prst="rect">
            <a:avLst/>
          </a:prstGeom>
          <a:noFill/>
          <a:ln w="9525">
            <a:noFill/>
            <a:miter lim="800000"/>
            <a:headEnd/>
            <a:tailEnd/>
          </a:ln>
        </p:spPr>
      </p:pic>
      <p:pic>
        <p:nvPicPr>
          <p:cNvPr id="16" name="Picture 8" descr="http://www.sc.edu/trio/images/yesenia46.jpg"/>
          <p:cNvPicPr>
            <a:picLocks noChangeAspect="1" noChangeArrowheads="1"/>
          </p:cNvPicPr>
          <p:nvPr/>
        </p:nvPicPr>
        <p:blipFill>
          <a:blip r:embed="rId4" cstate="print"/>
          <a:srcRect/>
          <a:stretch>
            <a:fillRect/>
          </a:stretch>
        </p:blipFill>
        <p:spPr bwMode="auto">
          <a:xfrm>
            <a:off x="2971800" y="1752600"/>
            <a:ext cx="1384300" cy="1373342"/>
          </a:xfrm>
          <a:prstGeom prst="rect">
            <a:avLst/>
          </a:prstGeom>
          <a:noFill/>
        </p:spPr>
      </p:pic>
      <p:pic>
        <p:nvPicPr>
          <p:cNvPr id="17" name="Picture 10" descr="http://www.jamessprunt.edu/w/410/h/257/p/Images/jamessprunt/images/Miscellaneous/students.jpgx"/>
          <p:cNvPicPr>
            <a:picLocks noChangeAspect="1" noChangeArrowheads="1"/>
          </p:cNvPicPr>
          <p:nvPr/>
        </p:nvPicPr>
        <p:blipFill>
          <a:blip r:embed="rId5" cstate="print"/>
          <a:srcRect/>
          <a:stretch>
            <a:fillRect/>
          </a:stretch>
        </p:blipFill>
        <p:spPr bwMode="auto">
          <a:xfrm>
            <a:off x="2819400" y="0"/>
            <a:ext cx="2253385" cy="1508125"/>
          </a:xfrm>
          <a:prstGeom prst="rect">
            <a:avLst/>
          </a:prstGeom>
          <a:noFill/>
        </p:spPr>
      </p:pic>
      <p:pic>
        <p:nvPicPr>
          <p:cNvPr id="18" name="Picture 12" descr="http://www.marshall.edu/em/trio/S5000080.JPG"/>
          <p:cNvPicPr>
            <a:picLocks noChangeAspect="1" noChangeArrowheads="1"/>
          </p:cNvPicPr>
          <p:nvPr/>
        </p:nvPicPr>
        <p:blipFill>
          <a:blip r:embed="rId6" cstate="print"/>
          <a:srcRect/>
          <a:stretch>
            <a:fillRect/>
          </a:stretch>
        </p:blipFill>
        <p:spPr bwMode="auto">
          <a:xfrm>
            <a:off x="4800600" y="1371600"/>
            <a:ext cx="2214033" cy="1660525"/>
          </a:xfrm>
          <a:prstGeom prst="rect">
            <a:avLst/>
          </a:prstGeom>
          <a:noFill/>
        </p:spPr>
      </p:pic>
      <p:pic>
        <p:nvPicPr>
          <p:cNvPr id="19" name="Picture 14" descr="http://www.concord.edu/userfiles/image/News/2006/March2006/student-leadership/SSS.jpg"/>
          <p:cNvPicPr>
            <a:picLocks noChangeAspect="1" noChangeArrowheads="1"/>
          </p:cNvPicPr>
          <p:nvPr/>
        </p:nvPicPr>
        <p:blipFill>
          <a:blip r:embed="rId7" cstate="print"/>
          <a:srcRect/>
          <a:stretch>
            <a:fillRect/>
          </a:stretch>
        </p:blipFill>
        <p:spPr bwMode="auto">
          <a:xfrm>
            <a:off x="6553200" y="0"/>
            <a:ext cx="2070100" cy="1552575"/>
          </a:xfrm>
          <a:prstGeom prst="rect">
            <a:avLst/>
          </a:prstGeom>
          <a:noFill/>
        </p:spPr>
      </p:pic>
      <p:pic>
        <p:nvPicPr>
          <p:cNvPr id="20" name="Picture 16" descr="http://legacy.bluegrass.kctcs.edu/uploads/RTEmagicC_zoo_02.jpg.jpg"/>
          <p:cNvPicPr>
            <a:picLocks noChangeAspect="1" noChangeArrowheads="1"/>
          </p:cNvPicPr>
          <p:nvPr/>
        </p:nvPicPr>
        <p:blipFill>
          <a:blip r:embed="rId8" cstate="print"/>
          <a:srcRect/>
          <a:stretch>
            <a:fillRect/>
          </a:stretch>
        </p:blipFill>
        <p:spPr bwMode="auto">
          <a:xfrm>
            <a:off x="228600" y="228601"/>
            <a:ext cx="2592681" cy="1981200"/>
          </a:xfrm>
          <a:prstGeom prst="rect">
            <a:avLst/>
          </a:prstGeom>
          <a:noFill/>
        </p:spPr>
      </p:pic>
      <p:pic>
        <p:nvPicPr>
          <p:cNvPr id="21" name="Picture 18" descr="https://www.memphis.edu/vsa/images/suppoert_class.jpg"/>
          <p:cNvPicPr>
            <a:picLocks noChangeAspect="1" noChangeArrowheads="1"/>
          </p:cNvPicPr>
          <p:nvPr/>
        </p:nvPicPr>
        <p:blipFill>
          <a:blip r:embed="rId9" cstate="print"/>
          <a:srcRect/>
          <a:stretch>
            <a:fillRect/>
          </a:stretch>
        </p:blipFill>
        <p:spPr bwMode="auto">
          <a:xfrm>
            <a:off x="685800" y="2286001"/>
            <a:ext cx="1619709" cy="1219199"/>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30237" y="228600"/>
            <a:ext cx="8229600" cy="819912"/>
          </a:xfrm>
        </p:spPr>
        <p:txBody>
          <a:bodyPr/>
          <a:lstStyle/>
          <a:p>
            <a:pPr algn="ctr" eaLnBrk="1" hangingPunct="1">
              <a:defRPr/>
            </a:pPr>
            <a:r>
              <a:rPr lang="en-US" b="1" dirty="0">
                <a:solidFill>
                  <a:schemeClr val="tx1"/>
                </a:solidFill>
              </a:rPr>
              <a:t>Upward Bound</a:t>
            </a:r>
          </a:p>
        </p:txBody>
      </p:sp>
      <p:sp>
        <p:nvSpPr>
          <p:cNvPr id="5" name="Rectangle 3"/>
          <p:cNvSpPr>
            <a:spLocks noGrp="1" noChangeArrowheads="1"/>
          </p:cNvSpPr>
          <p:nvPr>
            <p:ph idx="1"/>
          </p:nvPr>
        </p:nvSpPr>
        <p:spPr>
          <a:xfrm>
            <a:off x="430237" y="1295400"/>
            <a:ext cx="8229600" cy="5334000"/>
          </a:xfrm>
        </p:spPr>
        <p:txBody>
          <a:bodyPr/>
          <a:lstStyle/>
          <a:p>
            <a:pPr marL="0" indent="0" eaLnBrk="1" hangingPunct="1">
              <a:buClrTx/>
              <a:buNone/>
            </a:pPr>
            <a:r>
              <a:rPr lang="en-US" sz="2000" dirty="0"/>
              <a:t>[Upward Bound (UB) focuses on low-income students in the high school grades to prepare  and motivate them for higher education.]</a:t>
            </a:r>
          </a:p>
          <a:p>
            <a:pPr eaLnBrk="1" hangingPunct="1">
              <a:buClrTx/>
              <a:buFont typeface="Wingdings" pitchFamily="2" charset="2"/>
              <a:buNone/>
            </a:pPr>
            <a:r>
              <a:rPr lang="en-US" sz="2400" b="1" dirty="0">
                <a:sym typeface="Wingdings" pitchFamily="2" charset="2"/>
              </a:rPr>
              <a:t>UB provides high school students with:</a:t>
            </a:r>
          </a:p>
          <a:p>
            <a:pPr eaLnBrk="1" hangingPunct="1">
              <a:buClrTx/>
              <a:buFont typeface="Wingdings" pitchFamily="2" charset="2"/>
              <a:buChar char="v"/>
            </a:pPr>
            <a:r>
              <a:rPr lang="en-US" sz="2400" dirty="0">
                <a:sym typeface="Wingdings" pitchFamily="2" charset="2"/>
              </a:rPr>
              <a:t>Instruction in literature, composition, mathematics, laboratory science, and foreign language (mandatory)</a:t>
            </a:r>
          </a:p>
          <a:p>
            <a:pPr eaLnBrk="1" hangingPunct="1">
              <a:buClrTx/>
              <a:buFont typeface="Wingdings" pitchFamily="2" charset="2"/>
              <a:buChar char="v"/>
            </a:pPr>
            <a:r>
              <a:rPr lang="en-US" sz="2400" dirty="0">
                <a:sym typeface="Wingdings" pitchFamily="2" charset="2"/>
              </a:rPr>
              <a:t>Opportunities to study on a college campus after school, on Saturdays, and during the summer</a:t>
            </a:r>
          </a:p>
          <a:p>
            <a:pPr eaLnBrk="1" hangingPunct="1">
              <a:buClrTx/>
              <a:buFont typeface="Wingdings" pitchFamily="2" charset="2"/>
              <a:buChar char="v"/>
            </a:pPr>
            <a:r>
              <a:rPr lang="en-US" sz="2400" dirty="0">
                <a:sym typeface="Wingdings" pitchFamily="2" charset="2"/>
              </a:rPr>
              <a:t>Study skills, remedial instruction, tutoring, mentoring, and exposure to cultural components</a:t>
            </a:r>
          </a:p>
          <a:p>
            <a:pPr eaLnBrk="1" hangingPunct="1">
              <a:buClrTx/>
              <a:buFont typeface="Wingdings" pitchFamily="2" charset="2"/>
              <a:buChar char="v"/>
            </a:pPr>
            <a:r>
              <a:rPr lang="en-US" sz="2400" dirty="0">
                <a:sym typeface="Wingdings" pitchFamily="2" charset="2"/>
              </a:rPr>
              <a:t>Academic advising, career/personal counseling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491" y="152400"/>
            <a:ext cx="8229600" cy="533400"/>
          </a:xfrm>
        </p:spPr>
        <p:txBody>
          <a:bodyPr>
            <a:noAutofit/>
          </a:bodyPr>
          <a:lstStyle/>
          <a:p>
            <a:pPr algn="ctr"/>
            <a:r>
              <a:rPr lang="en-US" sz="4000" b="1" dirty="0">
                <a:solidFill>
                  <a:schemeClr val="tx1"/>
                </a:solidFill>
              </a:rPr>
              <a:t>Upward Bound</a:t>
            </a:r>
            <a:endParaRPr lang="en-US" sz="4000" dirty="0">
              <a:solidFill>
                <a:schemeClr val="tx1"/>
              </a:solidFill>
            </a:endParaRPr>
          </a:p>
        </p:txBody>
      </p:sp>
      <p:sp>
        <p:nvSpPr>
          <p:cNvPr id="3" name="Content Placeholder 2"/>
          <p:cNvSpPr>
            <a:spLocks noGrp="1"/>
          </p:cNvSpPr>
          <p:nvPr>
            <p:ph idx="1"/>
          </p:nvPr>
        </p:nvSpPr>
        <p:spPr>
          <a:xfrm>
            <a:off x="429491" y="990600"/>
            <a:ext cx="8229600" cy="5532120"/>
          </a:xfrm>
        </p:spPr>
        <p:txBody>
          <a:bodyPr/>
          <a:lstStyle/>
          <a:p>
            <a:pPr marL="0" indent="0">
              <a:buClrTx/>
              <a:buNone/>
            </a:pPr>
            <a:r>
              <a:rPr lang="en-US" sz="2800" dirty="0"/>
              <a:t>Projects MUST provide instruction in:</a:t>
            </a:r>
            <a:endParaRPr lang="en-US" dirty="0"/>
          </a:p>
          <a:p>
            <a:pPr>
              <a:buClrTx/>
              <a:buFont typeface="Wingdings" panose="05000000000000000000" pitchFamily="2" charset="2"/>
              <a:buChar char="v"/>
            </a:pPr>
            <a:r>
              <a:rPr lang="en-US" dirty="0"/>
              <a:t>math, laboratory science, composition, literature, and foreign language</a:t>
            </a:r>
          </a:p>
          <a:p>
            <a:pPr>
              <a:buClrTx/>
              <a:buFont typeface="Wingdings" panose="05000000000000000000" pitchFamily="2" charset="2"/>
              <a:buChar char="v"/>
            </a:pPr>
            <a:r>
              <a:rPr lang="en-US" dirty="0"/>
              <a:t>Information on the full range of Federal Student Financial Aid programs and benefits</a:t>
            </a:r>
          </a:p>
          <a:p>
            <a:pPr>
              <a:buClrTx/>
              <a:buFont typeface="Wingdings" panose="05000000000000000000" pitchFamily="2" charset="2"/>
              <a:buChar char="v"/>
            </a:pPr>
            <a:r>
              <a:rPr lang="en-US" dirty="0"/>
              <a:t>Guidance and assistance on secondary school reentry, alternative education programs, or entry into general educational development programs or postsecondary education</a:t>
            </a:r>
          </a:p>
          <a:p>
            <a:pPr>
              <a:buClrTx/>
              <a:buFont typeface="Wingdings" panose="05000000000000000000" pitchFamily="2" charset="2"/>
              <a:buChar char="v"/>
            </a:pPr>
            <a:endParaRPr lang="en-US" dirty="0"/>
          </a:p>
        </p:txBody>
      </p:sp>
    </p:spTree>
    <p:extLst>
      <p:ext uri="{BB962C8B-B14F-4D97-AF65-F5344CB8AC3E}">
        <p14:creationId xmlns:p14="http://schemas.microsoft.com/office/powerpoint/2010/main" val="1786247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89" y="228600"/>
            <a:ext cx="8839200" cy="461665"/>
          </a:xfrm>
          <a:prstGeom prst="rect">
            <a:avLst/>
          </a:prstGeom>
          <a:noFill/>
        </p:spPr>
        <p:txBody>
          <a:bodyPr wrap="square" rtlCol="0">
            <a:spAutoFit/>
          </a:bodyPr>
          <a:lstStyle/>
          <a:p>
            <a:pPr algn="ctr"/>
            <a:r>
              <a:rPr lang="en-US" sz="2400" dirty="0"/>
              <a:t> </a:t>
            </a:r>
            <a:r>
              <a:rPr lang="en-US" sz="2400" b="1" dirty="0"/>
              <a:t>Upward</a:t>
            </a:r>
            <a:r>
              <a:rPr lang="en-US" sz="2400" dirty="0"/>
              <a:t> </a:t>
            </a:r>
            <a:r>
              <a:rPr lang="en-US" sz="2400" b="1" dirty="0"/>
              <a:t>Bound Programs and Annual 2015/2016 Funding </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178408163"/>
              </p:ext>
            </p:extLst>
          </p:nvPr>
        </p:nvGraphicFramePr>
        <p:xfrm>
          <a:off x="76200" y="990600"/>
          <a:ext cx="8931400" cy="5638800"/>
        </p:xfrm>
        <a:graphic>
          <a:graphicData uri="http://schemas.openxmlformats.org/drawingml/2006/table">
            <a:tbl>
              <a:tblPr firstRow="1" bandRow="1">
                <a:tableStyleId>{5C22544A-7EE6-4342-B048-85BDC9FD1C3A}</a:tableStyleId>
              </a:tblPr>
              <a:tblGrid>
                <a:gridCol w="1055077">
                  <a:extLst>
                    <a:ext uri="{9D8B030D-6E8A-4147-A177-3AD203B41FA5}">
                      <a16:colId xmlns:a16="http://schemas.microsoft.com/office/drawing/2014/main" xmlns="" val="440684269"/>
                    </a:ext>
                  </a:extLst>
                </a:gridCol>
                <a:gridCol w="1219200">
                  <a:extLst>
                    <a:ext uri="{9D8B030D-6E8A-4147-A177-3AD203B41FA5}">
                      <a16:colId xmlns:a16="http://schemas.microsoft.com/office/drawing/2014/main" xmlns="" val="412021383"/>
                    </a:ext>
                  </a:extLst>
                </a:gridCol>
                <a:gridCol w="1066800">
                  <a:extLst>
                    <a:ext uri="{9D8B030D-6E8A-4147-A177-3AD203B41FA5}">
                      <a16:colId xmlns:a16="http://schemas.microsoft.com/office/drawing/2014/main" xmlns="" val="1330536460"/>
                    </a:ext>
                  </a:extLst>
                </a:gridCol>
                <a:gridCol w="1535723">
                  <a:extLst>
                    <a:ext uri="{9D8B030D-6E8A-4147-A177-3AD203B41FA5}">
                      <a16:colId xmlns:a16="http://schemas.microsoft.com/office/drawing/2014/main" xmlns="" val="3245467424"/>
                    </a:ext>
                  </a:extLst>
                </a:gridCol>
                <a:gridCol w="1359877">
                  <a:extLst>
                    <a:ext uri="{9D8B030D-6E8A-4147-A177-3AD203B41FA5}">
                      <a16:colId xmlns:a16="http://schemas.microsoft.com/office/drawing/2014/main" xmlns="" val="2475566646"/>
                    </a:ext>
                  </a:extLst>
                </a:gridCol>
                <a:gridCol w="1002323">
                  <a:extLst>
                    <a:ext uri="{9D8B030D-6E8A-4147-A177-3AD203B41FA5}">
                      <a16:colId xmlns:a16="http://schemas.microsoft.com/office/drawing/2014/main" xmlns="" val="2628042843"/>
                    </a:ext>
                  </a:extLst>
                </a:gridCol>
                <a:gridCol w="1692400">
                  <a:extLst>
                    <a:ext uri="{9D8B030D-6E8A-4147-A177-3AD203B41FA5}">
                      <a16:colId xmlns:a16="http://schemas.microsoft.com/office/drawing/2014/main" xmlns="" val="1217357259"/>
                    </a:ext>
                  </a:extLst>
                </a:gridCol>
              </a:tblGrid>
              <a:tr h="381000">
                <a:tc>
                  <a:txBody>
                    <a:bodyPr/>
                    <a:lstStyle/>
                    <a:p>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1400" dirty="0"/>
                        <a:t>Programs</a:t>
                      </a:r>
                    </a:p>
                  </a:txBody>
                  <a:tcPr>
                    <a:lnL w="12700" cap="flat" cmpd="sng" algn="ctr">
                      <a:solidFill>
                        <a:schemeClr val="tx1"/>
                      </a:solidFill>
                      <a:prstDash val="solid"/>
                      <a:round/>
                      <a:headEnd type="none" w="med" len="med"/>
                      <a:tailEnd type="none" w="med" len="med"/>
                    </a:lnL>
                  </a:tcPr>
                </a:tc>
                <a:tc>
                  <a:txBody>
                    <a:bodyPr/>
                    <a:lstStyle/>
                    <a:p>
                      <a:r>
                        <a:rPr lang="en-US" sz="1400" dirty="0"/>
                        <a:t>Students</a:t>
                      </a:r>
                    </a:p>
                    <a:p>
                      <a:r>
                        <a:rPr lang="en-US" sz="1400" dirty="0"/>
                        <a:t>Served</a:t>
                      </a:r>
                    </a:p>
                  </a:txBody>
                  <a:tcPr/>
                </a:tc>
                <a:tc>
                  <a:txBody>
                    <a:bodyPr/>
                    <a:lstStyle/>
                    <a:p>
                      <a:r>
                        <a:rPr lang="en-US" sz="1400" dirty="0"/>
                        <a:t>2015/2016</a:t>
                      </a:r>
                    </a:p>
                    <a:p>
                      <a:r>
                        <a:rPr lang="en-US" sz="1400" dirty="0"/>
                        <a:t>Funding $</a:t>
                      </a:r>
                    </a:p>
                  </a:txBody>
                  <a:tcPr/>
                </a:tc>
                <a:tc>
                  <a:txBody>
                    <a:bodyPr/>
                    <a:lstStyle/>
                    <a:p>
                      <a:r>
                        <a:rPr lang="en-US" sz="1400" dirty="0">
                          <a:solidFill>
                            <a:schemeClr val="tx1"/>
                          </a:solidFill>
                        </a:rPr>
                        <a:t>Programs</a:t>
                      </a:r>
                    </a:p>
                    <a:p>
                      <a:r>
                        <a:rPr lang="en-US" sz="1400" dirty="0">
                          <a:solidFill>
                            <a:schemeClr val="tx1"/>
                          </a:solidFill>
                        </a:rPr>
                        <a:t>Statewide</a:t>
                      </a:r>
                    </a:p>
                  </a:txBody>
                  <a:tcPr/>
                </a:tc>
                <a:tc>
                  <a:txBody>
                    <a:bodyPr/>
                    <a:lstStyle/>
                    <a:p>
                      <a:r>
                        <a:rPr lang="en-US" sz="1400" dirty="0">
                          <a:solidFill>
                            <a:schemeClr val="tx1"/>
                          </a:solidFill>
                        </a:rPr>
                        <a:t>Students</a:t>
                      </a:r>
                    </a:p>
                    <a:p>
                      <a:r>
                        <a:rPr lang="en-US" sz="1400" dirty="0">
                          <a:solidFill>
                            <a:schemeClr val="tx1"/>
                          </a:solidFill>
                        </a:rPr>
                        <a:t>Served</a:t>
                      </a:r>
                    </a:p>
                  </a:txBody>
                  <a:tcPr/>
                </a:tc>
                <a:tc>
                  <a:txBody>
                    <a:bodyPr/>
                    <a:lstStyle/>
                    <a:p>
                      <a:r>
                        <a:rPr lang="en-US" sz="1400" dirty="0">
                          <a:solidFill>
                            <a:schemeClr val="tx1"/>
                          </a:solidFill>
                        </a:rPr>
                        <a:t>2015/2016 </a:t>
                      </a:r>
                    </a:p>
                    <a:p>
                      <a:r>
                        <a:rPr lang="en-US" sz="1400" dirty="0">
                          <a:solidFill>
                            <a:schemeClr val="tx1"/>
                          </a:solidFill>
                        </a:rPr>
                        <a:t>Funding $</a:t>
                      </a:r>
                    </a:p>
                  </a:txBody>
                  <a:tcPr/>
                </a:tc>
                <a:extLst>
                  <a:ext uri="{0D108BD9-81ED-4DB2-BD59-A6C34878D82A}">
                    <a16:rowId xmlns:a16="http://schemas.microsoft.com/office/drawing/2014/main" xmlns="" val="2642970962"/>
                  </a:ext>
                </a:extLst>
              </a:tr>
              <a:tr h="360680">
                <a:tc>
                  <a:txBody>
                    <a:bodyPr/>
                    <a:lstStyle/>
                    <a:p>
                      <a:r>
                        <a:rPr lang="en-US" dirty="0"/>
                        <a:t>AL</a:t>
                      </a:r>
                    </a:p>
                  </a:txBody>
                  <a:tcPr>
                    <a:lnT w="12700" cap="flat" cmpd="sng" algn="ctr">
                      <a:solidFill>
                        <a:schemeClr val="tx1"/>
                      </a:solidFill>
                      <a:prstDash val="solid"/>
                      <a:round/>
                      <a:headEnd type="none" w="med" len="med"/>
                      <a:tailEnd type="none" w="med" len="med"/>
                    </a:lnT>
                  </a:tcPr>
                </a:tc>
                <a:tc>
                  <a:txBody>
                    <a:bodyPr/>
                    <a:lstStyle/>
                    <a:p>
                      <a:r>
                        <a:rPr lang="en-US" sz="1600" dirty="0">
                          <a:latin typeface="Arial Black" panose="020B0A04020102020204" pitchFamily="34" charset="0"/>
                        </a:rPr>
                        <a:t>18</a:t>
                      </a:r>
                    </a:p>
                  </a:txBody>
                  <a:tcPr/>
                </a:tc>
                <a:tc>
                  <a:txBody>
                    <a:bodyPr/>
                    <a:lstStyle/>
                    <a:p>
                      <a:r>
                        <a:rPr lang="en-US" sz="1600" dirty="0">
                          <a:latin typeface="Arial Black" panose="020B0A04020102020204" pitchFamily="34" charset="0"/>
                        </a:rPr>
                        <a:t>1442</a:t>
                      </a:r>
                    </a:p>
                  </a:txBody>
                  <a:tcPr/>
                </a:tc>
                <a:tc>
                  <a:txBody>
                    <a:bodyPr/>
                    <a:lstStyle/>
                    <a:p>
                      <a:r>
                        <a:rPr lang="en-US" dirty="0"/>
                        <a:t>$</a:t>
                      </a:r>
                      <a:r>
                        <a:rPr lang="en-US" sz="1600" dirty="0">
                          <a:latin typeface="Arial Black" panose="020B0A04020102020204" pitchFamily="34" charset="0"/>
                        </a:rPr>
                        <a:t>6,187,568</a:t>
                      </a:r>
                    </a:p>
                  </a:txBody>
                  <a:tcPr/>
                </a:tc>
                <a:tc>
                  <a:txBody>
                    <a:bodyPr/>
                    <a:lstStyle/>
                    <a:p>
                      <a:r>
                        <a:rPr lang="en-US" sz="1600" dirty="0">
                          <a:solidFill>
                            <a:schemeClr val="accent4">
                              <a:lumMod val="50000"/>
                            </a:schemeClr>
                          </a:solidFill>
                          <a:latin typeface="Arial Black" panose="020B0A04020102020204" pitchFamily="34" charset="0"/>
                        </a:rPr>
                        <a:t>28</a:t>
                      </a:r>
                    </a:p>
                  </a:txBody>
                  <a:tcPr/>
                </a:tc>
                <a:tc>
                  <a:txBody>
                    <a:bodyPr/>
                    <a:lstStyle/>
                    <a:p>
                      <a:r>
                        <a:rPr lang="en-US" sz="1600" dirty="0">
                          <a:solidFill>
                            <a:schemeClr val="accent4">
                              <a:lumMod val="50000"/>
                            </a:schemeClr>
                          </a:solidFill>
                          <a:latin typeface="Arial Black" panose="020B0A04020102020204" pitchFamily="34" charset="0"/>
                        </a:rPr>
                        <a:t>2618</a:t>
                      </a:r>
                    </a:p>
                  </a:txBody>
                  <a:tcPr/>
                </a:tc>
                <a:tc>
                  <a:txBody>
                    <a:bodyPr/>
                    <a:lstStyle/>
                    <a:p>
                      <a:r>
                        <a:rPr lang="en-US" sz="1600" dirty="0">
                          <a:solidFill>
                            <a:schemeClr val="accent4">
                              <a:lumMod val="50000"/>
                            </a:schemeClr>
                          </a:solidFill>
                          <a:latin typeface="Arial Black" panose="020B0A04020102020204" pitchFamily="34" charset="0"/>
                        </a:rPr>
                        <a:t>$9,357,170</a:t>
                      </a:r>
                    </a:p>
                  </a:txBody>
                  <a:tcPr/>
                </a:tc>
                <a:extLst>
                  <a:ext uri="{0D108BD9-81ED-4DB2-BD59-A6C34878D82A}">
                    <a16:rowId xmlns:a16="http://schemas.microsoft.com/office/drawing/2014/main" xmlns="" val="3990325154"/>
                  </a:ext>
                </a:extLst>
              </a:tr>
              <a:tr h="360680">
                <a:tc>
                  <a:txBody>
                    <a:bodyPr/>
                    <a:lstStyle/>
                    <a:p>
                      <a:r>
                        <a:rPr lang="en-US" dirty="0"/>
                        <a:t>GA</a:t>
                      </a:r>
                    </a:p>
                  </a:txBody>
                  <a:tcPr/>
                </a:tc>
                <a:tc>
                  <a:txBody>
                    <a:bodyPr/>
                    <a:lstStyle/>
                    <a:p>
                      <a:r>
                        <a:rPr lang="en-US" sz="1600" dirty="0">
                          <a:latin typeface="Arial Black" panose="020B0A04020102020204" pitchFamily="34" charset="0"/>
                        </a:rPr>
                        <a:t>3</a:t>
                      </a:r>
                    </a:p>
                  </a:txBody>
                  <a:tcPr/>
                </a:tc>
                <a:tc>
                  <a:txBody>
                    <a:bodyPr/>
                    <a:lstStyle/>
                    <a:p>
                      <a:r>
                        <a:rPr lang="en-US" sz="1600" dirty="0">
                          <a:latin typeface="Arial Black" panose="020B0A04020102020204" pitchFamily="34" charset="0"/>
                        </a:rPr>
                        <a:t>255</a:t>
                      </a:r>
                    </a:p>
                  </a:txBody>
                  <a:tcPr/>
                </a:tc>
                <a:tc>
                  <a:txBody>
                    <a:bodyPr/>
                    <a:lstStyle/>
                    <a:p>
                      <a:r>
                        <a:rPr lang="en-US" sz="1600" dirty="0">
                          <a:latin typeface="Arial Black" panose="020B0A04020102020204" pitchFamily="34" charset="0"/>
                        </a:rPr>
                        <a:t>$1,071,653</a:t>
                      </a:r>
                    </a:p>
                  </a:txBody>
                  <a:tcPr/>
                </a:tc>
                <a:tc>
                  <a:txBody>
                    <a:bodyPr/>
                    <a:lstStyle/>
                    <a:p>
                      <a:r>
                        <a:rPr lang="en-US" sz="1600" dirty="0">
                          <a:solidFill>
                            <a:schemeClr val="accent4">
                              <a:lumMod val="50000"/>
                            </a:schemeClr>
                          </a:solidFill>
                          <a:latin typeface="Arial Black" panose="020B0A04020102020204" pitchFamily="34" charset="0"/>
                        </a:rPr>
                        <a:t>20</a:t>
                      </a:r>
                    </a:p>
                  </a:txBody>
                  <a:tcPr/>
                </a:tc>
                <a:tc>
                  <a:txBody>
                    <a:bodyPr/>
                    <a:lstStyle/>
                    <a:p>
                      <a:r>
                        <a:rPr lang="en-US" sz="1600" dirty="0">
                          <a:solidFill>
                            <a:schemeClr val="accent4">
                              <a:lumMod val="50000"/>
                            </a:schemeClr>
                          </a:solidFill>
                          <a:latin typeface="Arial Black" panose="020B0A04020102020204" pitchFamily="34" charset="0"/>
                        </a:rPr>
                        <a:t>1601</a:t>
                      </a:r>
                    </a:p>
                  </a:txBody>
                  <a:tcPr/>
                </a:tc>
                <a:tc>
                  <a:txBody>
                    <a:bodyPr/>
                    <a:lstStyle/>
                    <a:p>
                      <a:r>
                        <a:rPr lang="en-US" sz="1600" dirty="0">
                          <a:solidFill>
                            <a:schemeClr val="accent4">
                              <a:lumMod val="50000"/>
                            </a:schemeClr>
                          </a:solidFill>
                          <a:latin typeface="Arial Black" panose="020B0A04020102020204" pitchFamily="34" charset="0"/>
                        </a:rPr>
                        <a:t>$6,791,805</a:t>
                      </a:r>
                    </a:p>
                  </a:txBody>
                  <a:tcPr/>
                </a:tc>
                <a:extLst>
                  <a:ext uri="{0D108BD9-81ED-4DB2-BD59-A6C34878D82A}">
                    <a16:rowId xmlns:a16="http://schemas.microsoft.com/office/drawing/2014/main" xmlns="" val="1121601496"/>
                  </a:ext>
                </a:extLst>
              </a:tr>
              <a:tr h="360680">
                <a:tc>
                  <a:txBody>
                    <a:bodyPr/>
                    <a:lstStyle/>
                    <a:p>
                      <a:r>
                        <a:rPr lang="en-US" dirty="0"/>
                        <a:t>KY</a:t>
                      </a:r>
                    </a:p>
                  </a:txBody>
                  <a:tcPr/>
                </a:tc>
                <a:tc>
                  <a:txBody>
                    <a:bodyPr/>
                    <a:lstStyle/>
                    <a:p>
                      <a:r>
                        <a:rPr lang="en-US" sz="1600" dirty="0">
                          <a:latin typeface="Arial Black" panose="020B0A04020102020204" pitchFamily="34" charset="0"/>
                        </a:rPr>
                        <a:t>6</a:t>
                      </a:r>
                    </a:p>
                  </a:txBody>
                  <a:tcPr/>
                </a:tc>
                <a:tc>
                  <a:txBody>
                    <a:bodyPr/>
                    <a:lstStyle/>
                    <a:p>
                      <a:r>
                        <a:rPr lang="en-US" sz="1600" dirty="0">
                          <a:latin typeface="Arial Black" panose="020B0A04020102020204" pitchFamily="34" charset="0"/>
                        </a:rPr>
                        <a:t>531</a:t>
                      </a:r>
                    </a:p>
                  </a:txBody>
                  <a:tcPr/>
                </a:tc>
                <a:tc>
                  <a:txBody>
                    <a:bodyPr/>
                    <a:lstStyle/>
                    <a:p>
                      <a:r>
                        <a:rPr lang="en-US" sz="1600" dirty="0">
                          <a:latin typeface="Arial Black" panose="020B0A04020102020204" pitchFamily="34" charset="0"/>
                        </a:rPr>
                        <a:t>$2,300,888</a:t>
                      </a:r>
                    </a:p>
                  </a:txBody>
                  <a:tcPr/>
                </a:tc>
                <a:tc>
                  <a:txBody>
                    <a:bodyPr/>
                    <a:lstStyle/>
                    <a:p>
                      <a:r>
                        <a:rPr lang="en-US" sz="1600" dirty="0">
                          <a:solidFill>
                            <a:schemeClr val="accent5">
                              <a:lumMod val="50000"/>
                            </a:schemeClr>
                          </a:solidFill>
                          <a:latin typeface="Arial Black" panose="020B0A04020102020204" pitchFamily="34" charset="0"/>
                        </a:rPr>
                        <a:t>14</a:t>
                      </a:r>
                    </a:p>
                  </a:txBody>
                  <a:tcPr/>
                </a:tc>
                <a:tc>
                  <a:txBody>
                    <a:bodyPr/>
                    <a:lstStyle/>
                    <a:p>
                      <a:r>
                        <a:rPr lang="en-US" sz="1600" dirty="0">
                          <a:solidFill>
                            <a:schemeClr val="accent5">
                              <a:lumMod val="50000"/>
                            </a:schemeClr>
                          </a:solidFill>
                          <a:latin typeface="Arial Black" panose="020B0A04020102020204" pitchFamily="34" charset="0"/>
                        </a:rPr>
                        <a:t>1098</a:t>
                      </a:r>
                    </a:p>
                  </a:txBody>
                  <a:tcPr/>
                </a:tc>
                <a:tc>
                  <a:txBody>
                    <a:bodyPr/>
                    <a:lstStyle/>
                    <a:p>
                      <a:r>
                        <a:rPr lang="en-US" sz="1600" dirty="0">
                          <a:solidFill>
                            <a:schemeClr val="accent5">
                              <a:lumMod val="50000"/>
                            </a:schemeClr>
                          </a:solidFill>
                          <a:latin typeface="Arial Black" panose="020B0A04020102020204" pitchFamily="34" charset="0"/>
                        </a:rPr>
                        <a:t>$4,668,718</a:t>
                      </a:r>
                    </a:p>
                  </a:txBody>
                  <a:tcPr/>
                </a:tc>
                <a:extLst>
                  <a:ext uri="{0D108BD9-81ED-4DB2-BD59-A6C34878D82A}">
                    <a16:rowId xmlns:a16="http://schemas.microsoft.com/office/drawing/2014/main" xmlns="" val="3737341550"/>
                  </a:ext>
                </a:extLst>
              </a:tr>
              <a:tr h="360680">
                <a:tc>
                  <a:txBody>
                    <a:bodyPr/>
                    <a:lstStyle/>
                    <a:p>
                      <a:r>
                        <a:rPr lang="en-US" dirty="0"/>
                        <a:t>MD</a:t>
                      </a:r>
                    </a:p>
                  </a:txBody>
                  <a:tcPr/>
                </a:tc>
                <a:tc>
                  <a:txBody>
                    <a:bodyPr/>
                    <a:lstStyle/>
                    <a:p>
                      <a:r>
                        <a:rPr lang="en-US" sz="1600" dirty="0">
                          <a:latin typeface="Arial Black" panose="020B0A04020102020204" pitchFamily="34" charset="0"/>
                        </a:rPr>
                        <a:t>2</a:t>
                      </a:r>
                    </a:p>
                  </a:txBody>
                  <a:tcPr/>
                </a:tc>
                <a:tc>
                  <a:txBody>
                    <a:bodyPr/>
                    <a:lstStyle/>
                    <a:p>
                      <a:r>
                        <a:rPr lang="en-US" sz="1600" dirty="0">
                          <a:latin typeface="Arial Black" panose="020B0A04020102020204" pitchFamily="34" charset="0"/>
                        </a:rPr>
                        <a:t>159</a:t>
                      </a:r>
                    </a:p>
                  </a:txBody>
                  <a:tcPr/>
                </a:tc>
                <a:tc>
                  <a:txBody>
                    <a:bodyPr/>
                    <a:lstStyle/>
                    <a:p>
                      <a:r>
                        <a:rPr lang="en-US" sz="1600" dirty="0">
                          <a:latin typeface="Arial Black" panose="020B0A04020102020204" pitchFamily="34" charset="0"/>
                        </a:rPr>
                        <a:t>$647,486</a:t>
                      </a:r>
                    </a:p>
                  </a:txBody>
                  <a:tcPr/>
                </a:tc>
                <a:tc>
                  <a:txBody>
                    <a:bodyPr/>
                    <a:lstStyle/>
                    <a:p>
                      <a:r>
                        <a:rPr lang="en-US" sz="1600" dirty="0">
                          <a:solidFill>
                            <a:schemeClr val="accent5">
                              <a:lumMod val="50000"/>
                            </a:schemeClr>
                          </a:solidFill>
                          <a:latin typeface="Arial Black" panose="020B0A04020102020204" pitchFamily="34" charset="0"/>
                        </a:rPr>
                        <a:t>11</a:t>
                      </a:r>
                    </a:p>
                  </a:txBody>
                  <a:tcPr/>
                </a:tc>
                <a:tc>
                  <a:txBody>
                    <a:bodyPr/>
                    <a:lstStyle/>
                    <a:p>
                      <a:r>
                        <a:rPr lang="en-US" sz="1600" dirty="0">
                          <a:solidFill>
                            <a:schemeClr val="accent5">
                              <a:lumMod val="50000"/>
                            </a:schemeClr>
                          </a:solidFill>
                          <a:latin typeface="Arial Black" panose="020B0A04020102020204" pitchFamily="34" charset="0"/>
                        </a:rPr>
                        <a:t>865</a:t>
                      </a:r>
                    </a:p>
                  </a:txBody>
                  <a:tcPr/>
                </a:tc>
                <a:tc>
                  <a:txBody>
                    <a:bodyPr/>
                    <a:lstStyle/>
                    <a:p>
                      <a:r>
                        <a:rPr lang="en-US" sz="1600" dirty="0">
                          <a:solidFill>
                            <a:schemeClr val="accent5">
                              <a:lumMod val="50000"/>
                            </a:schemeClr>
                          </a:solidFill>
                          <a:latin typeface="Arial Black" panose="020B0A04020102020204" pitchFamily="34" charset="0"/>
                        </a:rPr>
                        <a:t>$3,795,115</a:t>
                      </a:r>
                    </a:p>
                  </a:txBody>
                  <a:tcPr/>
                </a:tc>
                <a:extLst>
                  <a:ext uri="{0D108BD9-81ED-4DB2-BD59-A6C34878D82A}">
                    <a16:rowId xmlns:a16="http://schemas.microsoft.com/office/drawing/2014/main" xmlns="" val="1324710546"/>
                  </a:ext>
                </a:extLst>
              </a:tr>
              <a:tr h="360680">
                <a:tc>
                  <a:txBody>
                    <a:bodyPr/>
                    <a:lstStyle/>
                    <a:p>
                      <a:r>
                        <a:rPr lang="en-US" dirty="0"/>
                        <a:t>MS</a:t>
                      </a:r>
                    </a:p>
                  </a:txBody>
                  <a:tcPr/>
                </a:tc>
                <a:tc>
                  <a:txBody>
                    <a:bodyPr/>
                    <a:lstStyle/>
                    <a:p>
                      <a:r>
                        <a:rPr lang="en-US" sz="1600" dirty="0">
                          <a:latin typeface="Arial Black" panose="020B0A04020102020204" pitchFamily="34" charset="0"/>
                        </a:rPr>
                        <a:t>1</a:t>
                      </a:r>
                    </a:p>
                  </a:txBody>
                  <a:tcPr/>
                </a:tc>
                <a:tc>
                  <a:txBody>
                    <a:bodyPr/>
                    <a:lstStyle/>
                    <a:p>
                      <a:r>
                        <a:rPr lang="en-US" sz="1600" dirty="0">
                          <a:latin typeface="Arial Black" panose="020B0A04020102020204" pitchFamily="34" charset="0"/>
                        </a:rPr>
                        <a:t>56</a:t>
                      </a:r>
                    </a:p>
                  </a:txBody>
                  <a:tcPr/>
                </a:tc>
                <a:tc>
                  <a:txBody>
                    <a:bodyPr/>
                    <a:lstStyle/>
                    <a:p>
                      <a:r>
                        <a:rPr lang="en-US" sz="1600" dirty="0">
                          <a:latin typeface="Arial Black" panose="020B0A04020102020204" pitchFamily="34" charset="0"/>
                        </a:rPr>
                        <a:t>$250,000</a:t>
                      </a:r>
                    </a:p>
                  </a:txBody>
                  <a:tcPr/>
                </a:tc>
                <a:tc>
                  <a:txBody>
                    <a:bodyPr/>
                    <a:lstStyle/>
                    <a:p>
                      <a:r>
                        <a:rPr lang="en-US" dirty="0">
                          <a:solidFill>
                            <a:schemeClr val="accent5">
                              <a:lumMod val="50000"/>
                            </a:schemeClr>
                          </a:solidFill>
                          <a:latin typeface="Arial Black" panose="020B0A04020102020204" pitchFamily="34" charset="0"/>
                        </a:rPr>
                        <a:t>7</a:t>
                      </a:r>
                    </a:p>
                  </a:txBody>
                  <a:tcPr/>
                </a:tc>
                <a:tc>
                  <a:txBody>
                    <a:bodyPr/>
                    <a:lstStyle/>
                    <a:p>
                      <a:r>
                        <a:rPr lang="en-US" dirty="0">
                          <a:solidFill>
                            <a:schemeClr val="accent5">
                              <a:lumMod val="50000"/>
                            </a:schemeClr>
                          </a:solidFill>
                          <a:latin typeface="Arial Black" panose="020B0A04020102020204" pitchFamily="34" charset="0"/>
                        </a:rPr>
                        <a:t>859</a:t>
                      </a:r>
                    </a:p>
                  </a:txBody>
                  <a:tcPr/>
                </a:tc>
                <a:tc>
                  <a:txBody>
                    <a:bodyPr/>
                    <a:lstStyle/>
                    <a:p>
                      <a:r>
                        <a:rPr lang="en-US" dirty="0">
                          <a:solidFill>
                            <a:schemeClr val="accent5">
                              <a:lumMod val="50000"/>
                            </a:schemeClr>
                          </a:solidFill>
                          <a:latin typeface="Arial Black" panose="020B0A04020102020204" pitchFamily="34" charset="0"/>
                        </a:rPr>
                        <a:t>$2,587,884</a:t>
                      </a:r>
                    </a:p>
                  </a:txBody>
                  <a:tcPr/>
                </a:tc>
                <a:extLst>
                  <a:ext uri="{0D108BD9-81ED-4DB2-BD59-A6C34878D82A}">
                    <a16:rowId xmlns:a16="http://schemas.microsoft.com/office/drawing/2014/main" xmlns="" val="1896932497"/>
                  </a:ext>
                </a:extLst>
              </a:tr>
              <a:tr h="360680">
                <a:tc>
                  <a:txBody>
                    <a:bodyPr/>
                    <a:lstStyle/>
                    <a:p>
                      <a:r>
                        <a:rPr lang="en-US" dirty="0"/>
                        <a:t>NY</a:t>
                      </a:r>
                    </a:p>
                  </a:txBody>
                  <a:tcPr/>
                </a:tc>
                <a:tc>
                  <a:txBody>
                    <a:bodyPr/>
                    <a:lstStyle/>
                    <a:p>
                      <a:r>
                        <a:rPr lang="en-US" sz="1600" dirty="0">
                          <a:latin typeface="Arial Black" panose="020B0A04020102020204" pitchFamily="34" charset="0"/>
                        </a:rPr>
                        <a:t>4</a:t>
                      </a:r>
                    </a:p>
                  </a:txBody>
                  <a:tcPr/>
                </a:tc>
                <a:tc>
                  <a:txBody>
                    <a:bodyPr/>
                    <a:lstStyle/>
                    <a:p>
                      <a:r>
                        <a:rPr lang="en-US" sz="1600" dirty="0">
                          <a:latin typeface="Arial Black" panose="020B0A04020102020204" pitchFamily="34" charset="0"/>
                        </a:rPr>
                        <a:t>315</a:t>
                      </a:r>
                    </a:p>
                  </a:txBody>
                  <a:tcPr/>
                </a:tc>
                <a:tc>
                  <a:txBody>
                    <a:bodyPr/>
                    <a:lstStyle/>
                    <a:p>
                      <a:r>
                        <a:rPr lang="en-US" sz="1600" dirty="0">
                          <a:latin typeface="Arial Black" panose="020B0A04020102020204" pitchFamily="34" charset="0"/>
                        </a:rPr>
                        <a:t>$1,323,368</a:t>
                      </a:r>
                    </a:p>
                  </a:txBody>
                  <a:tcPr/>
                </a:tc>
                <a:tc>
                  <a:txBody>
                    <a:bodyPr/>
                    <a:lstStyle/>
                    <a:p>
                      <a:r>
                        <a:rPr lang="en-US" sz="1600" dirty="0">
                          <a:solidFill>
                            <a:schemeClr val="accent5">
                              <a:lumMod val="50000"/>
                            </a:schemeClr>
                          </a:solidFill>
                          <a:latin typeface="Arial Black" panose="020B0A04020102020204" pitchFamily="34" charset="0"/>
                        </a:rPr>
                        <a:t>29</a:t>
                      </a:r>
                    </a:p>
                  </a:txBody>
                  <a:tcPr/>
                </a:tc>
                <a:tc>
                  <a:txBody>
                    <a:bodyPr/>
                    <a:lstStyle/>
                    <a:p>
                      <a:r>
                        <a:rPr lang="en-US" sz="1600" dirty="0">
                          <a:solidFill>
                            <a:schemeClr val="accent5">
                              <a:lumMod val="50000"/>
                            </a:schemeClr>
                          </a:solidFill>
                          <a:latin typeface="Arial Black" panose="020B0A04020102020204" pitchFamily="34" charset="0"/>
                        </a:rPr>
                        <a:t>2406</a:t>
                      </a:r>
                    </a:p>
                  </a:txBody>
                  <a:tcPr/>
                </a:tc>
                <a:tc>
                  <a:txBody>
                    <a:bodyPr/>
                    <a:lstStyle/>
                    <a:p>
                      <a:r>
                        <a:rPr lang="en-US" sz="1600" dirty="0">
                          <a:solidFill>
                            <a:schemeClr val="accent5">
                              <a:lumMod val="50000"/>
                            </a:schemeClr>
                          </a:solidFill>
                          <a:latin typeface="Arial Black" panose="020B0A04020102020204" pitchFamily="34" charset="0"/>
                        </a:rPr>
                        <a:t>$10,270,568</a:t>
                      </a:r>
                    </a:p>
                  </a:txBody>
                  <a:tcPr/>
                </a:tc>
                <a:extLst>
                  <a:ext uri="{0D108BD9-81ED-4DB2-BD59-A6C34878D82A}">
                    <a16:rowId xmlns:a16="http://schemas.microsoft.com/office/drawing/2014/main" xmlns="" val="2878694082"/>
                  </a:ext>
                </a:extLst>
              </a:tr>
              <a:tr h="360680">
                <a:tc>
                  <a:txBody>
                    <a:bodyPr/>
                    <a:lstStyle/>
                    <a:p>
                      <a:r>
                        <a:rPr lang="en-US" dirty="0"/>
                        <a:t>NC</a:t>
                      </a:r>
                    </a:p>
                  </a:txBody>
                  <a:tcPr/>
                </a:tc>
                <a:tc>
                  <a:txBody>
                    <a:bodyPr/>
                    <a:lstStyle/>
                    <a:p>
                      <a:r>
                        <a:rPr lang="en-US" sz="1600" dirty="0">
                          <a:latin typeface="Arial Black" panose="020B0A04020102020204" pitchFamily="34" charset="0"/>
                        </a:rPr>
                        <a:t>2</a:t>
                      </a:r>
                    </a:p>
                  </a:txBody>
                  <a:tcPr/>
                </a:tc>
                <a:tc>
                  <a:txBody>
                    <a:bodyPr/>
                    <a:lstStyle/>
                    <a:p>
                      <a:r>
                        <a:rPr lang="en-US" sz="1600" dirty="0">
                          <a:latin typeface="Arial Black" panose="020B0A04020102020204" pitchFamily="34" charset="0"/>
                        </a:rPr>
                        <a:t>145</a:t>
                      </a:r>
                    </a:p>
                  </a:txBody>
                  <a:tcPr/>
                </a:tc>
                <a:tc>
                  <a:txBody>
                    <a:bodyPr/>
                    <a:lstStyle/>
                    <a:p>
                      <a:r>
                        <a:rPr lang="en-US" sz="1600" dirty="0">
                          <a:latin typeface="Arial Black" panose="020B0A04020102020204" pitchFamily="34" charset="0"/>
                        </a:rPr>
                        <a:t>$617,446</a:t>
                      </a:r>
                    </a:p>
                  </a:txBody>
                  <a:tcPr/>
                </a:tc>
                <a:tc>
                  <a:txBody>
                    <a:bodyPr/>
                    <a:lstStyle/>
                    <a:p>
                      <a:r>
                        <a:rPr lang="en-US" sz="1600" dirty="0">
                          <a:solidFill>
                            <a:schemeClr val="accent5">
                              <a:lumMod val="50000"/>
                            </a:schemeClr>
                          </a:solidFill>
                          <a:latin typeface="Arial Black" panose="020B0A04020102020204" pitchFamily="34" charset="0"/>
                        </a:rPr>
                        <a:t>20</a:t>
                      </a:r>
                    </a:p>
                  </a:txBody>
                  <a:tcPr/>
                </a:tc>
                <a:tc>
                  <a:txBody>
                    <a:bodyPr/>
                    <a:lstStyle/>
                    <a:p>
                      <a:r>
                        <a:rPr lang="en-US" sz="1600" dirty="0">
                          <a:solidFill>
                            <a:schemeClr val="accent5">
                              <a:lumMod val="50000"/>
                            </a:schemeClr>
                          </a:solidFill>
                          <a:latin typeface="Arial Black" panose="020B0A04020102020204" pitchFamily="34" charset="0"/>
                        </a:rPr>
                        <a:t>1480</a:t>
                      </a:r>
                    </a:p>
                  </a:txBody>
                  <a:tcPr/>
                </a:tc>
                <a:tc>
                  <a:txBody>
                    <a:bodyPr/>
                    <a:lstStyle/>
                    <a:p>
                      <a:r>
                        <a:rPr lang="en-US" sz="1600" dirty="0">
                          <a:solidFill>
                            <a:schemeClr val="accent5">
                              <a:lumMod val="50000"/>
                            </a:schemeClr>
                          </a:solidFill>
                          <a:latin typeface="Arial Black" panose="020B0A04020102020204" pitchFamily="34" charset="0"/>
                        </a:rPr>
                        <a:t>$6,258,375</a:t>
                      </a:r>
                    </a:p>
                  </a:txBody>
                  <a:tcPr/>
                </a:tc>
                <a:extLst>
                  <a:ext uri="{0D108BD9-81ED-4DB2-BD59-A6C34878D82A}">
                    <a16:rowId xmlns:a16="http://schemas.microsoft.com/office/drawing/2014/main" xmlns="" val="2609869618"/>
                  </a:ext>
                </a:extLst>
              </a:tr>
              <a:tr h="360680">
                <a:tc>
                  <a:txBody>
                    <a:bodyPr/>
                    <a:lstStyle/>
                    <a:p>
                      <a:r>
                        <a:rPr lang="en-US" dirty="0"/>
                        <a:t>OH</a:t>
                      </a:r>
                    </a:p>
                  </a:txBody>
                  <a:tcPr/>
                </a:tc>
                <a:tc>
                  <a:txBody>
                    <a:bodyPr/>
                    <a:lstStyle/>
                    <a:p>
                      <a:r>
                        <a:rPr lang="en-US" sz="1600" dirty="0">
                          <a:latin typeface="Arial Black" panose="020B0A04020102020204" pitchFamily="34" charset="0"/>
                        </a:rPr>
                        <a:t>5</a:t>
                      </a:r>
                    </a:p>
                  </a:txBody>
                  <a:tcPr/>
                </a:tc>
                <a:tc>
                  <a:txBody>
                    <a:bodyPr/>
                    <a:lstStyle/>
                    <a:p>
                      <a:r>
                        <a:rPr lang="en-US" sz="1600" dirty="0">
                          <a:latin typeface="Arial Black" panose="020B0A04020102020204" pitchFamily="34" charset="0"/>
                        </a:rPr>
                        <a:t>334</a:t>
                      </a:r>
                    </a:p>
                  </a:txBody>
                  <a:tcPr/>
                </a:tc>
                <a:tc>
                  <a:txBody>
                    <a:bodyPr/>
                    <a:lstStyle/>
                    <a:p>
                      <a:r>
                        <a:rPr lang="en-US" sz="1600" dirty="0">
                          <a:latin typeface="Arial Black" panose="020B0A04020102020204" pitchFamily="34" charset="0"/>
                        </a:rPr>
                        <a:t>$1,431,010</a:t>
                      </a:r>
                    </a:p>
                  </a:txBody>
                  <a:tcPr/>
                </a:tc>
                <a:tc>
                  <a:txBody>
                    <a:bodyPr/>
                    <a:lstStyle/>
                    <a:p>
                      <a:r>
                        <a:rPr lang="en-US" sz="1600" dirty="0">
                          <a:solidFill>
                            <a:schemeClr val="accent5">
                              <a:lumMod val="50000"/>
                            </a:schemeClr>
                          </a:solidFill>
                          <a:latin typeface="Arial Black" panose="020B0A04020102020204" pitchFamily="34" charset="0"/>
                        </a:rPr>
                        <a:t>28</a:t>
                      </a:r>
                    </a:p>
                  </a:txBody>
                  <a:tcPr/>
                </a:tc>
                <a:tc>
                  <a:txBody>
                    <a:bodyPr/>
                    <a:lstStyle/>
                    <a:p>
                      <a:r>
                        <a:rPr lang="en-US" sz="1600" dirty="0">
                          <a:solidFill>
                            <a:schemeClr val="accent5">
                              <a:lumMod val="50000"/>
                            </a:schemeClr>
                          </a:solidFill>
                          <a:latin typeface="Arial Black" panose="020B0A04020102020204" pitchFamily="34" charset="0"/>
                        </a:rPr>
                        <a:t>2213</a:t>
                      </a:r>
                    </a:p>
                  </a:txBody>
                  <a:tcPr/>
                </a:tc>
                <a:tc>
                  <a:txBody>
                    <a:bodyPr/>
                    <a:lstStyle/>
                    <a:p>
                      <a:r>
                        <a:rPr lang="en-US" sz="1600" dirty="0">
                          <a:solidFill>
                            <a:schemeClr val="accent5">
                              <a:lumMod val="50000"/>
                            </a:schemeClr>
                          </a:solidFill>
                          <a:latin typeface="Arial Black" panose="020B0A04020102020204" pitchFamily="34" charset="0"/>
                        </a:rPr>
                        <a:t>$9,522,560</a:t>
                      </a:r>
                    </a:p>
                  </a:txBody>
                  <a:tcPr/>
                </a:tc>
                <a:extLst>
                  <a:ext uri="{0D108BD9-81ED-4DB2-BD59-A6C34878D82A}">
                    <a16:rowId xmlns:a16="http://schemas.microsoft.com/office/drawing/2014/main" xmlns="" val="4265114221"/>
                  </a:ext>
                </a:extLst>
              </a:tr>
              <a:tr h="360680">
                <a:tc>
                  <a:txBody>
                    <a:bodyPr/>
                    <a:lstStyle/>
                    <a:p>
                      <a:r>
                        <a:rPr lang="en-US" dirty="0"/>
                        <a:t>PA</a:t>
                      </a:r>
                    </a:p>
                  </a:txBody>
                  <a:tcPr/>
                </a:tc>
                <a:tc>
                  <a:txBody>
                    <a:bodyPr/>
                    <a:lstStyle/>
                    <a:p>
                      <a:r>
                        <a:rPr lang="en-US" sz="1600" dirty="0">
                          <a:latin typeface="Arial Black" panose="020B0A04020102020204" pitchFamily="34" charset="0"/>
                        </a:rPr>
                        <a:t>10</a:t>
                      </a:r>
                    </a:p>
                  </a:txBody>
                  <a:tcPr/>
                </a:tc>
                <a:tc>
                  <a:txBody>
                    <a:bodyPr/>
                    <a:lstStyle/>
                    <a:p>
                      <a:r>
                        <a:rPr lang="en-US" sz="1600" dirty="0">
                          <a:latin typeface="Arial Black" panose="020B0A04020102020204" pitchFamily="34" charset="0"/>
                        </a:rPr>
                        <a:t>909</a:t>
                      </a:r>
                    </a:p>
                  </a:txBody>
                  <a:tcPr/>
                </a:tc>
                <a:tc>
                  <a:txBody>
                    <a:bodyPr/>
                    <a:lstStyle/>
                    <a:p>
                      <a:r>
                        <a:rPr lang="en-US" sz="1600" dirty="0">
                          <a:latin typeface="Arial Black" panose="020B0A04020102020204" pitchFamily="34" charset="0"/>
                        </a:rPr>
                        <a:t>$3,731,070</a:t>
                      </a:r>
                    </a:p>
                  </a:txBody>
                  <a:tcPr/>
                </a:tc>
                <a:tc>
                  <a:txBody>
                    <a:bodyPr/>
                    <a:lstStyle/>
                    <a:p>
                      <a:r>
                        <a:rPr lang="en-US" sz="1600" dirty="0">
                          <a:solidFill>
                            <a:schemeClr val="accent5">
                              <a:lumMod val="50000"/>
                            </a:schemeClr>
                          </a:solidFill>
                          <a:latin typeface="Arial Black" panose="020B0A04020102020204" pitchFamily="34" charset="0"/>
                        </a:rPr>
                        <a:t>19</a:t>
                      </a:r>
                    </a:p>
                  </a:txBody>
                  <a:tcPr/>
                </a:tc>
                <a:tc>
                  <a:txBody>
                    <a:bodyPr/>
                    <a:lstStyle/>
                    <a:p>
                      <a:r>
                        <a:rPr lang="en-US" sz="1600" dirty="0">
                          <a:solidFill>
                            <a:schemeClr val="accent5">
                              <a:lumMod val="50000"/>
                            </a:schemeClr>
                          </a:solidFill>
                          <a:latin typeface="Arial Black" panose="020B0A04020102020204" pitchFamily="34" charset="0"/>
                        </a:rPr>
                        <a:t>1627</a:t>
                      </a:r>
                    </a:p>
                  </a:txBody>
                  <a:tcPr/>
                </a:tc>
                <a:tc>
                  <a:txBody>
                    <a:bodyPr/>
                    <a:lstStyle/>
                    <a:p>
                      <a:r>
                        <a:rPr lang="en-US" sz="1600" dirty="0">
                          <a:solidFill>
                            <a:schemeClr val="accent5">
                              <a:lumMod val="50000"/>
                            </a:schemeClr>
                          </a:solidFill>
                          <a:latin typeface="Arial Black" panose="020B0A04020102020204" pitchFamily="34" charset="0"/>
                        </a:rPr>
                        <a:t>$6,875,458</a:t>
                      </a:r>
                    </a:p>
                  </a:txBody>
                  <a:tcPr/>
                </a:tc>
                <a:extLst>
                  <a:ext uri="{0D108BD9-81ED-4DB2-BD59-A6C34878D82A}">
                    <a16:rowId xmlns:a16="http://schemas.microsoft.com/office/drawing/2014/main" xmlns="" val="2990315709"/>
                  </a:ext>
                </a:extLst>
              </a:tr>
              <a:tr h="360680">
                <a:tc>
                  <a:txBody>
                    <a:bodyPr/>
                    <a:lstStyle/>
                    <a:p>
                      <a:r>
                        <a:rPr lang="en-US" dirty="0"/>
                        <a:t>SC</a:t>
                      </a:r>
                    </a:p>
                  </a:txBody>
                  <a:tcPr/>
                </a:tc>
                <a:tc>
                  <a:txBody>
                    <a:bodyPr/>
                    <a:lstStyle/>
                    <a:p>
                      <a:r>
                        <a:rPr lang="en-US" sz="1600" dirty="0">
                          <a:latin typeface="Arial Black" panose="020B0A04020102020204" pitchFamily="34" charset="0"/>
                        </a:rPr>
                        <a:t>1</a:t>
                      </a:r>
                    </a:p>
                  </a:txBody>
                  <a:tcPr/>
                </a:tc>
                <a:tc>
                  <a:txBody>
                    <a:bodyPr/>
                    <a:lstStyle/>
                    <a:p>
                      <a:r>
                        <a:rPr lang="en-US" sz="1600" dirty="0">
                          <a:latin typeface="Arial Black" panose="020B0A04020102020204" pitchFamily="34" charset="0"/>
                        </a:rPr>
                        <a:t>65</a:t>
                      </a:r>
                    </a:p>
                  </a:txBody>
                  <a:tcPr/>
                </a:tc>
                <a:tc>
                  <a:txBody>
                    <a:bodyPr/>
                    <a:lstStyle/>
                    <a:p>
                      <a:r>
                        <a:rPr lang="en-US" sz="1600" dirty="0">
                          <a:latin typeface="Arial Black" panose="020B0A04020102020204" pitchFamily="34" charset="0"/>
                        </a:rPr>
                        <a:t>$262,500</a:t>
                      </a:r>
                    </a:p>
                  </a:txBody>
                  <a:tcPr/>
                </a:tc>
                <a:tc>
                  <a:txBody>
                    <a:bodyPr/>
                    <a:lstStyle/>
                    <a:p>
                      <a:r>
                        <a:rPr lang="en-US" sz="1600" dirty="0">
                          <a:solidFill>
                            <a:schemeClr val="accent5">
                              <a:lumMod val="50000"/>
                            </a:schemeClr>
                          </a:solidFill>
                          <a:latin typeface="Arial Black" panose="020B0A04020102020204" pitchFamily="34" charset="0"/>
                        </a:rPr>
                        <a:t>14</a:t>
                      </a:r>
                    </a:p>
                  </a:txBody>
                  <a:tcPr/>
                </a:tc>
                <a:tc>
                  <a:txBody>
                    <a:bodyPr/>
                    <a:lstStyle/>
                    <a:p>
                      <a:r>
                        <a:rPr lang="en-US" sz="1600" dirty="0">
                          <a:solidFill>
                            <a:schemeClr val="accent5">
                              <a:lumMod val="50000"/>
                            </a:schemeClr>
                          </a:solidFill>
                          <a:latin typeface="Arial Black" panose="020B0A04020102020204" pitchFamily="34" charset="0"/>
                        </a:rPr>
                        <a:t>1208</a:t>
                      </a:r>
                    </a:p>
                  </a:txBody>
                  <a:tcPr/>
                </a:tc>
                <a:tc>
                  <a:txBody>
                    <a:bodyPr/>
                    <a:lstStyle/>
                    <a:p>
                      <a:r>
                        <a:rPr lang="en-US" sz="1600" dirty="0">
                          <a:solidFill>
                            <a:schemeClr val="accent5">
                              <a:lumMod val="50000"/>
                            </a:schemeClr>
                          </a:solidFill>
                          <a:latin typeface="Arial Black" panose="020B0A04020102020204" pitchFamily="34" charset="0"/>
                        </a:rPr>
                        <a:t>$5,130,643</a:t>
                      </a:r>
                    </a:p>
                  </a:txBody>
                  <a:tcPr/>
                </a:tc>
                <a:extLst>
                  <a:ext uri="{0D108BD9-81ED-4DB2-BD59-A6C34878D82A}">
                    <a16:rowId xmlns:a16="http://schemas.microsoft.com/office/drawing/2014/main" xmlns="" val="117671681"/>
                  </a:ext>
                </a:extLst>
              </a:tr>
              <a:tr h="360680">
                <a:tc>
                  <a:txBody>
                    <a:bodyPr/>
                    <a:lstStyle/>
                    <a:p>
                      <a:r>
                        <a:rPr lang="en-US" dirty="0"/>
                        <a:t>TN</a:t>
                      </a:r>
                    </a:p>
                  </a:txBody>
                  <a:tcPr/>
                </a:tc>
                <a:tc>
                  <a:txBody>
                    <a:bodyPr/>
                    <a:lstStyle/>
                    <a:p>
                      <a:r>
                        <a:rPr lang="en-US" sz="1600" dirty="0">
                          <a:latin typeface="Arial Black" panose="020B0A04020102020204" pitchFamily="34" charset="0"/>
                        </a:rPr>
                        <a:t>11</a:t>
                      </a:r>
                    </a:p>
                  </a:txBody>
                  <a:tcPr/>
                </a:tc>
                <a:tc>
                  <a:txBody>
                    <a:bodyPr/>
                    <a:lstStyle/>
                    <a:p>
                      <a:r>
                        <a:rPr lang="en-US" sz="1600" dirty="0">
                          <a:latin typeface="Arial Black" panose="020B0A04020102020204" pitchFamily="34" charset="0"/>
                        </a:rPr>
                        <a:t>803</a:t>
                      </a:r>
                    </a:p>
                  </a:txBody>
                  <a:tcPr/>
                </a:tc>
                <a:tc>
                  <a:txBody>
                    <a:bodyPr/>
                    <a:lstStyle/>
                    <a:p>
                      <a:r>
                        <a:rPr lang="en-US" sz="1600" dirty="0">
                          <a:latin typeface="Arial Black" panose="020B0A04020102020204" pitchFamily="34" charset="0"/>
                        </a:rPr>
                        <a:t>$3,536,889</a:t>
                      </a:r>
                    </a:p>
                  </a:txBody>
                  <a:tcPr/>
                </a:tc>
                <a:tc>
                  <a:txBody>
                    <a:bodyPr/>
                    <a:lstStyle/>
                    <a:p>
                      <a:r>
                        <a:rPr lang="en-US" sz="1600" dirty="0">
                          <a:solidFill>
                            <a:schemeClr val="accent5">
                              <a:lumMod val="50000"/>
                            </a:schemeClr>
                          </a:solidFill>
                          <a:latin typeface="Arial Black" panose="020B0A04020102020204" pitchFamily="34" charset="0"/>
                        </a:rPr>
                        <a:t>17</a:t>
                      </a:r>
                    </a:p>
                  </a:txBody>
                  <a:tcPr/>
                </a:tc>
                <a:tc>
                  <a:txBody>
                    <a:bodyPr/>
                    <a:lstStyle/>
                    <a:p>
                      <a:r>
                        <a:rPr lang="en-US" sz="1600" dirty="0">
                          <a:solidFill>
                            <a:schemeClr val="accent5">
                              <a:lumMod val="50000"/>
                            </a:schemeClr>
                          </a:solidFill>
                          <a:latin typeface="Arial Black" panose="020B0A04020102020204" pitchFamily="34" charset="0"/>
                        </a:rPr>
                        <a:t>1227</a:t>
                      </a:r>
                    </a:p>
                  </a:txBody>
                  <a:tcPr/>
                </a:tc>
                <a:tc>
                  <a:txBody>
                    <a:bodyPr/>
                    <a:lstStyle/>
                    <a:p>
                      <a:r>
                        <a:rPr lang="en-US" sz="1600" dirty="0">
                          <a:solidFill>
                            <a:schemeClr val="accent5">
                              <a:lumMod val="50000"/>
                            </a:schemeClr>
                          </a:solidFill>
                          <a:latin typeface="Arial Black" panose="020B0A04020102020204" pitchFamily="34" charset="0"/>
                        </a:rPr>
                        <a:t>$5,352,591</a:t>
                      </a:r>
                    </a:p>
                  </a:txBody>
                  <a:tcPr/>
                </a:tc>
                <a:extLst>
                  <a:ext uri="{0D108BD9-81ED-4DB2-BD59-A6C34878D82A}">
                    <a16:rowId xmlns:a16="http://schemas.microsoft.com/office/drawing/2014/main" xmlns="" val="596231342"/>
                  </a:ext>
                </a:extLst>
              </a:tr>
              <a:tr h="360680">
                <a:tc>
                  <a:txBody>
                    <a:bodyPr/>
                    <a:lstStyle/>
                    <a:p>
                      <a:r>
                        <a:rPr lang="en-US" dirty="0"/>
                        <a:t>VA</a:t>
                      </a:r>
                    </a:p>
                  </a:txBody>
                  <a:tcPr/>
                </a:tc>
                <a:tc>
                  <a:txBody>
                    <a:bodyPr/>
                    <a:lstStyle/>
                    <a:p>
                      <a:r>
                        <a:rPr lang="en-US" sz="1600" dirty="0">
                          <a:latin typeface="Arial Black" panose="020B0A04020102020204" pitchFamily="34" charset="0"/>
                        </a:rPr>
                        <a:t>6</a:t>
                      </a:r>
                    </a:p>
                  </a:txBody>
                  <a:tcPr/>
                </a:tc>
                <a:tc>
                  <a:txBody>
                    <a:bodyPr/>
                    <a:lstStyle/>
                    <a:p>
                      <a:r>
                        <a:rPr lang="en-US" sz="1600" dirty="0">
                          <a:latin typeface="Arial Black" panose="020B0A04020102020204" pitchFamily="34" charset="0"/>
                        </a:rPr>
                        <a:t>417</a:t>
                      </a:r>
                    </a:p>
                  </a:txBody>
                  <a:tcPr/>
                </a:tc>
                <a:tc>
                  <a:txBody>
                    <a:bodyPr/>
                    <a:lstStyle/>
                    <a:p>
                      <a:r>
                        <a:rPr lang="en-US" sz="1600" dirty="0">
                          <a:latin typeface="Arial Black" panose="020B0A04020102020204" pitchFamily="34" charset="0"/>
                        </a:rPr>
                        <a:t>$1,813,754</a:t>
                      </a:r>
                    </a:p>
                  </a:txBody>
                  <a:tcPr/>
                </a:tc>
                <a:tc>
                  <a:txBody>
                    <a:bodyPr/>
                    <a:lstStyle/>
                    <a:p>
                      <a:r>
                        <a:rPr lang="en-US" sz="1600" dirty="0">
                          <a:solidFill>
                            <a:schemeClr val="accent5">
                              <a:lumMod val="50000"/>
                            </a:schemeClr>
                          </a:solidFill>
                          <a:latin typeface="Arial Black" panose="020B0A04020102020204" pitchFamily="34" charset="0"/>
                        </a:rPr>
                        <a:t>13</a:t>
                      </a:r>
                    </a:p>
                  </a:txBody>
                  <a:tcPr/>
                </a:tc>
                <a:tc>
                  <a:txBody>
                    <a:bodyPr/>
                    <a:lstStyle/>
                    <a:p>
                      <a:r>
                        <a:rPr lang="en-US" sz="1600" dirty="0">
                          <a:solidFill>
                            <a:schemeClr val="accent5">
                              <a:lumMod val="50000"/>
                            </a:schemeClr>
                          </a:solidFill>
                          <a:latin typeface="Arial Black" panose="020B0A04020102020204" pitchFamily="34" charset="0"/>
                        </a:rPr>
                        <a:t>927</a:t>
                      </a:r>
                    </a:p>
                  </a:txBody>
                  <a:tcPr/>
                </a:tc>
                <a:tc>
                  <a:txBody>
                    <a:bodyPr/>
                    <a:lstStyle/>
                    <a:p>
                      <a:r>
                        <a:rPr lang="en-US" sz="1600" dirty="0">
                          <a:solidFill>
                            <a:schemeClr val="accent5">
                              <a:lumMod val="50000"/>
                            </a:schemeClr>
                          </a:solidFill>
                          <a:latin typeface="Arial Black" panose="020B0A04020102020204" pitchFamily="34" charset="0"/>
                        </a:rPr>
                        <a:t>$4,158,743</a:t>
                      </a:r>
                    </a:p>
                  </a:txBody>
                  <a:tcPr/>
                </a:tc>
                <a:extLst>
                  <a:ext uri="{0D108BD9-81ED-4DB2-BD59-A6C34878D82A}">
                    <a16:rowId xmlns:a16="http://schemas.microsoft.com/office/drawing/2014/main" xmlns="" val="2338760574"/>
                  </a:ext>
                </a:extLst>
              </a:tr>
              <a:tr h="360680">
                <a:tc>
                  <a:txBody>
                    <a:bodyPr/>
                    <a:lstStyle/>
                    <a:p>
                      <a:r>
                        <a:rPr lang="en-US" dirty="0"/>
                        <a:t>WV</a:t>
                      </a:r>
                    </a:p>
                  </a:txBody>
                  <a:tcPr/>
                </a:tc>
                <a:tc>
                  <a:txBody>
                    <a:bodyPr/>
                    <a:lstStyle/>
                    <a:p>
                      <a:r>
                        <a:rPr lang="en-US" sz="1600" dirty="0">
                          <a:latin typeface="Arial Black" panose="020B0A04020102020204" pitchFamily="34" charset="0"/>
                        </a:rPr>
                        <a:t>10</a:t>
                      </a:r>
                    </a:p>
                  </a:txBody>
                  <a:tcPr/>
                </a:tc>
                <a:tc>
                  <a:txBody>
                    <a:bodyPr/>
                    <a:lstStyle/>
                    <a:p>
                      <a:r>
                        <a:rPr lang="en-US" sz="1600" dirty="0">
                          <a:latin typeface="Arial Black" panose="020B0A04020102020204" pitchFamily="34" charset="0"/>
                        </a:rPr>
                        <a:t>772</a:t>
                      </a:r>
                    </a:p>
                  </a:txBody>
                  <a:tcPr/>
                </a:tc>
                <a:tc>
                  <a:txBody>
                    <a:bodyPr/>
                    <a:lstStyle/>
                    <a:p>
                      <a:r>
                        <a:rPr lang="en-US" sz="1600" dirty="0">
                          <a:latin typeface="Arial Black" panose="020B0A04020102020204" pitchFamily="34" charset="0"/>
                        </a:rPr>
                        <a:t>$3,403,880</a:t>
                      </a:r>
                    </a:p>
                  </a:txBody>
                  <a:tcPr/>
                </a:tc>
                <a:tc>
                  <a:txBody>
                    <a:bodyPr/>
                    <a:lstStyle/>
                    <a:p>
                      <a:r>
                        <a:rPr lang="en-US" sz="1600" dirty="0">
                          <a:solidFill>
                            <a:schemeClr val="accent5">
                              <a:lumMod val="50000"/>
                            </a:schemeClr>
                          </a:solidFill>
                          <a:latin typeface="Arial Black" panose="020B0A04020102020204" pitchFamily="34" charset="0"/>
                        </a:rPr>
                        <a:t>10</a:t>
                      </a:r>
                    </a:p>
                  </a:txBody>
                  <a:tcPr/>
                </a:tc>
                <a:tc>
                  <a:txBody>
                    <a:bodyPr/>
                    <a:lstStyle/>
                    <a:p>
                      <a:r>
                        <a:rPr lang="en-US" sz="1600" dirty="0">
                          <a:solidFill>
                            <a:schemeClr val="accent5">
                              <a:lumMod val="50000"/>
                            </a:schemeClr>
                          </a:solidFill>
                          <a:latin typeface="Arial Black" panose="020B0A04020102020204" pitchFamily="34" charset="0"/>
                        </a:rPr>
                        <a:t>772</a:t>
                      </a:r>
                    </a:p>
                  </a:txBody>
                  <a:tcPr/>
                </a:tc>
                <a:tc>
                  <a:txBody>
                    <a:bodyPr/>
                    <a:lstStyle/>
                    <a:p>
                      <a:r>
                        <a:rPr lang="en-US" sz="1600" dirty="0">
                          <a:solidFill>
                            <a:schemeClr val="accent5">
                              <a:lumMod val="50000"/>
                            </a:schemeClr>
                          </a:solidFill>
                          <a:latin typeface="Arial Black" panose="020B0A04020102020204" pitchFamily="34" charset="0"/>
                        </a:rPr>
                        <a:t>$3,403,880</a:t>
                      </a:r>
                    </a:p>
                  </a:txBody>
                  <a:tcPr/>
                </a:tc>
                <a:extLst>
                  <a:ext uri="{0D108BD9-81ED-4DB2-BD59-A6C34878D82A}">
                    <a16:rowId xmlns:a16="http://schemas.microsoft.com/office/drawing/2014/main" xmlns="" val="2150199708"/>
                  </a:ext>
                </a:extLst>
              </a:tr>
              <a:tr h="360680">
                <a:tc>
                  <a:txBody>
                    <a:bodyPr/>
                    <a:lstStyle/>
                    <a:p>
                      <a:r>
                        <a:rPr lang="en-US" dirty="0"/>
                        <a:t>TOTAL</a:t>
                      </a:r>
                    </a:p>
                  </a:txBody>
                  <a:tcPr/>
                </a:tc>
                <a:tc>
                  <a:txBody>
                    <a:bodyPr/>
                    <a:lstStyle/>
                    <a:p>
                      <a:r>
                        <a:rPr lang="en-US" sz="1600" dirty="0">
                          <a:latin typeface="Arial Black" panose="020B0A04020102020204" pitchFamily="34" charset="0"/>
                        </a:rPr>
                        <a:t>79</a:t>
                      </a:r>
                    </a:p>
                  </a:txBody>
                  <a:tcPr/>
                </a:tc>
                <a:tc>
                  <a:txBody>
                    <a:bodyPr/>
                    <a:lstStyle/>
                    <a:p>
                      <a:r>
                        <a:rPr lang="en-US" sz="1600" dirty="0">
                          <a:latin typeface="Arial Black" panose="020B0A04020102020204" pitchFamily="34" charset="0"/>
                        </a:rPr>
                        <a:t>6203</a:t>
                      </a:r>
                    </a:p>
                  </a:txBody>
                  <a:tcPr/>
                </a:tc>
                <a:tc>
                  <a:txBody>
                    <a:bodyPr/>
                    <a:lstStyle/>
                    <a:p>
                      <a:r>
                        <a:rPr lang="en-US" sz="1600" dirty="0">
                          <a:latin typeface="Arial Black" panose="020B0A04020102020204" pitchFamily="34" charset="0"/>
                        </a:rPr>
                        <a:t>$26,577,512</a:t>
                      </a:r>
                    </a:p>
                  </a:txBody>
                  <a:tcPr/>
                </a:tc>
                <a:tc>
                  <a:txBody>
                    <a:bodyPr/>
                    <a:lstStyle/>
                    <a:p>
                      <a:r>
                        <a:rPr lang="en-US" sz="1600" dirty="0">
                          <a:solidFill>
                            <a:schemeClr val="accent5">
                              <a:lumMod val="50000"/>
                            </a:schemeClr>
                          </a:solidFill>
                          <a:latin typeface="Arial Black" panose="020B0A04020102020204" pitchFamily="34" charset="0"/>
                        </a:rPr>
                        <a:t>230</a:t>
                      </a:r>
                    </a:p>
                  </a:txBody>
                  <a:tcPr/>
                </a:tc>
                <a:tc>
                  <a:txBody>
                    <a:bodyPr/>
                    <a:lstStyle/>
                    <a:p>
                      <a:r>
                        <a:rPr lang="en-US" sz="1600" dirty="0">
                          <a:solidFill>
                            <a:schemeClr val="accent5">
                              <a:lumMod val="50000"/>
                            </a:schemeClr>
                          </a:solidFill>
                          <a:latin typeface="Arial Black" panose="020B0A04020102020204" pitchFamily="34" charset="0"/>
                        </a:rPr>
                        <a:t>18,186</a:t>
                      </a:r>
                    </a:p>
                  </a:txBody>
                  <a:tcPr/>
                </a:tc>
                <a:tc>
                  <a:txBody>
                    <a:bodyPr/>
                    <a:lstStyle/>
                    <a:p>
                      <a:r>
                        <a:rPr lang="en-US" sz="1600" dirty="0">
                          <a:solidFill>
                            <a:schemeClr val="accent5">
                              <a:lumMod val="50000"/>
                            </a:schemeClr>
                          </a:solidFill>
                          <a:latin typeface="Arial Black" panose="020B0A04020102020204" pitchFamily="34" charset="0"/>
                        </a:rPr>
                        <a:t>$78,173,430</a:t>
                      </a:r>
                    </a:p>
                  </a:txBody>
                  <a:tcPr/>
                </a:tc>
                <a:extLst>
                  <a:ext uri="{0D108BD9-81ED-4DB2-BD59-A6C34878D82A}">
                    <a16:rowId xmlns:a16="http://schemas.microsoft.com/office/drawing/2014/main" xmlns="" val="456728534"/>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81000" y="304800"/>
            <a:ext cx="8229600" cy="762000"/>
          </a:xfrm>
        </p:spPr>
        <p:txBody>
          <a:bodyPr/>
          <a:lstStyle/>
          <a:p>
            <a:pPr algn="ctr" eaLnBrk="1" hangingPunct="1">
              <a:defRPr/>
            </a:pPr>
            <a:r>
              <a:rPr lang="en-US" sz="4000" b="1" dirty="0">
                <a:solidFill>
                  <a:schemeClr val="tx1"/>
                </a:solidFill>
              </a:rPr>
              <a:t>Upward Bound Math and Science</a:t>
            </a:r>
          </a:p>
        </p:txBody>
      </p:sp>
      <p:sp>
        <p:nvSpPr>
          <p:cNvPr id="5" name="Rectangle 3"/>
          <p:cNvSpPr>
            <a:spLocks noGrp="1" noChangeArrowheads="1"/>
          </p:cNvSpPr>
          <p:nvPr>
            <p:ph idx="1"/>
          </p:nvPr>
        </p:nvSpPr>
        <p:spPr>
          <a:xfrm>
            <a:off x="366932" y="1295400"/>
            <a:ext cx="8686800" cy="5181600"/>
          </a:xfrm>
        </p:spPr>
        <p:txBody>
          <a:bodyPr>
            <a:normAutofit/>
          </a:bodyPr>
          <a:lstStyle/>
          <a:p>
            <a:pPr>
              <a:lnSpc>
                <a:spcPct val="90000"/>
              </a:lnSpc>
              <a:buClrTx/>
              <a:buNone/>
            </a:pPr>
            <a:r>
              <a:rPr lang="en-US" dirty="0"/>
              <a:t>The Upward Bound Math and Science program is designed to strengthen the math and science skills of participating students. The goal of the program is to help students recognize and develop their potential to excel in math and science and to encourage them to pursue postsecondary degrees in math and science, and ultimately careers in the math and science profession.</a:t>
            </a:r>
          </a:p>
          <a:p>
            <a:pPr>
              <a:lnSpc>
                <a:spcPct val="90000"/>
              </a:lnSpc>
              <a:buClrTx/>
              <a:buNone/>
            </a:pPr>
            <a:r>
              <a:rPr lang="en-US" sz="2600" b="1" dirty="0">
                <a:sym typeface="Wingdings" pitchFamily="2" charset="2"/>
              </a:rPr>
              <a:t>UBMS provides students with special emphasis in:</a:t>
            </a:r>
            <a:endParaRPr lang="en-US" sz="2200" b="1" dirty="0">
              <a:sym typeface="Wingdings" pitchFamily="2" charset="2"/>
            </a:endParaRPr>
          </a:p>
          <a:p>
            <a:pPr eaLnBrk="1" hangingPunct="1">
              <a:lnSpc>
                <a:spcPct val="90000"/>
              </a:lnSpc>
              <a:buClrTx/>
              <a:buFont typeface="Wingdings" pitchFamily="2" charset="2"/>
              <a:buChar char="v"/>
            </a:pPr>
            <a:r>
              <a:rPr lang="en-US" sz="2400" dirty="0">
                <a:sym typeface="Wingdings" pitchFamily="2" charset="2"/>
              </a:rPr>
              <a:t>Instruction - mathematics, science, computer technology</a:t>
            </a:r>
          </a:p>
          <a:p>
            <a:pPr eaLnBrk="1" hangingPunct="1">
              <a:lnSpc>
                <a:spcPct val="90000"/>
              </a:lnSpc>
              <a:buClrTx/>
              <a:buFont typeface="Wingdings" pitchFamily="2" charset="2"/>
              <a:buChar char="v"/>
            </a:pPr>
            <a:r>
              <a:rPr lang="en-US" sz="2400" dirty="0">
                <a:sym typeface="Wingdings" pitchFamily="2" charset="2"/>
              </a:rPr>
              <a:t>Opportunities to study on a college campus after school, on Saturdays, and during the summer</a:t>
            </a:r>
          </a:p>
          <a:p>
            <a:pPr eaLnBrk="1" hangingPunct="1">
              <a:lnSpc>
                <a:spcPct val="90000"/>
              </a:lnSpc>
              <a:buClrTx/>
              <a:buFont typeface="Wingdings" pitchFamily="2" charset="2"/>
              <a:buChar char="v"/>
            </a:pPr>
            <a:r>
              <a:rPr lang="en-US" sz="2400" dirty="0">
                <a:sym typeface="Wingdings" pitchFamily="2" charset="2"/>
              </a:rPr>
              <a:t>Mentoring with mathematicians and scientists engaged in research and teaching</a:t>
            </a:r>
            <a:r>
              <a:rPr lang="en-US" sz="2200" dirty="0">
                <a:sym typeface="Wingdings" pitchFamily="2" charset="2"/>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pPr algn="ctr"/>
            <a:r>
              <a:rPr lang="en-US" sz="4400" b="1" dirty="0">
                <a:solidFill>
                  <a:schemeClr val="tx1"/>
                </a:solidFill>
              </a:rPr>
              <a:t>Upward Bound Math and Science</a:t>
            </a:r>
            <a:endParaRPr lang="en-US" sz="4400" dirty="0"/>
          </a:p>
        </p:txBody>
      </p:sp>
      <p:sp>
        <p:nvSpPr>
          <p:cNvPr id="3" name="Content Placeholder 2"/>
          <p:cNvSpPr>
            <a:spLocks noGrp="1"/>
          </p:cNvSpPr>
          <p:nvPr>
            <p:ph idx="1"/>
          </p:nvPr>
        </p:nvSpPr>
        <p:spPr>
          <a:xfrm>
            <a:off x="457200" y="1600200"/>
            <a:ext cx="8229600" cy="4724400"/>
          </a:xfrm>
        </p:spPr>
        <p:txBody>
          <a:bodyPr/>
          <a:lstStyle/>
          <a:p>
            <a:pPr marL="0" indent="0">
              <a:buNone/>
            </a:pPr>
            <a:r>
              <a:rPr lang="en-US" dirty="0"/>
              <a:t>Program services include:</a:t>
            </a:r>
          </a:p>
          <a:p>
            <a:pPr>
              <a:buClrTx/>
              <a:buFont typeface="Wingdings" panose="05000000000000000000" pitchFamily="2" charset="2"/>
              <a:buChar char="v"/>
            </a:pPr>
            <a:r>
              <a:rPr lang="en-US" sz="2400" dirty="0"/>
              <a:t>summer programs with intensive math and science training</a:t>
            </a:r>
          </a:p>
          <a:p>
            <a:pPr>
              <a:buClrTx/>
              <a:buFont typeface="Wingdings" panose="05000000000000000000" pitchFamily="2" charset="2"/>
              <a:buChar char="v"/>
            </a:pPr>
            <a:r>
              <a:rPr lang="en-US" sz="2400" dirty="0"/>
              <a:t>exposure to university faculty members who do research in mathematics and the sciences</a:t>
            </a:r>
          </a:p>
          <a:p>
            <a:pPr>
              <a:buClrTx/>
              <a:buFont typeface="Wingdings" panose="05000000000000000000" pitchFamily="2" charset="2"/>
              <a:buChar char="v"/>
            </a:pPr>
            <a:r>
              <a:rPr lang="en-US" sz="2400" dirty="0"/>
              <a:t>participant-conducted scientific research under the guidance of faculty members or graduate students, who are serving as mentors</a:t>
            </a:r>
          </a:p>
          <a:p>
            <a:pPr>
              <a:buClrTx/>
              <a:buFont typeface="Wingdings" panose="05000000000000000000" pitchFamily="2" charset="2"/>
              <a:buChar char="v"/>
            </a:pPr>
            <a:r>
              <a:rPr lang="en-US" sz="2400" dirty="0"/>
              <a:t>Exposure to academic programs and cultural events</a:t>
            </a:r>
          </a:p>
          <a:p>
            <a:pPr>
              <a:buClrTx/>
              <a:buFont typeface="Wingdings" panose="05000000000000000000" pitchFamily="2" charset="2"/>
              <a:buChar char="v"/>
            </a:pPr>
            <a:r>
              <a:rPr lang="en-US" sz="2400" dirty="0"/>
              <a:t>Information on postsecondary education opportunities</a:t>
            </a:r>
          </a:p>
          <a:p>
            <a:pPr>
              <a:buClrTx/>
              <a:buFont typeface="Wingdings" panose="05000000000000000000" pitchFamily="2" charset="2"/>
              <a:buChar char="v"/>
            </a:pPr>
            <a:r>
              <a:rPr lang="en-US" sz="2400" dirty="0"/>
              <a:t>Assistance in preparing for college entrance exams</a:t>
            </a:r>
          </a:p>
        </p:txBody>
      </p:sp>
    </p:spTree>
    <p:extLst>
      <p:ext uri="{BB962C8B-B14F-4D97-AF65-F5344CB8AC3E}">
        <p14:creationId xmlns:p14="http://schemas.microsoft.com/office/powerpoint/2010/main" val="589294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300" y="228600"/>
            <a:ext cx="8931400" cy="584775"/>
          </a:xfrm>
          <a:prstGeom prst="rect">
            <a:avLst/>
          </a:prstGeom>
          <a:noFill/>
        </p:spPr>
        <p:txBody>
          <a:bodyPr wrap="square" rtlCol="0">
            <a:spAutoFit/>
          </a:bodyPr>
          <a:lstStyle/>
          <a:p>
            <a:pPr algn="ctr"/>
            <a:r>
              <a:rPr lang="en-US" sz="3200" b="1" dirty="0"/>
              <a:t>UBMS</a:t>
            </a:r>
            <a:r>
              <a:rPr lang="en-US" sz="3200" dirty="0"/>
              <a:t> </a:t>
            </a:r>
            <a:r>
              <a:rPr lang="en-US" sz="3200" b="1" dirty="0"/>
              <a:t>Programs and Annual Funding</a:t>
            </a:r>
          </a:p>
        </p:txBody>
      </p:sp>
      <p:sp>
        <p:nvSpPr>
          <p:cNvPr id="2" name="Content Placeholder 1"/>
          <p:cNvSpPr>
            <a:spLocks noGrp="1"/>
          </p:cNvSpPr>
          <p:nvPr>
            <p:ph idx="1"/>
          </p:nvPr>
        </p:nvSpPr>
        <p:spPr>
          <a:xfrm>
            <a:off x="457200" y="1194375"/>
            <a:ext cx="8229600" cy="5130225"/>
          </a:xfrm>
        </p:spPr>
        <p:txBody>
          <a:bodyPr/>
          <a:lstStyle/>
          <a:p>
            <a:endParaRPr lang="en-US"/>
          </a:p>
        </p:txBody>
      </p:sp>
      <p:graphicFrame>
        <p:nvGraphicFramePr>
          <p:cNvPr id="6" name="Content Placeholder 2"/>
          <p:cNvGraphicFramePr>
            <a:graphicFrameLocks/>
          </p:cNvGraphicFramePr>
          <p:nvPr>
            <p:extLst>
              <p:ext uri="{D42A27DB-BD31-4B8C-83A1-F6EECF244321}">
                <p14:modId xmlns:p14="http://schemas.microsoft.com/office/powerpoint/2010/main" val="4013867298"/>
              </p:ext>
            </p:extLst>
          </p:nvPr>
        </p:nvGraphicFramePr>
        <p:xfrm>
          <a:off x="106300" y="813375"/>
          <a:ext cx="8931400" cy="5849340"/>
        </p:xfrm>
        <a:graphic>
          <a:graphicData uri="http://schemas.openxmlformats.org/drawingml/2006/table">
            <a:tbl>
              <a:tblPr firstRow="1" bandRow="1">
                <a:tableStyleId>{5C22544A-7EE6-4342-B048-85BDC9FD1C3A}</a:tableStyleId>
              </a:tblPr>
              <a:tblGrid>
                <a:gridCol w="1055077">
                  <a:extLst>
                    <a:ext uri="{9D8B030D-6E8A-4147-A177-3AD203B41FA5}">
                      <a16:colId xmlns:a16="http://schemas.microsoft.com/office/drawing/2014/main" xmlns="" val="440684269"/>
                    </a:ext>
                  </a:extLst>
                </a:gridCol>
                <a:gridCol w="1219200">
                  <a:extLst>
                    <a:ext uri="{9D8B030D-6E8A-4147-A177-3AD203B41FA5}">
                      <a16:colId xmlns:a16="http://schemas.microsoft.com/office/drawing/2014/main" xmlns="" val="412021383"/>
                    </a:ext>
                  </a:extLst>
                </a:gridCol>
                <a:gridCol w="1066800">
                  <a:extLst>
                    <a:ext uri="{9D8B030D-6E8A-4147-A177-3AD203B41FA5}">
                      <a16:colId xmlns:a16="http://schemas.microsoft.com/office/drawing/2014/main" xmlns="" val="1330536460"/>
                    </a:ext>
                  </a:extLst>
                </a:gridCol>
                <a:gridCol w="1535723">
                  <a:extLst>
                    <a:ext uri="{9D8B030D-6E8A-4147-A177-3AD203B41FA5}">
                      <a16:colId xmlns:a16="http://schemas.microsoft.com/office/drawing/2014/main" xmlns="" val="3245467424"/>
                    </a:ext>
                  </a:extLst>
                </a:gridCol>
                <a:gridCol w="1359877">
                  <a:extLst>
                    <a:ext uri="{9D8B030D-6E8A-4147-A177-3AD203B41FA5}">
                      <a16:colId xmlns:a16="http://schemas.microsoft.com/office/drawing/2014/main" xmlns="" val="2475566646"/>
                    </a:ext>
                  </a:extLst>
                </a:gridCol>
                <a:gridCol w="1002323">
                  <a:extLst>
                    <a:ext uri="{9D8B030D-6E8A-4147-A177-3AD203B41FA5}">
                      <a16:colId xmlns:a16="http://schemas.microsoft.com/office/drawing/2014/main" xmlns="" val="2628042843"/>
                    </a:ext>
                  </a:extLst>
                </a:gridCol>
                <a:gridCol w="1692400">
                  <a:extLst>
                    <a:ext uri="{9D8B030D-6E8A-4147-A177-3AD203B41FA5}">
                      <a16:colId xmlns:a16="http://schemas.microsoft.com/office/drawing/2014/main" xmlns="" val="1217357259"/>
                    </a:ext>
                  </a:extLst>
                </a:gridCol>
              </a:tblGrid>
              <a:tr h="533400">
                <a:tc>
                  <a:txBody>
                    <a:bodyPr/>
                    <a:lstStyle/>
                    <a:p>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1400" dirty="0"/>
                        <a:t>Programs</a:t>
                      </a:r>
                    </a:p>
                  </a:txBody>
                  <a:tcPr>
                    <a:lnL w="12700" cap="flat" cmpd="sng" algn="ctr">
                      <a:solidFill>
                        <a:schemeClr val="tx1"/>
                      </a:solidFill>
                      <a:prstDash val="solid"/>
                      <a:round/>
                      <a:headEnd type="none" w="med" len="med"/>
                      <a:tailEnd type="none" w="med" len="med"/>
                    </a:lnL>
                  </a:tcPr>
                </a:tc>
                <a:tc>
                  <a:txBody>
                    <a:bodyPr/>
                    <a:lstStyle/>
                    <a:p>
                      <a:r>
                        <a:rPr lang="en-US" sz="1400" dirty="0"/>
                        <a:t>Students</a:t>
                      </a:r>
                    </a:p>
                    <a:p>
                      <a:r>
                        <a:rPr lang="en-US" sz="1400" dirty="0"/>
                        <a:t>Served</a:t>
                      </a:r>
                    </a:p>
                  </a:txBody>
                  <a:tcPr/>
                </a:tc>
                <a:tc>
                  <a:txBody>
                    <a:bodyPr/>
                    <a:lstStyle/>
                    <a:p>
                      <a:r>
                        <a:rPr lang="en-US" sz="1400" dirty="0"/>
                        <a:t>2015/2016</a:t>
                      </a:r>
                    </a:p>
                    <a:p>
                      <a:r>
                        <a:rPr lang="en-US" sz="1400" dirty="0"/>
                        <a:t>Funding $</a:t>
                      </a:r>
                    </a:p>
                  </a:txBody>
                  <a:tcPr/>
                </a:tc>
                <a:tc>
                  <a:txBody>
                    <a:bodyPr/>
                    <a:lstStyle/>
                    <a:p>
                      <a:r>
                        <a:rPr lang="en-US" sz="1400" dirty="0">
                          <a:solidFill>
                            <a:schemeClr val="tx1"/>
                          </a:solidFill>
                        </a:rPr>
                        <a:t>Programs</a:t>
                      </a:r>
                    </a:p>
                    <a:p>
                      <a:r>
                        <a:rPr lang="en-US" sz="1400" dirty="0">
                          <a:solidFill>
                            <a:schemeClr val="tx1"/>
                          </a:solidFill>
                        </a:rPr>
                        <a:t>Statewide</a:t>
                      </a:r>
                    </a:p>
                  </a:txBody>
                  <a:tcPr/>
                </a:tc>
                <a:tc>
                  <a:txBody>
                    <a:bodyPr/>
                    <a:lstStyle/>
                    <a:p>
                      <a:r>
                        <a:rPr lang="en-US" sz="1400" dirty="0">
                          <a:solidFill>
                            <a:schemeClr val="tx1"/>
                          </a:solidFill>
                        </a:rPr>
                        <a:t>Students</a:t>
                      </a:r>
                    </a:p>
                    <a:p>
                      <a:r>
                        <a:rPr lang="en-US" sz="1400" dirty="0">
                          <a:solidFill>
                            <a:schemeClr val="tx1"/>
                          </a:solidFill>
                        </a:rPr>
                        <a:t>Served</a:t>
                      </a:r>
                    </a:p>
                  </a:txBody>
                  <a:tcPr/>
                </a:tc>
                <a:tc>
                  <a:txBody>
                    <a:bodyPr/>
                    <a:lstStyle/>
                    <a:p>
                      <a:r>
                        <a:rPr lang="en-US" sz="1400" dirty="0">
                          <a:solidFill>
                            <a:schemeClr val="tx1"/>
                          </a:solidFill>
                        </a:rPr>
                        <a:t>2015/2016 </a:t>
                      </a:r>
                    </a:p>
                    <a:p>
                      <a:r>
                        <a:rPr lang="en-US" sz="1400" dirty="0">
                          <a:solidFill>
                            <a:schemeClr val="tx1"/>
                          </a:solidFill>
                        </a:rPr>
                        <a:t>Funding $</a:t>
                      </a:r>
                    </a:p>
                  </a:txBody>
                  <a:tcPr/>
                </a:tc>
                <a:extLst>
                  <a:ext uri="{0D108BD9-81ED-4DB2-BD59-A6C34878D82A}">
                    <a16:rowId xmlns:a16="http://schemas.microsoft.com/office/drawing/2014/main" xmlns="" val="2642970962"/>
                  </a:ext>
                </a:extLst>
              </a:tr>
              <a:tr h="379710">
                <a:tc>
                  <a:txBody>
                    <a:bodyPr/>
                    <a:lstStyle/>
                    <a:p>
                      <a:r>
                        <a:rPr lang="en-US" dirty="0"/>
                        <a:t>AL</a:t>
                      </a:r>
                    </a:p>
                  </a:txBody>
                  <a:tcPr>
                    <a:lnT w="12700" cap="flat" cmpd="sng" algn="ctr">
                      <a:solidFill>
                        <a:schemeClr val="tx1"/>
                      </a:solidFill>
                      <a:prstDash val="solid"/>
                      <a:round/>
                      <a:headEnd type="none" w="med" len="med"/>
                      <a:tailEnd type="none" w="med" len="med"/>
                    </a:lnT>
                  </a:tcPr>
                </a:tc>
                <a:tc>
                  <a:txBody>
                    <a:bodyPr/>
                    <a:lstStyle/>
                    <a:p>
                      <a:r>
                        <a:rPr lang="en-US" sz="1600" dirty="0">
                          <a:latin typeface="Arial Black" panose="020B0A04020102020204" pitchFamily="34" charset="0"/>
                        </a:rPr>
                        <a:t>2</a:t>
                      </a:r>
                    </a:p>
                  </a:txBody>
                  <a:tcPr/>
                </a:tc>
                <a:tc>
                  <a:txBody>
                    <a:bodyPr/>
                    <a:lstStyle/>
                    <a:p>
                      <a:r>
                        <a:rPr lang="en-US" sz="1600" dirty="0">
                          <a:latin typeface="Arial Black" panose="020B0A04020102020204" pitchFamily="34" charset="0"/>
                        </a:rPr>
                        <a:t>123</a:t>
                      </a:r>
                    </a:p>
                  </a:txBody>
                  <a:tcPr/>
                </a:tc>
                <a:tc>
                  <a:txBody>
                    <a:bodyPr/>
                    <a:lstStyle/>
                    <a:p>
                      <a:r>
                        <a:rPr lang="en-US" sz="1600" dirty="0">
                          <a:latin typeface="Arial Black" panose="020B0A04020102020204" pitchFamily="34" charset="0"/>
                        </a:rPr>
                        <a:t>$512,500</a:t>
                      </a:r>
                    </a:p>
                  </a:txBody>
                  <a:tcPr/>
                </a:tc>
                <a:tc>
                  <a:txBody>
                    <a:bodyPr/>
                    <a:lstStyle/>
                    <a:p>
                      <a:r>
                        <a:rPr lang="en-US" sz="1600" dirty="0">
                          <a:solidFill>
                            <a:schemeClr val="accent4">
                              <a:lumMod val="50000"/>
                            </a:schemeClr>
                          </a:solidFill>
                          <a:latin typeface="Arial Black" panose="020B0A04020102020204" pitchFamily="34" charset="0"/>
                        </a:rPr>
                        <a:t>2</a:t>
                      </a:r>
                    </a:p>
                  </a:txBody>
                  <a:tcPr/>
                </a:tc>
                <a:tc>
                  <a:txBody>
                    <a:bodyPr/>
                    <a:lstStyle/>
                    <a:p>
                      <a:r>
                        <a:rPr lang="en-US" sz="1600" dirty="0">
                          <a:solidFill>
                            <a:schemeClr val="accent4">
                              <a:lumMod val="50000"/>
                            </a:schemeClr>
                          </a:solidFill>
                          <a:latin typeface="Arial Black" panose="020B0A04020102020204" pitchFamily="34" charset="0"/>
                        </a:rPr>
                        <a:t>123</a:t>
                      </a:r>
                    </a:p>
                  </a:txBody>
                  <a:tcPr/>
                </a:tc>
                <a:tc>
                  <a:txBody>
                    <a:bodyPr/>
                    <a:lstStyle/>
                    <a:p>
                      <a:r>
                        <a:rPr lang="en-US" sz="1600" dirty="0">
                          <a:solidFill>
                            <a:schemeClr val="accent4">
                              <a:lumMod val="50000"/>
                            </a:schemeClr>
                          </a:solidFill>
                          <a:latin typeface="Arial Black" panose="020B0A04020102020204" pitchFamily="34" charset="0"/>
                        </a:rPr>
                        <a:t>$512,500</a:t>
                      </a:r>
                    </a:p>
                  </a:txBody>
                  <a:tcPr/>
                </a:tc>
                <a:extLst>
                  <a:ext uri="{0D108BD9-81ED-4DB2-BD59-A6C34878D82A}">
                    <a16:rowId xmlns:a16="http://schemas.microsoft.com/office/drawing/2014/main" xmlns="" val="3990325154"/>
                  </a:ext>
                </a:extLst>
              </a:tr>
              <a:tr h="379710">
                <a:tc>
                  <a:txBody>
                    <a:bodyPr/>
                    <a:lstStyle/>
                    <a:p>
                      <a:r>
                        <a:rPr lang="en-US" dirty="0"/>
                        <a:t>GA</a:t>
                      </a:r>
                    </a:p>
                  </a:txBody>
                  <a:tcPr/>
                </a:tc>
                <a:tc>
                  <a:txBody>
                    <a:bodyPr/>
                    <a:lstStyle/>
                    <a:p>
                      <a:r>
                        <a:rPr lang="en-US" sz="1600" dirty="0">
                          <a:latin typeface="Arial Black" panose="020B0A04020102020204" pitchFamily="34" charset="0"/>
                        </a:rPr>
                        <a:t>0</a:t>
                      </a:r>
                    </a:p>
                  </a:txBody>
                  <a:tcPr/>
                </a:tc>
                <a:tc>
                  <a:txBody>
                    <a:bodyPr/>
                    <a:lstStyle/>
                    <a:p>
                      <a:r>
                        <a:rPr lang="en-US" sz="1600" dirty="0">
                          <a:latin typeface="Arial Black" panose="020B0A04020102020204" pitchFamily="34" charset="0"/>
                        </a:rPr>
                        <a:t>0</a:t>
                      </a:r>
                    </a:p>
                  </a:txBody>
                  <a:tcPr/>
                </a:tc>
                <a:tc>
                  <a:txBody>
                    <a:bodyPr/>
                    <a:lstStyle/>
                    <a:p>
                      <a:r>
                        <a:rPr lang="en-US" sz="1600" dirty="0">
                          <a:latin typeface="Arial Black" panose="020B0A04020102020204" pitchFamily="34" charset="0"/>
                        </a:rPr>
                        <a:t>$0</a:t>
                      </a:r>
                    </a:p>
                  </a:txBody>
                  <a:tcPr/>
                </a:tc>
                <a:tc>
                  <a:txBody>
                    <a:bodyPr/>
                    <a:lstStyle/>
                    <a:p>
                      <a:r>
                        <a:rPr lang="en-US" sz="1600" dirty="0">
                          <a:solidFill>
                            <a:schemeClr val="accent4">
                              <a:lumMod val="50000"/>
                            </a:schemeClr>
                          </a:solidFill>
                          <a:latin typeface="Arial Black" panose="020B0A04020102020204" pitchFamily="34" charset="0"/>
                        </a:rPr>
                        <a:t>5</a:t>
                      </a:r>
                    </a:p>
                  </a:txBody>
                  <a:tcPr/>
                </a:tc>
                <a:tc>
                  <a:txBody>
                    <a:bodyPr/>
                    <a:lstStyle/>
                    <a:p>
                      <a:r>
                        <a:rPr lang="en-US" sz="1600" dirty="0">
                          <a:solidFill>
                            <a:schemeClr val="accent4">
                              <a:lumMod val="50000"/>
                            </a:schemeClr>
                          </a:solidFill>
                          <a:latin typeface="Arial Black" panose="020B0A04020102020204" pitchFamily="34" charset="0"/>
                        </a:rPr>
                        <a:t>320</a:t>
                      </a:r>
                    </a:p>
                  </a:txBody>
                  <a:tcPr/>
                </a:tc>
                <a:tc>
                  <a:txBody>
                    <a:bodyPr/>
                    <a:lstStyle/>
                    <a:p>
                      <a:r>
                        <a:rPr lang="en-US" sz="1600" dirty="0">
                          <a:solidFill>
                            <a:schemeClr val="accent4">
                              <a:lumMod val="50000"/>
                            </a:schemeClr>
                          </a:solidFill>
                          <a:latin typeface="Arial Black" panose="020B0A04020102020204" pitchFamily="34" charset="0"/>
                        </a:rPr>
                        <a:t>$1,351,501</a:t>
                      </a:r>
                    </a:p>
                  </a:txBody>
                  <a:tcPr/>
                </a:tc>
                <a:extLst>
                  <a:ext uri="{0D108BD9-81ED-4DB2-BD59-A6C34878D82A}">
                    <a16:rowId xmlns:a16="http://schemas.microsoft.com/office/drawing/2014/main" xmlns="" val="1121601496"/>
                  </a:ext>
                </a:extLst>
              </a:tr>
              <a:tr h="379710">
                <a:tc>
                  <a:txBody>
                    <a:bodyPr/>
                    <a:lstStyle/>
                    <a:p>
                      <a:r>
                        <a:rPr lang="en-US" dirty="0"/>
                        <a:t>KY</a:t>
                      </a:r>
                    </a:p>
                  </a:txBody>
                  <a:tcPr/>
                </a:tc>
                <a:tc>
                  <a:txBody>
                    <a:bodyPr/>
                    <a:lstStyle/>
                    <a:p>
                      <a:r>
                        <a:rPr lang="en-US" sz="1600" dirty="0">
                          <a:latin typeface="Arial Black" panose="020B0A04020102020204" pitchFamily="34" charset="0"/>
                        </a:rPr>
                        <a:t>3</a:t>
                      </a:r>
                    </a:p>
                  </a:txBody>
                  <a:tcPr/>
                </a:tc>
                <a:tc>
                  <a:txBody>
                    <a:bodyPr/>
                    <a:lstStyle/>
                    <a:p>
                      <a:r>
                        <a:rPr lang="en-US" sz="1600" dirty="0">
                          <a:latin typeface="Arial Black" panose="020B0A04020102020204" pitchFamily="34" charset="0"/>
                        </a:rPr>
                        <a:t>186</a:t>
                      </a:r>
                    </a:p>
                  </a:txBody>
                  <a:tcPr/>
                </a:tc>
                <a:tc>
                  <a:txBody>
                    <a:bodyPr/>
                    <a:lstStyle/>
                    <a:p>
                      <a:r>
                        <a:rPr lang="en-US" sz="1600" dirty="0">
                          <a:latin typeface="Arial Black" panose="020B0A04020102020204" pitchFamily="34" charset="0"/>
                        </a:rPr>
                        <a:t>$775,000</a:t>
                      </a:r>
                    </a:p>
                  </a:txBody>
                  <a:tcPr/>
                </a:tc>
                <a:tc>
                  <a:txBody>
                    <a:bodyPr/>
                    <a:lstStyle/>
                    <a:p>
                      <a:r>
                        <a:rPr lang="en-US" sz="1600" dirty="0">
                          <a:solidFill>
                            <a:schemeClr val="accent5">
                              <a:lumMod val="50000"/>
                            </a:schemeClr>
                          </a:solidFill>
                          <a:latin typeface="Arial Black" panose="020B0A04020102020204" pitchFamily="34" charset="0"/>
                        </a:rPr>
                        <a:t>5</a:t>
                      </a:r>
                    </a:p>
                  </a:txBody>
                  <a:tcPr/>
                </a:tc>
                <a:tc>
                  <a:txBody>
                    <a:bodyPr/>
                    <a:lstStyle/>
                    <a:p>
                      <a:r>
                        <a:rPr lang="en-US" sz="1600" dirty="0">
                          <a:solidFill>
                            <a:schemeClr val="accent5">
                              <a:lumMod val="50000"/>
                            </a:schemeClr>
                          </a:solidFill>
                          <a:latin typeface="Arial Black" panose="020B0A04020102020204" pitchFamily="34" charset="0"/>
                        </a:rPr>
                        <a:t>312</a:t>
                      </a:r>
                    </a:p>
                  </a:txBody>
                  <a:tcPr/>
                </a:tc>
                <a:tc>
                  <a:txBody>
                    <a:bodyPr/>
                    <a:lstStyle/>
                    <a:p>
                      <a:r>
                        <a:rPr lang="en-US" sz="1600" dirty="0">
                          <a:solidFill>
                            <a:schemeClr val="accent5">
                              <a:lumMod val="50000"/>
                            </a:schemeClr>
                          </a:solidFill>
                          <a:latin typeface="Arial Black" panose="020B0A04020102020204" pitchFamily="34" charset="0"/>
                        </a:rPr>
                        <a:t>$1,300,000</a:t>
                      </a:r>
                    </a:p>
                  </a:txBody>
                  <a:tcPr/>
                </a:tc>
                <a:extLst>
                  <a:ext uri="{0D108BD9-81ED-4DB2-BD59-A6C34878D82A}">
                    <a16:rowId xmlns:a16="http://schemas.microsoft.com/office/drawing/2014/main" xmlns="" val="3737341550"/>
                  </a:ext>
                </a:extLst>
              </a:tr>
              <a:tr h="379710">
                <a:tc>
                  <a:txBody>
                    <a:bodyPr/>
                    <a:lstStyle/>
                    <a:p>
                      <a:r>
                        <a:rPr lang="en-US" dirty="0"/>
                        <a:t>MD</a:t>
                      </a:r>
                    </a:p>
                  </a:txBody>
                  <a:tcPr/>
                </a:tc>
                <a:tc>
                  <a:txBody>
                    <a:bodyPr/>
                    <a:lstStyle/>
                    <a:p>
                      <a:r>
                        <a:rPr lang="en-US" sz="1600" dirty="0">
                          <a:latin typeface="Arial Black" panose="020B0A04020102020204" pitchFamily="34" charset="0"/>
                        </a:rPr>
                        <a:t>1</a:t>
                      </a:r>
                    </a:p>
                  </a:txBody>
                  <a:tcPr/>
                </a:tc>
                <a:tc>
                  <a:txBody>
                    <a:bodyPr/>
                    <a:lstStyle/>
                    <a:p>
                      <a:r>
                        <a:rPr lang="en-US" sz="1600" dirty="0">
                          <a:latin typeface="Arial Black" panose="020B0A04020102020204" pitchFamily="34" charset="0"/>
                        </a:rPr>
                        <a:t>68</a:t>
                      </a:r>
                    </a:p>
                  </a:txBody>
                  <a:tcPr/>
                </a:tc>
                <a:tc>
                  <a:txBody>
                    <a:bodyPr/>
                    <a:lstStyle/>
                    <a:p>
                      <a:r>
                        <a:rPr lang="en-US" sz="1600" dirty="0">
                          <a:latin typeface="Arial Black" panose="020B0A04020102020204" pitchFamily="34" charset="0"/>
                        </a:rPr>
                        <a:t>$303,206</a:t>
                      </a:r>
                    </a:p>
                  </a:txBody>
                  <a:tcPr/>
                </a:tc>
                <a:tc>
                  <a:txBody>
                    <a:bodyPr/>
                    <a:lstStyle/>
                    <a:p>
                      <a:r>
                        <a:rPr lang="en-US" sz="1600" dirty="0">
                          <a:solidFill>
                            <a:schemeClr val="accent5">
                              <a:lumMod val="50000"/>
                            </a:schemeClr>
                          </a:solidFill>
                          <a:latin typeface="Arial Black" panose="020B0A04020102020204" pitchFamily="34" charset="0"/>
                        </a:rPr>
                        <a:t>4</a:t>
                      </a:r>
                    </a:p>
                  </a:txBody>
                  <a:tcPr/>
                </a:tc>
                <a:tc>
                  <a:txBody>
                    <a:bodyPr/>
                    <a:lstStyle/>
                    <a:p>
                      <a:r>
                        <a:rPr lang="en-US" sz="1600" dirty="0">
                          <a:solidFill>
                            <a:schemeClr val="accent5">
                              <a:lumMod val="50000"/>
                            </a:schemeClr>
                          </a:solidFill>
                          <a:latin typeface="Arial Black" panose="020B0A04020102020204" pitchFamily="34" charset="0"/>
                        </a:rPr>
                        <a:t>273</a:t>
                      </a:r>
                    </a:p>
                  </a:txBody>
                  <a:tcPr/>
                </a:tc>
                <a:tc>
                  <a:txBody>
                    <a:bodyPr/>
                    <a:lstStyle/>
                    <a:p>
                      <a:r>
                        <a:rPr lang="en-US" sz="1600" dirty="0">
                          <a:solidFill>
                            <a:schemeClr val="accent5">
                              <a:lumMod val="50000"/>
                            </a:schemeClr>
                          </a:solidFill>
                          <a:latin typeface="Arial Black" panose="020B0A04020102020204" pitchFamily="34" charset="0"/>
                        </a:rPr>
                        <a:t>$1,179,614</a:t>
                      </a:r>
                    </a:p>
                  </a:txBody>
                  <a:tcPr/>
                </a:tc>
                <a:extLst>
                  <a:ext uri="{0D108BD9-81ED-4DB2-BD59-A6C34878D82A}">
                    <a16:rowId xmlns:a16="http://schemas.microsoft.com/office/drawing/2014/main" xmlns="" val="1324710546"/>
                  </a:ext>
                </a:extLst>
              </a:tr>
              <a:tr h="379710">
                <a:tc>
                  <a:txBody>
                    <a:bodyPr/>
                    <a:lstStyle/>
                    <a:p>
                      <a:r>
                        <a:rPr lang="en-US" dirty="0"/>
                        <a:t>MS</a:t>
                      </a:r>
                    </a:p>
                  </a:txBody>
                  <a:tcPr/>
                </a:tc>
                <a:tc>
                  <a:txBody>
                    <a:bodyPr/>
                    <a:lstStyle/>
                    <a:p>
                      <a:r>
                        <a:rPr lang="en-US" sz="1600" dirty="0">
                          <a:latin typeface="Arial Black" panose="020B0A04020102020204" pitchFamily="34" charset="0"/>
                        </a:rPr>
                        <a:t>0</a:t>
                      </a:r>
                    </a:p>
                  </a:txBody>
                  <a:tcPr/>
                </a:tc>
                <a:tc>
                  <a:txBody>
                    <a:bodyPr/>
                    <a:lstStyle/>
                    <a:p>
                      <a:r>
                        <a:rPr lang="en-US" sz="1600" dirty="0">
                          <a:latin typeface="Arial Black" panose="020B0A04020102020204" pitchFamily="34" charset="0"/>
                        </a:rPr>
                        <a:t>0</a:t>
                      </a:r>
                    </a:p>
                  </a:txBody>
                  <a:tcPr/>
                </a:tc>
                <a:tc>
                  <a:txBody>
                    <a:bodyPr/>
                    <a:lstStyle/>
                    <a:p>
                      <a:r>
                        <a:rPr lang="en-US" sz="1600" dirty="0">
                          <a:latin typeface="Arial Black" panose="020B0A04020102020204" pitchFamily="34" charset="0"/>
                        </a:rPr>
                        <a:t>$0</a:t>
                      </a:r>
                    </a:p>
                  </a:txBody>
                  <a:tcPr/>
                </a:tc>
                <a:tc>
                  <a:txBody>
                    <a:bodyPr/>
                    <a:lstStyle/>
                    <a:p>
                      <a:r>
                        <a:rPr lang="en-US" dirty="0">
                          <a:solidFill>
                            <a:schemeClr val="accent5">
                              <a:lumMod val="50000"/>
                            </a:schemeClr>
                          </a:solidFill>
                          <a:latin typeface="Arial Black" panose="020B0A04020102020204" pitchFamily="34" charset="0"/>
                        </a:rPr>
                        <a:t>1</a:t>
                      </a:r>
                    </a:p>
                  </a:txBody>
                  <a:tcPr/>
                </a:tc>
                <a:tc>
                  <a:txBody>
                    <a:bodyPr/>
                    <a:lstStyle/>
                    <a:p>
                      <a:r>
                        <a:rPr lang="en-US" dirty="0">
                          <a:solidFill>
                            <a:schemeClr val="accent5">
                              <a:lumMod val="50000"/>
                            </a:schemeClr>
                          </a:solidFill>
                          <a:latin typeface="Arial Black" panose="020B0A04020102020204" pitchFamily="34" charset="0"/>
                        </a:rPr>
                        <a:t>63</a:t>
                      </a:r>
                    </a:p>
                  </a:txBody>
                  <a:tcPr/>
                </a:tc>
                <a:tc>
                  <a:txBody>
                    <a:bodyPr/>
                    <a:lstStyle/>
                    <a:p>
                      <a:r>
                        <a:rPr lang="en-US" dirty="0">
                          <a:solidFill>
                            <a:schemeClr val="accent5">
                              <a:lumMod val="50000"/>
                            </a:schemeClr>
                          </a:solidFill>
                          <a:latin typeface="Arial Black" panose="020B0A04020102020204" pitchFamily="34" charset="0"/>
                        </a:rPr>
                        <a:t>$262,500</a:t>
                      </a:r>
                    </a:p>
                  </a:txBody>
                  <a:tcPr/>
                </a:tc>
                <a:extLst>
                  <a:ext uri="{0D108BD9-81ED-4DB2-BD59-A6C34878D82A}">
                    <a16:rowId xmlns:a16="http://schemas.microsoft.com/office/drawing/2014/main" xmlns="" val="1896932497"/>
                  </a:ext>
                </a:extLst>
              </a:tr>
              <a:tr h="379710">
                <a:tc>
                  <a:txBody>
                    <a:bodyPr/>
                    <a:lstStyle/>
                    <a:p>
                      <a:r>
                        <a:rPr lang="en-US" dirty="0"/>
                        <a:t>NY</a:t>
                      </a:r>
                    </a:p>
                  </a:txBody>
                  <a:tcPr/>
                </a:tc>
                <a:tc>
                  <a:txBody>
                    <a:bodyPr/>
                    <a:lstStyle/>
                    <a:p>
                      <a:r>
                        <a:rPr lang="en-US" sz="1600" dirty="0">
                          <a:latin typeface="Arial Black" panose="020B0A04020102020204" pitchFamily="34" charset="0"/>
                        </a:rPr>
                        <a:t>0</a:t>
                      </a:r>
                    </a:p>
                  </a:txBody>
                  <a:tcPr/>
                </a:tc>
                <a:tc>
                  <a:txBody>
                    <a:bodyPr/>
                    <a:lstStyle/>
                    <a:p>
                      <a:r>
                        <a:rPr lang="en-US" sz="1600" dirty="0">
                          <a:latin typeface="Arial Black" panose="020B0A04020102020204" pitchFamily="34" charset="0"/>
                        </a:rPr>
                        <a:t>0</a:t>
                      </a:r>
                    </a:p>
                  </a:txBody>
                  <a:tcPr/>
                </a:tc>
                <a:tc>
                  <a:txBody>
                    <a:bodyPr/>
                    <a:lstStyle/>
                    <a:p>
                      <a:r>
                        <a:rPr lang="en-US" sz="1600" dirty="0">
                          <a:latin typeface="Arial Black" panose="020B0A04020102020204" pitchFamily="34" charset="0"/>
                        </a:rPr>
                        <a:t>$0</a:t>
                      </a:r>
                    </a:p>
                  </a:txBody>
                  <a:tcPr/>
                </a:tc>
                <a:tc>
                  <a:txBody>
                    <a:bodyPr/>
                    <a:lstStyle/>
                    <a:p>
                      <a:r>
                        <a:rPr lang="en-US" sz="1600" dirty="0">
                          <a:solidFill>
                            <a:schemeClr val="accent5">
                              <a:lumMod val="50000"/>
                            </a:schemeClr>
                          </a:solidFill>
                          <a:latin typeface="Arial Black" panose="020B0A04020102020204" pitchFamily="34" charset="0"/>
                        </a:rPr>
                        <a:t>3</a:t>
                      </a:r>
                    </a:p>
                  </a:txBody>
                  <a:tcPr/>
                </a:tc>
                <a:tc>
                  <a:txBody>
                    <a:bodyPr/>
                    <a:lstStyle/>
                    <a:p>
                      <a:r>
                        <a:rPr lang="en-US" sz="1600" dirty="0">
                          <a:solidFill>
                            <a:schemeClr val="accent5">
                              <a:lumMod val="50000"/>
                            </a:schemeClr>
                          </a:solidFill>
                          <a:latin typeface="Arial Black" panose="020B0A04020102020204" pitchFamily="34" charset="0"/>
                        </a:rPr>
                        <a:t>183</a:t>
                      </a:r>
                    </a:p>
                  </a:txBody>
                  <a:tcPr/>
                </a:tc>
                <a:tc>
                  <a:txBody>
                    <a:bodyPr/>
                    <a:lstStyle/>
                    <a:p>
                      <a:r>
                        <a:rPr lang="en-US" sz="1600" dirty="0">
                          <a:solidFill>
                            <a:schemeClr val="accent5">
                              <a:lumMod val="50000"/>
                            </a:schemeClr>
                          </a:solidFill>
                          <a:latin typeface="Arial Black" panose="020B0A04020102020204" pitchFamily="34" charset="0"/>
                        </a:rPr>
                        <a:t>$7,625,000</a:t>
                      </a:r>
                    </a:p>
                  </a:txBody>
                  <a:tcPr/>
                </a:tc>
                <a:extLst>
                  <a:ext uri="{0D108BD9-81ED-4DB2-BD59-A6C34878D82A}">
                    <a16:rowId xmlns:a16="http://schemas.microsoft.com/office/drawing/2014/main" xmlns="" val="2878694082"/>
                  </a:ext>
                </a:extLst>
              </a:tr>
              <a:tr h="379710">
                <a:tc>
                  <a:txBody>
                    <a:bodyPr/>
                    <a:lstStyle/>
                    <a:p>
                      <a:r>
                        <a:rPr lang="en-US" dirty="0"/>
                        <a:t>NC</a:t>
                      </a:r>
                    </a:p>
                  </a:txBody>
                  <a:tcPr/>
                </a:tc>
                <a:tc>
                  <a:txBody>
                    <a:bodyPr/>
                    <a:lstStyle/>
                    <a:p>
                      <a:r>
                        <a:rPr lang="en-US" sz="1600" dirty="0">
                          <a:latin typeface="Arial Black" panose="020B0A04020102020204" pitchFamily="34" charset="0"/>
                        </a:rPr>
                        <a:t>1</a:t>
                      </a:r>
                    </a:p>
                  </a:txBody>
                  <a:tcPr/>
                </a:tc>
                <a:tc>
                  <a:txBody>
                    <a:bodyPr/>
                    <a:lstStyle/>
                    <a:p>
                      <a:r>
                        <a:rPr lang="en-US" sz="1600" dirty="0">
                          <a:latin typeface="Arial Black" panose="020B0A04020102020204" pitchFamily="34" charset="0"/>
                        </a:rPr>
                        <a:t>63</a:t>
                      </a:r>
                    </a:p>
                  </a:txBody>
                  <a:tcPr/>
                </a:tc>
                <a:tc>
                  <a:txBody>
                    <a:bodyPr/>
                    <a:lstStyle/>
                    <a:p>
                      <a:r>
                        <a:rPr lang="en-US" sz="1600" dirty="0">
                          <a:latin typeface="Arial Black" panose="020B0A04020102020204" pitchFamily="34" charset="0"/>
                        </a:rPr>
                        <a:t>$262,500</a:t>
                      </a:r>
                    </a:p>
                  </a:txBody>
                  <a:tcPr/>
                </a:tc>
                <a:tc>
                  <a:txBody>
                    <a:bodyPr/>
                    <a:lstStyle/>
                    <a:p>
                      <a:r>
                        <a:rPr lang="en-US" sz="1600" dirty="0">
                          <a:solidFill>
                            <a:schemeClr val="accent5">
                              <a:lumMod val="50000"/>
                            </a:schemeClr>
                          </a:solidFill>
                          <a:latin typeface="Arial Black" panose="020B0A04020102020204" pitchFamily="34" charset="0"/>
                        </a:rPr>
                        <a:t>5</a:t>
                      </a:r>
                    </a:p>
                  </a:txBody>
                  <a:tcPr/>
                </a:tc>
                <a:tc>
                  <a:txBody>
                    <a:bodyPr/>
                    <a:lstStyle/>
                    <a:p>
                      <a:r>
                        <a:rPr lang="en-US" sz="1600" dirty="0">
                          <a:solidFill>
                            <a:schemeClr val="accent5">
                              <a:lumMod val="50000"/>
                            </a:schemeClr>
                          </a:solidFill>
                          <a:latin typeface="Arial Black" panose="020B0A04020102020204" pitchFamily="34" charset="0"/>
                        </a:rPr>
                        <a:t>303</a:t>
                      </a:r>
                    </a:p>
                  </a:txBody>
                  <a:tcPr/>
                </a:tc>
                <a:tc>
                  <a:txBody>
                    <a:bodyPr/>
                    <a:lstStyle/>
                    <a:p>
                      <a:r>
                        <a:rPr lang="en-US" sz="1600" dirty="0">
                          <a:solidFill>
                            <a:schemeClr val="accent5">
                              <a:lumMod val="50000"/>
                            </a:schemeClr>
                          </a:solidFill>
                          <a:latin typeface="Arial Black" panose="020B0A04020102020204" pitchFamily="34" charset="0"/>
                        </a:rPr>
                        <a:t>$1,262,491</a:t>
                      </a:r>
                    </a:p>
                  </a:txBody>
                  <a:tcPr/>
                </a:tc>
                <a:extLst>
                  <a:ext uri="{0D108BD9-81ED-4DB2-BD59-A6C34878D82A}">
                    <a16:rowId xmlns:a16="http://schemas.microsoft.com/office/drawing/2014/main" xmlns="" val="2609869618"/>
                  </a:ext>
                </a:extLst>
              </a:tr>
              <a:tr h="379710">
                <a:tc>
                  <a:txBody>
                    <a:bodyPr/>
                    <a:lstStyle/>
                    <a:p>
                      <a:r>
                        <a:rPr lang="en-US" dirty="0"/>
                        <a:t>OH</a:t>
                      </a:r>
                    </a:p>
                  </a:txBody>
                  <a:tcPr/>
                </a:tc>
                <a:tc>
                  <a:txBody>
                    <a:bodyPr/>
                    <a:lstStyle/>
                    <a:p>
                      <a:r>
                        <a:rPr lang="en-US" sz="1600" dirty="0">
                          <a:latin typeface="Arial Black" panose="020B0A04020102020204" pitchFamily="34" charset="0"/>
                        </a:rPr>
                        <a:t>1</a:t>
                      </a:r>
                    </a:p>
                  </a:txBody>
                  <a:tcPr/>
                </a:tc>
                <a:tc>
                  <a:txBody>
                    <a:bodyPr/>
                    <a:lstStyle/>
                    <a:p>
                      <a:r>
                        <a:rPr lang="en-US" sz="1600" dirty="0">
                          <a:latin typeface="Arial Black" panose="020B0A04020102020204" pitchFamily="34" charset="0"/>
                        </a:rPr>
                        <a:t>63</a:t>
                      </a:r>
                    </a:p>
                  </a:txBody>
                  <a:tcPr/>
                </a:tc>
                <a:tc>
                  <a:txBody>
                    <a:bodyPr/>
                    <a:lstStyle/>
                    <a:p>
                      <a:r>
                        <a:rPr lang="en-US" sz="1600" dirty="0">
                          <a:latin typeface="Arial Black" panose="020B0A04020102020204" pitchFamily="34" charset="0"/>
                        </a:rPr>
                        <a:t>$262,500</a:t>
                      </a:r>
                    </a:p>
                  </a:txBody>
                  <a:tcPr/>
                </a:tc>
                <a:tc>
                  <a:txBody>
                    <a:bodyPr/>
                    <a:lstStyle/>
                    <a:p>
                      <a:r>
                        <a:rPr lang="en-US" sz="1600" dirty="0">
                          <a:solidFill>
                            <a:schemeClr val="accent5">
                              <a:lumMod val="50000"/>
                            </a:schemeClr>
                          </a:solidFill>
                          <a:latin typeface="Arial Black" panose="020B0A04020102020204" pitchFamily="34" charset="0"/>
                        </a:rPr>
                        <a:t>5</a:t>
                      </a:r>
                    </a:p>
                  </a:txBody>
                  <a:tcPr/>
                </a:tc>
                <a:tc>
                  <a:txBody>
                    <a:bodyPr/>
                    <a:lstStyle/>
                    <a:p>
                      <a:r>
                        <a:rPr lang="en-US" sz="1600" dirty="0">
                          <a:solidFill>
                            <a:schemeClr val="accent5">
                              <a:lumMod val="50000"/>
                            </a:schemeClr>
                          </a:solidFill>
                          <a:latin typeface="Arial Black" panose="020B0A04020102020204" pitchFamily="34" charset="0"/>
                        </a:rPr>
                        <a:t>314</a:t>
                      </a:r>
                    </a:p>
                  </a:txBody>
                  <a:tcPr/>
                </a:tc>
                <a:tc>
                  <a:txBody>
                    <a:bodyPr/>
                    <a:lstStyle/>
                    <a:p>
                      <a:r>
                        <a:rPr lang="en-US" sz="1600" dirty="0">
                          <a:solidFill>
                            <a:schemeClr val="accent5">
                              <a:lumMod val="50000"/>
                            </a:schemeClr>
                          </a:solidFill>
                          <a:latin typeface="Arial Black" panose="020B0A04020102020204" pitchFamily="34" charset="0"/>
                        </a:rPr>
                        <a:t>$1,334,534</a:t>
                      </a:r>
                    </a:p>
                  </a:txBody>
                  <a:tcPr/>
                </a:tc>
                <a:extLst>
                  <a:ext uri="{0D108BD9-81ED-4DB2-BD59-A6C34878D82A}">
                    <a16:rowId xmlns:a16="http://schemas.microsoft.com/office/drawing/2014/main" xmlns="" val="4265114221"/>
                  </a:ext>
                </a:extLst>
              </a:tr>
              <a:tr h="379710">
                <a:tc>
                  <a:txBody>
                    <a:bodyPr/>
                    <a:lstStyle/>
                    <a:p>
                      <a:r>
                        <a:rPr lang="en-US" dirty="0"/>
                        <a:t>PA</a:t>
                      </a:r>
                    </a:p>
                  </a:txBody>
                  <a:tcPr/>
                </a:tc>
                <a:tc>
                  <a:txBody>
                    <a:bodyPr/>
                    <a:lstStyle/>
                    <a:p>
                      <a:r>
                        <a:rPr lang="en-US" sz="1600" dirty="0">
                          <a:latin typeface="Arial Black" panose="020B0A04020102020204" pitchFamily="34" charset="0"/>
                        </a:rPr>
                        <a:t>3</a:t>
                      </a:r>
                    </a:p>
                  </a:txBody>
                  <a:tcPr/>
                </a:tc>
                <a:tc>
                  <a:txBody>
                    <a:bodyPr/>
                    <a:lstStyle/>
                    <a:p>
                      <a:r>
                        <a:rPr lang="en-US" sz="1600" dirty="0">
                          <a:latin typeface="Arial Black" panose="020B0A04020102020204" pitchFamily="34" charset="0"/>
                        </a:rPr>
                        <a:t>173</a:t>
                      </a:r>
                    </a:p>
                  </a:txBody>
                  <a:tcPr/>
                </a:tc>
                <a:tc>
                  <a:txBody>
                    <a:bodyPr/>
                    <a:lstStyle/>
                    <a:p>
                      <a:r>
                        <a:rPr lang="en-US" sz="1600" dirty="0">
                          <a:latin typeface="Arial Black" panose="020B0A04020102020204" pitchFamily="34" charset="0"/>
                        </a:rPr>
                        <a:t>$800,514</a:t>
                      </a:r>
                    </a:p>
                  </a:txBody>
                  <a:tcPr/>
                </a:tc>
                <a:tc>
                  <a:txBody>
                    <a:bodyPr/>
                    <a:lstStyle/>
                    <a:p>
                      <a:r>
                        <a:rPr lang="en-US" sz="1600" dirty="0">
                          <a:solidFill>
                            <a:schemeClr val="accent5">
                              <a:lumMod val="50000"/>
                            </a:schemeClr>
                          </a:solidFill>
                          <a:latin typeface="Arial Black" panose="020B0A04020102020204" pitchFamily="34" charset="0"/>
                        </a:rPr>
                        <a:t>6</a:t>
                      </a:r>
                    </a:p>
                  </a:txBody>
                  <a:tcPr/>
                </a:tc>
                <a:tc>
                  <a:txBody>
                    <a:bodyPr/>
                    <a:lstStyle/>
                    <a:p>
                      <a:r>
                        <a:rPr lang="en-US" sz="1600" dirty="0">
                          <a:solidFill>
                            <a:schemeClr val="accent5">
                              <a:lumMod val="50000"/>
                            </a:schemeClr>
                          </a:solidFill>
                          <a:latin typeface="Arial Black" panose="020B0A04020102020204" pitchFamily="34" charset="0"/>
                        </a:rPr>
                        <a:t>336</a:t>
                      </a:r>
                    </a:p>
                  </a:txBody>
                  <a:tcPr/>
                </a:tc>
                <a:tc>
                  <a:txBody>
                    <a:bodyPr/>
                    <a:lstStyle/>
                    <a:p>
                      <a:r>
                        <a:rPr lang="en-US" sz="1600" dirty="0">
                          <a:solidFill>
                            <a:schemeClr val="accent5">
                              <a:lumMod val="50000"/>
                            </a:schemeClr>
                          </a:solidFill>
                          <a:latin typeface="Arial Black" panose="020B0A04020102020204" pitchFamily="34" charset="0"/>
                        </a:rPr>
                        <a:t>$1,563,014</a:t>
                      </a:r>
                    </a:p>
                  </a:txBody>
                  <a:tcPr/>
                </a:tc>
                <a:extLst>
                  <a:ext uri="{0D108BD9-81ED-4DB2-BD59-A6C34878D82A}">
                    <a16:rowId xmlns:a16="http://schemas.microsoft.com/office/drawing/2014/main" xmlns="" val="2990315709"/>
                  </a:ext>
                </a:extLst>
              </a:tr>
              <a:tr h="379710">
                <a:tc>
                  <a:txBody>
                    <a:bodyPr/>
                    <a:lstStyle/>
                    <a:p>
                      <a:r>
                        <a:rPr lang="en-US" dirty="0"/>
                        <a:t>SC</a:t>
                      </a:r>
                    </a:p>
                  </a:txBody>
                  <a:tcPr/>
                </a:tc>
                <a:tc>
                  <a:txBody>
                    <a:bodyPr/>
                    <a:lstStyle/>
                    <a:p>
                      <a:r>
                        <a:rPr lang="en-US" sz="1600" dirty="0">
                          <a:latin typeface="Arial Black" panose="020B0A04020102020204" pitchFamily="34" charset="0"/>
                        </a:rPr>
                        <a:t>1</a:t>
                      </a:r>
                    </a:p>
                  </a:txBody>
                  <a:tcPr/>
                </a:tc>
                <a:tc>
                  <a:txBody>
                    <a:bodyPr/>
                    <a:lstStyle/>
                    <a:p>
                      <a:r>
                        <a:rPr lang="en-US" sz="1600" dirty="0">
                          <a:latin typeface="Arial Black" panose="020B0A04020102020204" pitchFamily="34" charset="0"/>
                        </a:rPr>
                        <a:t>55</a:t>
                      </a:r>
                    </a:p>
                  </a:txBody>
                  <a:tcPr/>
                </a:tc>
                <a:tc>
                  <a:txBody>
                    <a:bodyPr/>
                    <a:lstStyle/>
                    <a:p>
                      <a:r>
                        <a:rPr lang="en-US" sz="1600" dirty="0">
                          <a:latin typeface="Arial Black" panose="020B0A04020102020204" pitchFamily="34" charset="0"/>
                        </a:rPr>
                        <a:t>$250,000</a:t>
                      </a:r>
                    </a:p>
                  </a:txBody>
                  <a:tcPr/>
                </a:tc>
                <a:tc>
                  <a:txBody>
                    <a:bodyPr/>
                    <a:lstStyle/>
                    <a:p>
                      <a:r>
                        <a:rPr lang="en-US" sz="1600" dirty="0">
                          <a:solidFill>
                            <a:schemeClr val="accent5">
                              <a:lumMod val="50000"/>
                            </a:schemeClr>
                          </a:solidFill>
                          <a:latin typeface="Arial Black" panose="020B0A04020102020204" pitchFamily="34" charset="0"/>
                        </a:rPr>
                        <a:t>3</a:t>
                      </a:r>
                    </a:p>
                  </a:txBody>
                  <a:tcPr/>
                </a:tc>
                <a:tc>
                  <a:txBody>
                    <a:bodyPr/>
                    <a:lstStyle/>
                    <a:p>
                      <a:r>
                        <a:rPr lang="en-US" sz="1600" dirty="0">
                          <a:solidFill>
                            <a:schemeClr val="accent5">
                              <a:lumMod val="50000"/>
                            </a:schemeClr>
                          </a:solidFill>
                          <a:latin typeface="Arial Black" panose="020B0A04020102020204" pitchFamily="34" charset="0"/>
                        </a:rPr>
                        <a:t>188</a:t>
                      </a:r>
                    </a:p>
                  </a:txBody>
                  <a:tcPr/>
                </a:tc>
                <a:tc>
                  <a:txBody>
                    <a:bodyPr/>
                    <a:lstStyle/>
                    <a:p>
                      <a:r>
                        <a:rPr lang="en-US" sz="1600" dirty="0">
                          <a:solidFill>
                            <a:schemeClr val="accent5">
                              <a:lumMod val="50000"/>
                            </a:schemeClr>
                          </a:solidFill>
                          <a:latin typeface="Arial Black" panose="020B0A04020102020204" pitchFamily="34" charset="0"/>
                        </a:rPr>
                        <a:t>$811,886</a:t>
                      </a:r>
                    </a:p>
                  </a:txBody>
                  <a:tcPr/>
                </a:tc>
                <a:extLst>
                  <a:ext uri="{0D108BD9-81ED-4DB2-BD59-A6C34878D82A}">
                    <a16:rowId xmlns:a16="http://schemas.microsoft.com/office/drawing/2014/main" xmlns="" val="117671681"/>
                  </a:ext>
                </a:extLst>
              </a:tr>
              <a:tr h="379710">
                <a:tc>
                  <a:txBody>
                    <a:bodyPr/>
                    <a:lstStyle/>
                    <a:p>
                      <a:r>
                        <a:rPr lang="en-US" dirty="0"/>
                        <a:t>TN</a:t>
                      </a:r>
                    </a:p>
                  </a:txBody>
                  <a:tcPr/>
                </a:tc>
                <a:tc>
                  <a:txBody>
                    <a:bodyPr/>
                    <a:lstStyle/>
                    <a:p>
                      <a:r>
                        <a:rPr lang="en-US" sz="1600" dirty="0">
                          <a:latin typeface="Arial Black" panose="020B0A04020102020204" pitchFamily="34" charset="0"/>
                        </a:rPr>
                        <a:t>3</a:t>
                      </a:r>
                    </a:p>
                  </a:txBody>
                  <a:tcPr/>
                </a:tc>
                <a:tc>
                  <a:txBody>
                    <a:bodyPr/>
                    <a:lstStyle/>
                    <a:p>
                      <a:r>
                        <a:rPr lang="en-US" sz="1600" dirty="0">
                          <a:latin typeface="Arial Black" panose="020B0A04020102020204" pitchFamily="34" charset="0"/>
                        </a:rPr>
                        <a:t>181</a:t>
                      </a:r>
                    </a:p>
                  </a:txBody>
                  <a:tcPr/>
                </a:tc>
                <a:tc>
                  <a:txBody>
                    <a:bodyPr/>
                    <a:lstStyle/>
                    <a:p>
                      <a:r>
                        <a:rPr lang="en-US" sz="1600" dirty="0">
                          <a:latin typeface="Arial Black" panose="020B0A04020102020204" pitchFamily="34" charset="0"/>
                        </a:rPr>
                        <a:t>$797,034</a:t>
                      </a:r>
                    </a:p>
                  </a:txBody>
                  <a:tcPr/>
                </a:tc>
                <a:tc>
                  <a:txBody>
                    <a:bodyPr/>
                    <a:lstStyle/>
                    <a:p>
                      <a:r>
                        <a:rPr lang="en-US" sz="1600" dirty="0">
                          <a:solidFill>
                            <a:schemeClr val="accent5">
                              <a:lumMod val="50000"/>
                            </a:schemeClr>
                          </a:solidFill>
                          <a:latin typeface="Arial Black" panose="020B0A04020102020204" pitchFamily="34" charset="0"/>
                        </a:rPr>
                        <a:t>3</a:t>
                      </a:r>
                    </a:p>
                  </a:txBody>
                  <a:tcPr/>
                </a:tc>
                <a:tc>
                  <a:txBody>
                    <a:bodyPr/>
                    <a:lstStyle/>
                    <a:p>
                      <a:r>
                        <a:rPr lang="en-US" sz="1600" dirty="0">
                          <a:solidFill>
                            <a:schemeClr val="accent5">
                              <a:lumMod val="50000"/>
                            </a:schemeClr>
                          </a:solidFill>
                          <a:latin typeface="Arial Black" panose="020B0A04020102020204" pitchFamily="34" charset="0"/>
                        </a:rPr>
                        <a:t>181</a:t>
                      </a:r>
                    </a:p>
                  </a:txBody>
                  <a:tcPr/>
                </a:tc>
                <a:tc>
                  <a:txBody>
                    <a:bodyPr/>
                    <a:lstStyle/>
                    <a:p>
                      <a:r>
                        <a:rPr lang="en-US" sz="1600" dirty="0">
                          <a:solidFill>
                            <a:schemeClr val="accent5">
                              <a:lumMod val="50000"/>
                            </a:schemeClr>
                          </a:solidFill>
                          <a:latin typeface="Arial Black" panose="020B0A04020102020204" pitchFamily="34" charset="0"/>
                        </a:rPr>
                        <a:t>$797.034</a:t>
                      </a:r>
                    </a:p>
                  </a:txBody>
                  <a:tcPr/>
                </a:tc>
                <a:extLst>
                  <a:ext uri="{0D108BD9-81ED-4DB2-BD59-A6C34878D82A}">
                    <a16:rowId xmlns:a16="http://schemas.microsoft.com/office/drawing/2014/main" xmlns="" val="596231342"/>
                  </a:ext>
                </a:extLst>
              </a:tr>
              <a:tr h="379710">
                <a:tc>
                  <a:txBody>
                    <a:bodyPr/>
                    <a:lstStyle/>
                    <a:p>
                      <a:r>
                        <a:rPr lang="en-US" dirty="0"/>
                        <a:t>VA</a:t>
                      </a:r>
                    </a:p>
                  </a:txBody>
                  <a:tcPr/>
                </a:tc>
                <a:tc>
                  <a:txBody>
                    <a:bodyPr/>
                    <a:lstStyle/>
                    <a:p>
                      <a:r>
                        <a:rPr lang="en-US" sz="1600" dirty="0">
                          <a:latin typeface="Arial Black" panose="020B0A04020102020204" pitchFamily="34" charset="0"/>
                        </a:rPr>
                        <a:t>1</a:t>
                      </a:r>
                    </a:p>
                  </a:txBody>
                  <a:tcPr/>
                </a:tc>
                <a:tc>
                  <a:txBody>
                    <a:bodyPr/>
                    <a:lstStyle/>
                    <a:p>
                      <a:r>
                        <a:rPr lang="en-US" sz="1600" dirty="0">
                          <a:latin typeface="Arial Black" panose="020B0A04020102020204" pitchFamily="34" charset="0"/>
                        </a:rPr>
                        <a:t>50</a:t>
                      </a:r>
                    </a:p>
                  </a:txBody>
                  <a:tcPr/>
                </a:tc>
                <a:tc>
                  <a:txBody>
                    <a:bodyPr/>
                    <a:lstStyle/>
                    <a:p>
                      <a:r>
                        <a:rPr lang="en-US" sz="1600" dirty="0">
                          <a:latin typeface="Arial Black" panose="020B0A04020102020204" pitchFamily="34" charset="0"/>
                        </a:rPr>
                        <a:t>$250,000</a:t>
                      </a:r>
                    </a:p>
                  </a:txBody>
                  <a:tcPr/>
                </a:tc>
                <a:tc>
                  <a:txBody>
                    <a:bodyPr/>
                    <a:lstStyle/>
                    <a:p>
                      <a:r>
                        <a:rPr lang="en-US" sz="1600" dirty="0">
                          <a:solidFill>
                            <a:schemeClr val="accent5">
                              <a:lumMod val="50000"/>
                            </a:schemeClr>
                          </a:solidFill>
                          <a:latin typeface="Arial Black" panose="020B0A04020102020204" pitchFamily="34" charset="0"/>
                        </a:rPr>
                        <a:t>2</a:t>
                      </a:r>
                    </a:p>
                  </a:txBody>
                  <a:tcPr/>
                </a:tc>
                <a:tc>
                  <a:txBody>
                    <a:bodyPr/>
                    <a:lstStyle/>
                    <a:p>
                      <a:r>
                        <a:rPr lang="en-US" sz="1600" dirty="0">
                          <a:solidFill>
                            <a:schemeClr val="accent5">
                              <a:lumMod val="50000"/>
                            </a:schemeClr>
                          </a:solidFill>
                          <a:latin typeface="Arial Black" panose="020B0A04020102020204" pitchFamily="34" charset="0"/>
                        </a:rPr>
                        <a:t>115</a:t>
                      </a:r>
                    </a:p>
                  </a:txBody>
                  <a:tcPr/>
                </a:tc>
                <a:tc>
                  <a:txBody>
                    <a:bodyPr/>
                    <a:lstStyle/>
                    <a:p>
                      <a:r>
                        <a:rPr lang="en-US" sz="1600" dirty="0">
                          <a:solidFill>
                            <a:schemeClr val="accent5">
                              <a:lumMod val="50000"/>
                            </a:schemeClr>
                          </a:solidFill>
                          <a:latin typeface="Arial Black" panose="020B0A04020102020204" pitchFamily="34" charset="0"/>
                        </a:rPr>
                        <a:t>$512,500</a:t>
                      </a:r>
                    </a:p>
                  </a:txBody>
                  <a:tcPr/>
                </a:tc>
                <a:extLst>
                  <a:ext uri="{0D108BD9-81ED-4DB2-BD59-A6C34878D82A}">
                    <a16:rowId xmlns:a16="http://schemas.microsoft.com/office/drawing/2014/main" xmlns="" val="2338760574"/>
                  </a:ext>
                </a:extLst>
              </a:tr>
              <a:tr h="379710">
                <a:tc>
                  <a:txBody>
                    <a:bodyPr/>
                    <a:lstStyle/>
                    <a:p>
                      <a:r>
                        <a:rPr lang="en-US" dirty="0"/>
                        <a:t>WV</a:t>
                      </a:r>
                    </a:p>
                  </a:txBody>
                  <a:tcPr/>
                </a:tc>
                <a:tc>
                  <a:txBody>
                    <a:bodyPr/>
                    <a:lstStyle/>
                    <a:p>
                      <a:r>
                        <a:rPr lang="en-US" sz="1600" dirty="0">
                          <a:latin typeface="Arial Black" panose="020B0A04020102020204" pitchFamily="34" charset="0"/>
                        </a:rPr>
                        <a:t>1</a:t>
                      </a:r>
                    </a:p>
                  </a:txBody>
                  <a:tcPr/>
                </a:tc>
                <a:tc>
                  <a:txBody>
                    <a:bodyPr/>
                    <a:lstStyle/>
                    <a:p>
                      <a:r>
                        <a:rPr lang="en-US" sz="1600" dirty="0">
                          <a:latin typeface="Arial Black" panose="020B0A04020102020204" pitchFamily="34" charset="0"/>
                        </a:rPr>
                        <a:t>50</a:t>
                      </a:r>
                    </a:p>
                  </a:txBody>
                  <a:tcPr/>
                </a:tc>
                <a:tc>
                  <a:txBody>
                    <a:bodyPr/>
                    <a:lstStyle/>
                    <a:p>
                      <a:r>
                        <a:rPr lang="en-US" sz="1600" dirty="0">
                          <a:latin typeface="Arial Black" panose="020B0A04020102020204" pitchFamily="34" charset="0"/>
                        </a:rPr>
                        <a:t>$250,000</a:t>
                      </a:r>
                    </a:p>
                  </a:txBody>
                  <a:tcPr/>
                </a:tc>
                <a:tc>
                  <a:txBody>
                    <a:bodyPr/>
                    <a:lstStyle/>
                    <a:p>
                      <a:r>
                        <a:rPr lang="en-US" sz="1600" dirty="0">
                          <a:solidFill>
                            <a:schemeClr val="accent5">
                              <a:lumMod val="50000"/>
                            </a:schemeClr>
                          </a:solidFill>
                          <a:latin typeface="Arial Black" panose="020B0A04020102020204" pitchFamily="34" charset="0"/>
                        </a:rPr>
                        <a:t>1</a:t>
                      </a:r>
                    </a:p>
                  </a:txBody>
                  <a:tcPr/>
                </a:tc>
                <a:tc>
                  <a:txBody>
                    <a:bodyPr/>
                    <a:lstStyle/>
                    <a:p>
                      <a:r>
                        <a:rPr lang="en-US" sz="1600" dirty="0">
                          <a:solidFill>
                            <a:schemeClr val="accent5">
                              <a:lumMod val="50000"/>
                            </a:schemeClr>
                          </a:solidFill>
                          <a:latin typeface="Arial Black" panose="020B0A04020102020204" pitchFamily="34" charset="0"/>
                        </a:rPr>
                        <a:t>50</a:t>
                      </a:r>
                    </a:p>
                  </a:txBody>
                  <a:tcPr/>
                </a:tc>
                <a:tc>
                  <a:txBody>
                    <a:bodyPr/>
                    <a:lstStyle/>
                    <a:p>
                      <a:r>
                        <a:rPr lang="en-US" sz="1600" dirty="0">
                          <a:solidFill>
                            <a:schemeClr val="accent5">
                              <a:lumMod val="50000"/>
                            </a:schemeClr>
                          </a:solidFill>
                          <a:latin typeface="Arial Black" panose="020B0A04020102020204" pitchFamily="34" charset="0"/>
                        </a:rPr>
                        <a:t>$250,000</a:t>
                      </a:r>
                    </a:p>
                  </a:txBody>
                  <a:tcPr/>
                </a:tc>
                <a:extLst>
                  <a:ext uri="{0D108BD9-81ED-4DB2-BD59-A6C34878D82A}">
                    <a16:rowId xmlns:a16="http://schemas.microsoft.com/office/drawing/2014/main" xmlns="" val="2150199708"/>
                  </a:ext>
                </a:extLst>
              </a:tr>
              <a:tr h="379710">
                <a:tc>
                  <a:txBody>
                    <a:bodyPr/>
                    <a:lstStyle/>
                    <a:p>
                      <a:r>
                        <a:rPr lang="en-US" dirty="0"/>
                        <a:t>TOTAL</a:t>
                      </a:r>
                    </a:p>
                  </a:txBody>
                  <a:tcPr/>
                </a:tc>
                <a:tc>
                  <a:txBody>
                    <a:bodyPr/>
                    <a:lstStyle/>
                    <a:p>
                      <a:r>
                        <a:rPr lang="en-US" sz="1600" dirty="0">
                          <a:latin typeface="Arial Black" panose="020B0A04020102020204" pitchFamily="34" charset="0"/>
                        </a:rPr>
                        <a:t>17</a:t>
                      </a:r>
                    </a:p>
                  </a:txBody>
                  <a:tcPr/>
                </a:tc>
                <a:tc>
                  <a:txBody>
                    <a:bodyPr/>
                    <a:lstStyle/>
                    <a:p>
                      <a:r>
                        <a:rPr lang="en-US" sz="1600" dirty="0">
                          <a:latin typeface="Arial Black" panose="020B0A04020102020204" pitchFamily="34" charset="0"/>
                        </a:rPr>
                        <a:t>1012</a:t>
                      </a:r>
                    </a:p>
                  </a:txBody>
                  <a:tcPr/>
                </a:tc>
                <a:tc>
                  <a:txBody>
                    <a:bodyPr/>
                    <a:lstStyle/>
                    <a:p>
                      <a:r>
                        <a:rPr lang="en-US" sz="1600" dirty="0">
                          <a:latin typeface="Arial Black" panose="020B0A04020102020204" pitchFamily="34" charset="0"/>
                        </a:rPr>
                        <a:t>$4,463,254</a:t>
                      </a:r>
                    </a:p>
                  </a:txBody>
                  <a:tcPr/>
                </a:tc>
                <a:tc>
                  <a:txBody>
                    <a:bodyPr/>
                    <a:lstStyle/>
                    <a:p>
                      <a:r>
                        <a:rPr lang="en-US" sz="1600" dirty="0">
                          <a:solidFill>
                            <a:schemeClr val="accent5">
                              <a:lumMod val="50000"/>
                            </a:schemeClr>
                          </a:solidFill>
                          <a:latin typeface="Arial Black" panose="020B0A04020102020204" pitchFamily="34" charset="0"/>
                        </a:rPr>
                        <a:t>5</a:t>
                      </a:r>
                    </a:p>
                  </a:txBody>
                  <a:tcPr/>
                </a:tc>
                <a:tc>
                  <a:txBody>
                    <a:bodyPr/>
                    <a:lstStyle/>
                    <a:p>
                      <a:r>
                        <a:rPr lang="en-US" sz="1600" dirty="0">
                          <a:solidFill>
                            <a:schemeClr val="accent5">
                              <a:lumMod val="50000"/>
                            </a:schemeClr>
                          </a:solidFill>
                          <a:latin typeface="Arial Black" panose="020B0A04020102020204" pitchFamily="34" charset="0"/>
                        </a:rPr>
                        <a:t>303</a:t>
                      </a:r>
                    </a:p>
                  </a:txBody>
                  <a:tcPr/>
                </a:tc>
                <a:tc>
                  <a:txBody>
                    <a:bodyPr/>
                    <a:lstStyle/>
                    <a:p>
                      <a:r>
                        <a:rPr lang="en-US" sz="1600" dirty="0">
                          <a:solidFill>
                            <a:schemeClr val="accent5">
                              <a:lumMod val="50000"/>
                            </a:schemeClr>
                          </a:solidFill>
                          <a:latin typeface="Arial Black" panose="020B0A04020102020204" pitchFamily="34" charset="0"/>
                        </a:rPr>
                        <a:t>$18,762,574</a:t>
                      </a:r>
                    </a:p>
                  </a:txBody>
                  <a:tcPr/>
                </a:tc>
                <a:extLst>
                  <a:ext uri="{0D108BD9-81ED-4DB2-BD59-A6C34878D82A}">
                    <a16:rowId xmlns:a16="http://schemas.microsoft.com/office/drawing/2014/main" xmlns="" val="456728534"/>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 y="152400"/>
            <a:ext cx="8877299" cy="1295400"/>
          </a:xfrm>
          <a:noFill/>
          <a:ln/>
        </p:spPr>
        <p:txBody>
          <a:bodyPr>
            <a:noAutofit/>
          </a:bodyPr>
          <a:lstStyle/>
          <a:p>
            <a:pPr algn="ctr"/>
            <a:r>
              <a:rPr lang="en-US" sz="3600" b="1" dirty="0">
                <a:solidFill>
                  <a:schemeClr val="tx1"/>
                </a:solidFill>
                <a:effectLst/>
              </a:rPr>
              <a:t>Faces of Upward Bound and</a:t>
            </a:r>
            <a:br>
              <a:rPr lang="en-US" sz="3600" b="1" dirty="0">
                <a:solidFill>
                  <a:schemeClr val="tx1"/>
                </a:solidFill>
                <a:effectLst/>
              </a:rPr>
            </a:br>
            <a:r>
              <a:rPr lang="en-US" sz="3600" b="1" dirty="0">
                <a:solidFill>
                  <a:schemeClr val="tx1"/>
                </a:solidFill>
                <a:effectLst/>
              </a:rPr>
              <a:t>Upward Bound Math and Sciences:</a:t>
            </a:r>
          </a:p>
        </p:txBody>
      </p:sp>
      <p:pic>
        <p:nvPicPr>
          <p:cNvPr id="5" name="Picture 5" descr="Picture%20002"/>
          <p:cNvPicPr>
            <a:picLocks noChangeAspect="1" noChangeArrowheads="1"/>
          </p:cNvPicPr>
          <p:nvPr/>
        </p:nvPicPr>
        <p:blipFill>
          <a:blip r:embed="rId3" cstate="print"/>
          <a:srcRect/>
          <a:stretch>
            <a:fillRect/>
          </a:stretch>
        </p:blipFill>
        <p:spPr bwMode="auto">
          <a:xfrm>
            <a:off x="0" y="1676400"/>
            <a:ext cx="2895600" cy="2017713"/>
          </a:xfrm>
          <a:prstGeom prst="rect">
            <a:avLst/>
          </a:prstGeom>
          <a:noFill/>
        </p:spPr>
      </p:pic>
      <p:pic>
        <p:nvPicPr>
          <p:cNvPr id="7" name="Picture 9" descr="UpwardBound"/>
          <p:cNvPicPr>
            <a:picLocks noChangeAspect="1" noChangeArrowheads="1"/>
          </p:cNvPicPr>
          <p:nvPr/>
        </p:nvPicPr>
        <p:blipFill>
          <a:blip r:embed="rId4" cstate="print"/>
          <a:srcRect/>
          <a:stretch>
            <a:fillRect/>
          </a:stretch>
        </p:blipFill>
        <p:spPr bwMode="auto">
          <a:xfrm>
            <a:off x="3200400" y="3352800"/>
            <a:ext cx="2695575" cy="1806575"/>
          </a:xfrm>
          <a:prstGeom prst="rect">
            <a:avLst/>
          </a:prstGeom>
          <a:noFill/>
        </p:spPr>
      </p:pic>
      <p:pic>
        <p:nvPicPr>
          <p:cNvPr id="9" name="Picture 13" descr="2339842769_0db021d940"/>
          <p:cNvPicPr>
            <a:picLocks noChangeAspect="1" noChangeArrowheads="1"/>
          </p:cNvPicPr>
          <p:nvPr/>
        </p:nvPicPr>
        <p:blipFill>
          <a:blip r:embed="rId5" cstate="print"/>
          <a:srcRect/>
          <a:stretch>
            <a:fillRect/>
          </a:stretch>
        </p:blipFill>
        <p:spPr bwMode="auto">
          <a:xfrm>
            <a:off x="7086600" y="5105400"/>
            <a:ext cx="1752600" cy="1401762"/>
          </a:xfrm>
          <a:prstGeom prst="rect">
            <a:avLst/>
          </a:prstGeom>
          <a:noFill/>
        </p:spPr>
      </p:pic>
      <p:pic>
        <p:nvPicPr>
          <p:cNvPr id="10" name="Picture 17" descr="0303"/>
          <p:cNvPicPr>
            <a:picLocks noChangeAspect="1" noChangeArrowheads="1"/>
          </p:cNvPicPr>
          <p:nvPr/>
        </p:nvPicPr>
        <p:blipFill>
          <a:blip r:embed="rId6" cstate="print"/>
          <a:srcRect/>
          <a:stretch>
            <a:fillRect/>
          </a:stretch>
        </p:blipFill>
        <p:spPr bwMode="auto">
          <a:xfrm>
            <a:off x="6400800" y="3581400"/>
            <a:ext cx="2170337" cy="1371600"/>
          </a:xfrm>
          <a:prstGeom prst="rect">
            <a:avLst/>
          </a:prstGeom>
          <a:noFill/>
        </p:spPr>
      </p:pic>
      <p:pic>
        <p:nvPicPr>
          <p:cNvPr id="12" name="Picture 21" descr="upward1"/>
          <p:cNvPicPr>
            <a:picLocks noChangeAspect="1" noChangeArrowheads="1"/>
          </p:cNvPicPr>
          <p:nvPr/>
        </p:nvPicPr>
        <p:blipFill>
          <a:blip r:embed="rId7" cstate="print"/>
          <a:srcRect/>
          <a:stretch>
            <a:fillRect/>
          </a:stretch>
        </p:blipFill>
        <p:spPr bwMode="auto">
          <a:xfrm>
            <a:off x="6096000" y="1479551"/>
            <a:ext cx="2781299" cy="1970087"/>
          </a:xfrm>
          <a:prstGeom prst="rect">
            <a:avLst/>
          </a:prstGeom>
          <a:noFill/>
        </p:spPr>
      </p:pic>
      <p:pic>
        <p:nvPicPr>
          <p:cNvPr id="13" name="Picture 5" descr="Experiment"/>
          <p:cNvPicPr>
            <a:picLocks noChangeAspect="1" noChangeArrowheads="1"/>
          </p:cNvPicPr>
          <p:nvPr/>
        </p:nvPicPr>
        <p:blipFill>
          <a:blip r:embed="rId8" cstate="print"/>
          <a:srcRect/>
          <a:stretch>
            <a:fillRect/>
          </a:stretch>
        </p:blipFill>
        <p:spPr bwMode="auto">
          <a:xfrm>
            <a:off x="2971800" y="1752600"/>
            <a:ext cx="2967037" cy="1538288"/>
          </a:xfrm>
          <a:prstGeom prst="rect">
            <a:avLst/>
          </a:prstGeom>
          <a:noFill/>
        </p:spPr>
      </p:pic>
      <p:pic>
        <p:nvPicPr>
          <p:cNvPr id="14" name="Picture 15" descr="woodson1"/>
          <p:cNvPicPr>
            <a:picLocks noChangeAspect="1" noChangeArrowheads="1"/>
          </p:cNvPicPr>
          <p:nvPr/>
        </p:nvPicPr>
        <p:blipFill>
          <a:blip r:embed="rId9" cstate="print"/>
          <a:srcRect/>
          <a:stretch>
            <a:fillRect/>
          </a:stretch>
        </p:blipFill>
        <p:spPr bwMode="auto">
          <a:xfrm>
            <a:off x="228600" y="4038600"/>
            <a:ext cx="1974850" cy="2819400"/>
          </a:xfrm>
          <a:prstGeom prst="rect">
            <a:avLst/>
          </a:prstGeom>
          <a:noFill/>
        </p:spPr>
      </p:pic>
      <p:pic>
        <p:nvPicPr>
          <p:cNvPr id="15" name="Picture 17" descr="pic-1"/>
          <p:cNvPicPr>
            <a:picLocks noChangeAspect="1" noChangeArrowheads="1"/>
          </p:cNvPicPr>
          <p:nvPr/>
        </p:nvPicPr>
        <p:blipFill>
          <a:blip r:embed="rId10" cstate="print"/>
          <a:srcRect/>
          <a:stretch>
            <a:fillRect/>
          </a:stretch>
        </p:blipFill>
        <p:spPr bwMode="auto">
          <a:xfrm>
            <a:off x="2514600" y="5257800"/>
            <a:ext cx="4259179" cy="13716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533400" y="297520"/>
            <a:ext cx="8229600" cy="819912"/>
          </a:xfrm>
        </p:spPr>
        <p:txBody>
          <a:bodyPr/>
          <a:lstStyle/>
          <a:p>
            <a:pPr algn="ctr" eaLnBrk="1" hangingPunct="1">
              <a:defRPr/>
            </a:pPr>
            <a:r>
              <a:rPr lang="en-US" b="1" dirty="0">
                <a:solidFill>
                  <a:schemeClr val="tx1"/>
                </a:solidFill>
              </a:rPr>
              <a:t>Talent Search</a:t>
            </a:r>
          </a:p>
        </p:txBody>
      </p:sp>
      <p:sp>
        <p:nvSpPr>
          <p:cNvPr id="4" name="TextBox 3"/>
          <p:cNvSpPr txBox="1"/>
          <p:nvPr/>
        </p:nvSpPr>
        <p:spPr>
          <a:xfrm>
            <a:off x="533400" y="990600"/>
            <a:ext cx="7696201" cy="1015663"/>
          </a:xfrm>
          <a:prstGeom prst="rect">
            <a:avLst/>
          </a:prstGeom>
          <a:noFill/>
        </p:spPr>
        <p:txBody>
          <a:bodyPr wrap="square" rtlCol="0">
            <a:spAutoFit/>
          </a:bodyPr>
          <a:lstStyle/>
          <a:p>
            <a:r>
              <a:rPr lang="en-US" sz="2000" dirty="0"/>
              <a:t>(Talent Search was first established in 1965, was one of the original three TRIO programs and was reauthorized under the Higher Education Opportunity Act of 2008.)</a:t>
            </a:r>
          </a:p>
        </p:txBody>
      </p:sp>
      <p:sp>
        <p:nvSpPr>
          <p:cNvPr id="3" name="TextBox 2"/>
          <p:cNvSpPr txBox="1"/>
          <p:nvPr/>
        </p:nvSpPr>
        <p:spPr>
          <a:xfrm>
            <a:off x="509954" y="2330011"/>
            <a:ext cx="7719647" cy="4093428"/>
          </a:xfrm>
          <a:prstGeom prst="rect">
            <a:avLst/>
          </a:prstGeom>
          <a:noFill/>
        </p:spPr>
        <p:txBody>
          <a:bodyPr wrap="square" rtlCol="0">
            <a:spAutoFit/>
          </a:bodyPr>
          <a:lstStyle/>
          <a:p>
            <a:r>
              <a:rPr lang="en-US" sz="2000" dirty="0"/>
              <a:t>The Talent Search program identifies and assists individuals from disadvantaged backgrounds who have the potential to succeed in higher education. The program provides  academic, career, and financial counseling to its participants and encourages them to graduate from high school and continue on to and complete their postsecondary education. The program publicizes the availability of financial aid and assist participant with the postsecondary application process. Talent Search also encourages persons who have not completed education programs at the secondary or postsecondary level to enter or reenter and complete postsecondary education. The goal of Talent Search is to increase the number of youth from disadvantaged backgrounds who complete high school and enroll in and complete their postsecondary education.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683" y="381000"/>
            <a:ext cx="8229600" cy="667512"/>
          </a:xfrm>
        </p:spPr>
        <p:txBody>
          <a:bodyPr>
            <a:normAutofit fontScale="90000"/>
          </a:bodyPr>
          <a:lstStyle/>
          <a:p>
            <a:pPr algn="ctr"/>
            <a:r>
              <a:rPr lang="en-US" b="1" dirty="0">
                <a:solidFill>
                  <a:schemeClr val="tx1"/>
                </a:solidFill>
              </a:rPr>
              <a:t>Talent Search</a:t>
            </a:r>
            <a:endParaRPr lang="en-US" dirty="0"/>
          </a:p>
        </p:txBody>
      </p:sp>
      <p:sp>
        <p:nvSpPr>
          <p:cNvPr id="3" name="Content Placeholder 2"/>
          <p:cNvSpPr>
            <a:spLocks noGrp="1"/>
          </p:cNvSpPr>
          <p:nvPr>
            <p:ph idx="1"/>
          </p:nvPr>
        </p:nvSpPr>
        <p:spPr>
          <a:xfrm>
            <a:off x="457200" y="1048512"/>
            <a:ext cx="8229600" cy="5276088"/>
          </a:xfrm>
        </p:spPr>
        <p:txBody>
          <a:bodyPr>
            <a:normAutofit lnSpcReduction="10000"/>
          </a:bodyPr>
          <a:lstStyle/>
          <a:p>
            <a:pPr marL="0" indent="0">
              <a:buNone/>
            </a:pPr>
            <a:r>
              <a:rPr lang="en-US" dirty="0"/>
              <a:t>Program services include: </a:t>
            </a:r>
          </a:p>
          <a:p>
            <a:pPr>
              <a:buClrTx/>
              <a:buFont typeface="Wingdings" panose="05000000000000000000" pitchFamily="2" charset="2"/>
              <a:buChar char="v"/>
            </a:pPr>
            <a:r>
              <a:rPr lang="en-US" dirty="0"/>
              <a:t>information on postsecondary institutions</a:t>
            </a:r>
          </a:p>
          <a:p>
            <a:pPr>
              <a:buClrTx/>
              <a:buFont typeface="Wingdings" panose="05000000000000000000" pitchFamily="2" charset="2"/>
              <a:buChar char="v"/>
            </a:pPr>
            <a:r>
              <a:rPr lang="en-US" dirty="0"/>
              <a:t>guidance on and assistance in secondary school reentry, alternative education programs for secondary school dropouts</a:t>
            </a:r>
          </a:p>
          <a:p>
            <a:pPr>
              <a:buClrTx/>
              <a:buFont typeface="Wingdings" panose="05000000000000000000" pitchFamily="2" charset="2"/>
              <a:buChar char="v"/>
            </a:pPr>
            <a:r>
              <a:rPr lang="en-US" dirty="0"/>
              <a:t>Exposure to college campuses</a:t>
            </a:r>
          </a:p>
          <a:p>
            <a:pPr>
              <a:buClrTx/>
              <a:buFont typeface="Wingdings" panose="05000000000000000000" pitchFamily="2" charset="2"/>
              <a:buChar char="v"/>
            </a:pPr>
            <a:r>
              <a:rPr lang="en-US" dirty="0"/>
              <a:t>Special activities for sixth, seventh, and eighth graders</a:t>
            </a:r>
          </a:p>
          <a:p>
            <a:pPr>
              <a:buClrTx/>
              <a:buFont typeface="Wingdings" panose="05000000000000000000" pitchFamily="2" charset="2"/>
              <a:buChar char="v"/>
            </a:pPr>
            <a:r>
              <a:rPr lang="en-US" dirty="0"/>
              <a:t>Assistance in completing college admissions and financial aid applications</a:t>
            </a:r>
          </a:p>
          <a:p>
            <a:pPr>
              <a:buClrTx/>
              <a:buFont typeface="Wingdings" panose="05000000000000000000" pitchFamily="2" charset="2"/>
              <a:buChar char="v"/>
            </a:pPr>
            <a:r>
              <a:rPr lang="en-US" dirty="0"/>
              <a:t>Tutorial services</a:t>
            </a:r>
          </a:p>
          <a:p>
            <a:pPr>
              <a:buClrTx/>
              <a:buFont typeface="Wingdings" panose="05000000000000000000" pitchFamily="2" charset="2"/>
              <a:buChar char="v"/>
            </a:pPr>
            <a:r>
              <a:rPr lang="en-US" dirty="0"/>
              <a:t>services designed to improve the financial and economic literacy of students</a:t>
            </a:r>
          </a:p>
          <a:p>
            <a:pPr marL="0" indent="0">
              <a:buNone/>
            </a:pPr>
            <a:endParaRPr lang="en-US" dirty="0"/>
          </a:p>
        </p:txBody>
      </p:sp>
    </p:spTree>
    <p:extLst>
      <p:ext uri="{BB962C8B-B14F-4D97-AF65-F5344CB8AC3E}">
        <p14:creationId xmlns:p14="http://schemas.microsoft.com/office/powerpoint/2010/main" val="1380733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0"/>
            <a:ext cx="7010400" cy="461665"/>
          </a:xfrm>
          <a:prstGeom prst="rect">
            <a:avLst/>
          </a:prstGeom>
          <a:noFill/>
        </p:spPr>
        <p:txBody>
          <a:bodyPr wrap="square" rtlCol="0">
            <a:spAutoFit/>
          </a:bodyPr>
          <a:lstStyle/>
          <a:p>
            <a:pPr algn="ctr"/>
            <a:r>
              <a:rPr lang="en-US" sz="2400" b="1" dirty="0"/>
              <a:t>Talent Search Programs and Annual Funding</a:t>
            </a:r>
          </a:p>
        </p:txBody>
      </p:sp>
      <p:sp>
        <p:nvSpPr>
          <p:cNvPr id="2" name="Content Placeholder 1"/>
          <p:cNvSpPr>
            <a:spLocks noGrp="1"/>
          </p:cNvSpPr>
          <p:nvPr>
            <p:ph idx="1"/>
          </p:nvPr>
        </p:nvSpPr>
        <p:spPr>
          <a:xfrm>
            <a:off x="457200" y="1031407"/>
            <a:ext cx="8229600" cy="4389120"/>
          </a:xfrm>
        </p:spPr>
        <p:txBody>
          <a:bodyPr/>
          <a:lstStyle/>
          <a:p>
            <a:endParaRPr lang="en-US"/>
          </a:p>
        </p:txBody>
      </p:sp>
      <p:graphicFrame>
        <p:nvGraphicFramePr>
          <p:cNvPr id="6" name="Content Placeholder 2"/>
          <p:cNvGraphicFramePr>
            <a:graphicFrameLocks/>
          </p:cNvGraphicFramePr>
          <p:nvPr>
            <p:extLst>
              <p:ext uri="{D42A27DB-BD31-4B8C-83A1-F6EECF244321}">
                <p14:modId xmlns:p14="http://schemas.microsoft.com/office/powerpoint/2010/main" val="1919280051"/>
              </p:ext>
            </p:extLst>
          </p:nvPr>
        </p:nvGraphicFramePr>
        <p:xfrm>
          <a:off x="106300" y="457200"/>
          <a:ext cx="8931400" cy="6346018"/>
        </p:xfrm>
        <a:graphic>
          <a:graphicData uri="http://schemas.openxmlformats.org/drawingml/2006/table">
            <a:tbl>
              <a:tblPr firstRow="1" bandRow="1">
                <a:tableStyleId>{5C22544A-7EE6-4342-B048-85BDC9FD1C3A}</a:tableStyleId>
              </a:tblPr>
              <a:tblGrid>
                <a:gridCol w="1055077">
                  <a:extLst>
                    <a:ext uri="{9D8B030D-6E8A-4147-A177-3AD203B41FA5}">
                      <a16:colId xmlns:a16="http://schemas.microsoft.com/office/drawing/2014/main" xmlns="" val="440684269"/>
                    </a:ext>
                  </a:extLst>
                </a:gridCol>
                <a:gridCol w="1219200">
                  <a:extLst>
                    <a:ext uri="{9D8B030D-6E8A-4147-A177-3AD203B41FA5}">
                      <a16:colId xmlns:a16="http://schemas.microsoft.com/office/drawing/2014/main" xmlns="" val="412021383"/>
                    </a:ext>
                  </a:extLst>
                </a:gridCol>
                <a:gridCol w="1066800">
                  <a:extLst>
                    <a:ext uri="{9D8B030D-6E8A-4147-A177-3AD203B41FA5}">
                      <a16:colId xmlns:a16="http://schemas.microsoft.com/office/drawing/2014/main" xmlns="" val="1330536460"/>
                    </a:ext>
                  </a:extLst>
                </a:gridCol>
                <a:gridCol w="1535723">
                  <a:extLst>
                    <a:ext uri="{9D8B030D-6E8A-4147-A177-3AD203B41FA5}">
                      <a16:colId xmlns:a16="http://schemas.microsoft.com/office/drawing/2014/main" xmlns="" val="3245467424"/>
                    </a:ext>
                  </a:extLst>
                </a:gridCol>
                <a:gridCol w="1359877">
                  <a:extLst>
                    <a:ext uri="{9D8B030D-6E8A-4147-A177-3AD203B41FA5}">
                      <a16:colId xmlns:a16="http://schemas.microsoft.com/office/drawing/2014/main" xmlns="" val="2475566646"/>
                    </a:ext>
                  </a:extLst>
                </a:gridCol>
                <a:gridCol w="1002323">
                  <a:extLst>
                    <a:ext uri="{9D8B030D-6E8A-4147-A177-3AD203B41FA5}">
                      <a16:colId xmlns:a16="http://schemas.microsoft.com/office/drawing/2014/main" xmlns="" val="2628042843"/>
                    </a:ext>
                  </a:extLst>
                </a:gridCol>
                <a:gridCol w="1692400">
                  <a:extLst>
                    <a:ext uri="{9D8B030D-6E8A-4147-A177-3AD203B41FA5}">
                      <a16:colId xmlns:a16="http://schemas.microsoft.com/office/drawing/2014/main" xmlns="" val="1217357259"/>
                    </a:ext>
                  </a:extLst>
                </a:gridCol>
              </a:tblGrid>
              <a:tr h="533400">
                <a:tc>
                  <a:txBody>
                    <a:bodyPr/>
                    <a:lstStyle/>
                    <a:p>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1400" dirty="0"/>
                        <a:t>Programs</a:t>
                      </a:r>
                    </a:p>
                  </a:txBody>
                  <a:tcPr>
                    <a:lnL w="12700" cap="flat" cmpd="sng" algn="ctr">
                      <a:solidFill>
                        <a:schemeClr val="tx1"/>
                      </a:solidFill>
                      <a:prstDash val="solid"/>
                      <a:round/>
                      <a:headEnd type="none" w="med" len="med"/>
                      <a:tailEnd type="none" w="med" len="med"/>
                    </a:lnL>
                  </a:tcPr>
                </a:tc>
                <a:tc>
                  <a:txBody>
                    <a:bodyPr/>
                    <a:lstStyle/>
                    <a:p>
                      <a:r>
                        <a:rPr lang="en-US" sz="1400" dirty="0"/>
                        <a:t>Students</a:t>
                      </a:r>
                    </a:p>
                    <a:p>
                      <a:r>
                        <a:rPr lang="en-US" sz="1400" dirty="0"/>
                        <a:t>Served</a:t>
                      </a:r>
                    </a:p>
                  </a:txBody>
                  <a:tcPr/>
                </a:tc>
                <a:tc>
                  <a:txBody>
                    <a:bodyPr/>
                    <a:lstStyle/>
                    <a:p>
                      <a:r>
                        <a:rPr lang="en-US" sz="1400" dirty="0"/>
                        <a:t>2015/2016</a:t>
                      </a:r>
                    </a:p>
                    <a:p>
                      <a:r>
                        <a:rPr lang="en-US" sz="1400" dirty="0"/>
                        <a:t>Funding $</a:t>
                      </a:r>
                    </a:p>
                  </a:txBody>
                  <a:tcPr/>
                </a:tc>
                <a:tc>
                  <a:txBody>
                    <a:bodyPr/>
                    <a:lstStyle/>
                    <a:p>
                      <a:r>
                        <a:rPr lang="en-US" sz="1400" dirty="0">
                          <a:solidFill>
                            <a:schemeClr val="tx1"/>
                          </a:solidFill>
                        </a:rPr>
                        <a:t>Pro15grams</a:t>
                      </a:r>
                    </a:p>
                    <a:p>
                      <a:r>
                        <a:rPr lang="en-US" sz="1400" dirty="0">
                          <a:solidFill>
                            <a:schemeClr val="tx1"/>
                          </a:solidFill>
                        </a:rPr>
                        <a:t>State11wide</a:t>
                      </a:r>
                    </a:p>
                  </a:txBody>
                  <a:tcPr/>
                </a:tc>
                <a:tc>
                  <a:txBody>
                    <a:bodyPr/>
                    <a:lstStyle/>
                    <a:p>
                      <a:r>
                        <a:rPr lang="en-US" sz="1400" dirty="0">
                          <a:solidFill>
                            <a:schemeClr val="tx1"/>
                          </a:solidFill>
                        </a:rPr>
                        <a:t>Students</a:t>
                      </a:r>
                    </a:p>
                    <a:p>
                      <a:r>
                        <a:rPr lang="en-US" sz="1400" dirty="0">
                          <a:solidFill>
                            <a:schemeClr val="tx1"/>
                          </a:solidFill>
                        </a:rPr>
                        <a:t>Served</a:t>
                      </a:r>
                    </a:p>
                  </a:txBody>
                  <a:tcPr/>
                </a:tc>
                <a:tc>
                  <a:txBody>
                    <a:bodyPr/>
                    <a:lstStyle/>
                    <a:p>
                      <a:r>
                        <a:rPr lang="en-US" sz="1400" dirty="0">
                          <a:solidFill>
                            <a:schemeClr val="tx1"/>
                          </a:solidFill>
                        </a:rPr>
                        <a:t>2015/2016 </a:t>
                      </a:r>
                    </a:p>
                    <a:p>
                      <a:r>
                        <a:rPr lang="en-US" sz="1400" dirty="0">
                          <a:solidFill>
                            <a:schemeClr val="tx1"/>
                          </a:solidFill>
                        </a:rPr>
                        <a:t>Funding $</a:t>
                      </a:r>
                    </a:p>
                  </a:txBody>
                  <a:tcPr/>
                </a:tc>
                <a:extLst>
                  <a:ext uri="{0D108BD9-81ED-4DB2-BD59-A6C34878D82A}">
                    <a16:rowId xmlns:a16="http://schemas.microsoft.com/office/drawing/2014/main" xmlns="" val="2642970962"/>
                  </a:ext>
                </a:extLst>
              </a:tr>
              <a:tr h="415187">
                <a:tc>
                  <a:txBody>
                    <a:bodyPr/>
                    <a:lstStyle/>
                    <a:p>
                      <a:r>
                        <a:rPr lang="en-US" dirty="0"/>
                        <a:t>AL</a:t>
                      </a:r>
                    </a:p>
                  </a:txBody>
                  <a:tcPr>
                    <a:lnT w="12700" cap="flat" cmpd="sng" algn="ctr">
                      <a:solidFill>
                        <a:schemeClr val="tx1"/>
                      </a:solidFill>
                      <a:prstDash val="solid"/>
                      <a:round/>
                      <a:headEnd type="none" w="med" len="med"/>
                      <a:tailEnd type="none" w="med" len="med"/>
                    </a:lnT>
                  </a:tcPr>
                </a:tc>
                <a:tc>
                  <a:txBody>
                    <a:bodyPr/>
                    <a:lstStyle/>
                    <a:p>
                      <a:r>
                        <a:rPr lang="en-US" sz="1600" dirty="0">
                          <a:latin typeface="Arial Black" panose="020B0A04020102020204" pitchFamily="34" charset="0"/>
                        </a:rPr>
                        <a:t>8</a:t>
                      </a:r>
                    </a:p>
                  </a:txBody>
                  <a:tcPr/>
                </a:tc>
                <a:tc>
                  <a:txBody>
                    <a:bodyPr/>
                    <a:lstStyle/>
                    <a:p>
                      <a:r>
                        <a:rPr lang="en-US" sz="1600" dirty="0">
                          <a:latin typeface="Arial Black" panose="020B0A04020102020204" pitchFamily="34" charset="0"/>
                        </a:rPr>
                        <a:t>5560</a:t>
                      </a:r>
                    </a:p>
                  </a:txBody>
                  <a:tcPr/>
                </a:tc>
                <a:tc>
                  <a:txBody>
                    <a:bodyPr/>
                    <a:lstStyle/>
                    <a:p>
                      <a:r>
                        <a:rPr lang="en-US" sz="1600" dirty="0">
                          <a:latin typeface="Arial Black" panose="020B0A04020102020204" pitchFamily="34" charset="0"/>
                        </a:rPr>
                        <a:t>$2,366,305</a:t>
                      </a:r>
                    </a:p>
                  </a:txBody>
                  <a:tcPr/>
                </a:tc>
                <a:tc>
                  <a:txBody>
                    <a:bodyPr/>
                    <a:lstStyle/>
                    <a:p>
                      <a:r>
                        <a:rPr lang="en-US" sz="1600" dirty="0">
                          <a:solidFill>
                            <a:schemeClr val="accent4">
                              <a:lumMod val="50000"/>
                            </a:schemeClr>
                          </a:solidFill>
                          <a:latin typeface="Arial Black" panose="020B0A04020102020204" pitchFamily="34" charset="0"/>
                        </a:rPr>
                        <a:t>18</a:t>
                      </a:r>
                    </a:p>
                  </a:txBody>
                  <a:tcPr/>
                </a:tc>
                <a:tc>
                  <a:txBody>
                    <a:bodyPr/>
                    <a:lstStyle/>
                    <a:p>
                      <a:r>
                        <a:rPr lang="en-US" sz="1600" dirty="0">
                          <a:solidFill>
                            <a:schemeClr val="accent4">
                              <a:lumMod val="50000"/>
                            </a:schemeClr>
                          </a:solidFill>
                          <a:latin typeface="Arial Black" panose="020B0A04020102020204" pitchFamily="34" charset="0"/>
                        </a:rPr>
                        <a:t>13,599</a:t>
                      </a:r>
                    </a:p>
                  </a:txBody>
                  <a:tcPr/>
                </a:tc>
                <a:tc>
                  <a:txBody>
                    <a:bodyPr/>
                    <a:lstStyle/>
                    <a:p>
                      <a:r>
                        <a:rPr lang="en-US" sz="1600">
                          <a:solidFill>
                            <a:schemeClr val="accent4">
                              <a:lumMod val="50000"/>
                            </a:schemeClr>
                          </a:solidFill>
                          <a:latin typeface="Arial Black" panose="020B0A04020102020204" pitchFamily="34" charset="0"/>
                        </a:rPr>
                        <a:t>$5,845,503</a:t>
                      </a:r>
                      <a:endParaRPr lang="en-US" sz="1600" dirty="0">
                        <a:solidFill>
                          <a:schemeClr val="accent4">
                            <a:lumMod val="50000"/>
                          </a:schemeClr>
                        </a:solidFill>
                        <a:latin typeface="Arial Black" panose="020B0A04020102020204" pitchFamily="34" charset="0"/>
                      </a:endParaRPr>
                    </a:p>
                  </a:txBody>
                  <a:tcPr/>
                </a:tc>
                <a:extLst>
                  <a:ext uri="{0D108BD9-81ED-4DB2-BD59-A6C34878D82A}">
                    <a16:rowId xmlns:a16="http://schemas.microsoft.com/office/drawing/2014/main" xmlns="" val="3990325154"/>
                  </a:ext>
                </a:extLst>
              </a:tr>
              <a:tr h="415187">
                <a:tc>
                  <a:txBody>
                    <a:bodyPr/>
                    <a:lstStyle/>
                    <a:p>
                      <a:r>
                        <a:rPr lang="en-US" dirty="0"/>
                        <a:t>GA</a:t>
                      </a:r>
                    </a:p>
                  </a:txBody>
                  <a:tcPr/>
                </a:tc>
                <a:tc>
                  <a:txBody>
                    <a:bodyPr/>
                    <a:lstStyle/>
                    <a:p>
                      <a:r>
                        <a:rPr lang="en-US" sz="1600" dirty="0">
                          <a:latin typeface="Arial Black" panose="020B0A04020102020204" pitchFamily="34" charset="0"/>
                        </a:rPr>
                        <a:t>0</a:t>
                      </a:r>
                    </a:p>
                  </a:txBody>
                  <a:tcPr/>
                </a:tc>
                <a:tc>
                  <a:txBody>
                    <a:bodyPr/>
                    <a:lstStyle/>
                    <a:p>
                      <a:r>
                        <a:rPr lang="en-US" sz="1600" dirty="0">
                          <a:latin typeface="Arial Black" panose="020B0A04020102020204" pitchFamily="34" charset="0"/>
                        </a:rPr>
                        <a:t>0</a:t>
                      </a:r>
                    </a:p>
                  </a:txBody>
                  <a:tcPr/>
                </a:tc>
                <a:tc>
                  <a:txBody>
                    <a:bodyPr/>
                    <a:lstStyle/>
                    <a:p>
                      <a:r>
                        <a:rPr lang="en-US" sz="1600" dirty="0">
                          <a:latin typeface="Arial Black" panose="020B0A04020102020204" pitchFamily="34" charset="0"/>
                        </a:rPr>
                        <a:t>$0</a:t>
                      </a:r>
                    </a:p>
                  </a:txBody>
                  <a:tcPr/>
                </a:tc>
                <a:tc>
                  <a:txBody>
                    <a:bodyPr/>
                    <a:lstStyle/>
                    <a:p>
                      <a:r>
                        <a:rPr lang="en-US" sz="1600" dirty="0">
                          <a:solidFill>
                            <a:schemeClr val="accent4">
                              <a:lumMod val="50000"/>
                            </a:schemeClr>
                          </a:solidFill>
                          <a:latin typeface="Arial Black" panose="020B0A04020102020204" pitchFamily="34" charset="0"/>
                        </a:rPr>
                        <a:t>15</a:t>
                      </a:r>
                    </a:p>
                  </a:txBody>
                  <a:tcPr/>
                </a:tc>
                <a:tc>
                  <a:txBody>
                    <a:bodyPr/>
                    <a:lstStyle/>
                    <a:p>
                      <a:r>
                        <a:rPr lang="en-US" sz="1600" dirty="0">
                          <a:solidFill>
                            <a:schemeClr val="accent4">
                              <a:lumMod val="50000"/>
                            </a:schemeClr>
                          </a:solidFill>
                          <a:latin typeface="Arial Black" panose="020B0A04020102020204" pitchFamily="34" charset="0"/>
                        </a:rPr>
                        <a:t>10,807</a:t>
                      </a:r>
                    </a:p>
                  </a:txBody>
                  <a:tcPr/>
                </a:tc>
                <a:tc>
                  <a:txBody>
                    <a:bodyPr/>
                    <a:lstStyle/>
                    <a:p>
                      <a:r>
                        <a:rPr lang="en-US" sz="1600" dirty="0">
                          <a:solidFill>
                            <a:schemeClr val="accent4">
                              <a:lumMod val="50000"/>
                            </a:schemeClr>
                          </a:solidFill>
                          <a:latin typeface="Arial Black" panose="020B0A04020102020204" pitchFamily="34" charset="0"/>
                        </a:rPr>
                        <a:t>$4,728,316</a:t>
                      </a:r>
                    </a:p>
                  </a:txBody>
                  <a:tcPr/>
                </a:tc>
                <a:extLst>
                  <a:ext uri="{0D108BD9-81ED-4DB2-BD59-A6C34878D82A}">
                    <a16:rowId xmlns:a16="http://schemas.microsoft.com/office/drawing/2014/main" xmlns="" val="1121601496"/>
                  </a:ext>
                </a:extLst>
              </a:tr>
              <a:tr h="415187">
                <a:tc>
                  <a:txBody>
                    <a:bodyPr/>
                    <a:lstStyle/>
                    <a:p>
                      <a:r>
                        <a:rPr lang="en-US" dirty="0"/>
                        <a:t>KY</a:t>
                      </a:r>
                    </a:p>
                  </a:txBody>
                  <a:tcPr/>
                </a:tc>
                <a:tc>
                  <a:txBody>
                    <a:bodyPr/>
                    <a:lstStyle/>
                    <a:p>
                      <a:r>
                        <a:rPr lang="en-US" sz="1600" dirty="0">
                          <a:latin typeface="Arial Black" panose="020B0A04020102020204" pitchFamily="34" charset="0"/>
                        </a:rPr>
                        <a:t>4</a:t>
                      </a:r>
                    </a:p>
                  </a:txBody>
                  <a:tcPr/>
                </a:tc>
                <a:tc>
                  <a:txBody>
                    <a:bodyPr/>
                    <a:lstStyle/>
                    <a:p>
                      <a:r>
                        <a:rPr lang="en-US" sz="1600" dirty="0">
                          <a:latin typeface="Arial Black" panose="020B0A04020102020204" pitchFamily="34" charset="0"/>
                        </a:rPr>
                        <a:t>3207</a:t>
                      </a:r>
                    </a:p>
                  </a:txBody>
                  <a:tcPr/>
                </a:tc>
                <a:tc>
                  <a:txBody>
                    <a:bodyPr/>
                    <a:lstStyle/>
                    <a:p>
                      <a:r>
                        <a:rPr lang="en-US" sz="1600" dirty="0">
                          <a:latin typeface="Arial Black" panose="020B0A04020102020204" pitchFamily="34" charset="0"/>
                        </a:rPr>
                        <a:t>$1,392,224,</a:t>
                      </a:r>
                    </a:p>
                  </a:txBody>
                  <a:tcPr/>
                </a:tc>
                <a:tc>
                  <a:txBody>
                    <a:bodyPr/>
                    <a:lstStyle/>
                    <a:p>
                      <a:r>
                        <a:rPr lang="en-US" sz="1600" dirty="0">
                          <a:solidFill>
                            <a:schemeClr val="accent5">
                              <a:lumMod val="50000"/>
                            </a:schemeClr>
                          </a:solidFill>
                          <a:latin typeface="Arial Black" panose="020B0A04020102020204" pitchFamily="34" charset="0"/>
                        </a:rPr>
                        <a:t>11</a:t>
                      </a:r>
                    </a:p>
                  </a:txBody>
                  <a:tcPr/>
                </a:tc>
                <a:tc>
                  <a:txBody>
                    <a:bodyPr/>
                    <a:lstStyle/>
                    <a:p>
                      <a:r>
                        <a:rPr lang="en-US" sz="1600" dirty="0">
                          <a:solidFill>
                            <a:schemeClr val="accent5">
                              <a:lumMod val="50000"/>
                            </a:schemeClr>
                          </a:solidFill>
                          <a:latin typeface="Arial Black" panose="020B0A04020102020204" pitchFamily="34" charset="0"/>
                        </a:rPr>
                        <a:t>8145</a:t>
                      </a:r>
                    </a:p>
                  </a:txBody>
                  <a:tcPr/>
                </a:tc>
                <a:tc>
                  <a:txBody>
                    <a:bodyPr/>
                    <a:lstStyle/>
                    <a:p>
                      <a:r>
                        <a:rPr lang="en-US" sz="1600" dirty="0">
                          <a:solidFill>
                            <a:schemeClr val="accent5">
                              <a:lumMod val="50000"/>
                            </a:schemeClr>
                          </a:solidFill>
                          <a:latin typeface="Arial Black" panose="020B0A04020102020204" pitchFamily="34" charset="0"/>
                        </a:rPr>
                        <a:t>$3,588,671</a:t>
                      </a:r>
                    </a:p>
                  </a:txBody>
                  <a:tcPr/>
                </a:tc>
                <a:extLst>
                  <a:ext uri="{0D108BD9-81ED-4DB2-BD59-A6C34878D82A}">
                    <a16:rowId xmlns:a16="http://schemas.microsoft.com/office/drawing/2014/main" xmlns="" val="3737341550"/>
                  </a:ext>
                </a:extLst>
              </a:tr>
              <a:tr h="415187">
                <a:tc>
                  <a:txBody>
                    <a:bodyPr/>
                    <a:lstStyle/>
                    <a:p>
                      <a:r>
                        <a:rPr lang="en-US" dirty="0"/>
                        <a:t>MD</a:t>
                      </a:r>
                    </a:p>
                  </a:txBody>
                  <a:tcPr/>
                </a:tc>
                <a:tc>
                  <a:txBody>
                    <a:bodyPr/>
                    <a:lstStyle/>
                    <a:p>
                      <a:r>
                        <a:rPr lang="en-US" sz="1600" dirty="0">
                          <a:latin typeface="Arial Black" panose="020B0A04020102020204" pitchFamily="34" charset="0"/>
                        </a:rPr>
                        <a:t>0</a:t>
                      </a:r>
                    </a:p>
                  </a:txBody>
                  <a:tcPr/>
                </a:tc>
                <a:tc>
                  <a:txBody>
                    <a:bodyPr/>
                    <a:lstStyle/>
                    <a:p>
                      <a:r>
                        <a:rPr lang="en-US" sz="1600" dirty="0">
                          <a:latin typeface="Arial Black" panose="020B0A04020102020204" pitchFamily="34" charset="0"/>
                        </a:rPr>
                        <a:t>0</a:t>
                      </a:r>
                    </a:p>
                  </a:txBody>
                  <a:tcPr/>
                </a:tc>
                <a:tc>
                  <a:txBody>
                    <a:bodyPr/>
                    <a:lstStyle/>
                    <a:p>
                      <a:r>
                        <a:rPr lang="en-US" sz="1600" dirty="0">
                          <a:latin typeface="Arial Black" panose="020B0A04020102020204" pitchFamily="34" charset="0"/>
                        </a:rPr>
                        <a:t>$0</a:t>
                      </a:r>
                    </a:p>
                  </a:txBody>
                  <a:tcPr/>
                </a:tc>
                <a:tc>
                  <a:txBody>
                    <a:bodyPr/>
                    <a:lstStyle/>
                    <a:p>
                      <a:r>
                        <a:rPr lang="en-US" sz="1600" dirty="0">
                          <a:solidFill>
                            <a:schemeClr val="accent5">
                              <a:lumMod val="50000"/>
                            </a:schemeClr>
                          </a:solidFill>
                          <a:latin typeface="Arial Black" panose="020B0A04020102020204" pitchFamily="34" charset="0"/>
                        </a:rPr>
                        <a:t>3</a:t>
                      </a:r>
                    </a:p>
                  </a:txBody>
                  <a:tcPr/>
                </a:tc>
                <a:tc>
                  <a:txBody>
                    <a:bodyPr/>
                    <a:lstStyle/>
                    <a:p>
                      <a:r>
                        <a:rPr lang="en-US" sz="1600" dirty="0">
                          <a:solidFill>
                            <a:schemeClr val="accent5">
                              <a:lumMod val="50000"/>
                            </a:schemeClr>
                          </a:solidFill>
                          <a:latin typeface="Arial Black" panose="020B0A04020102020204" pitchFamily="34" charset="0"/>
                        </a:rPr>
                        <a:t>2025</a:t>
                      </a:r>
                    </a:p>
                  </a:txBody>
                  <a:tcPr/>
                </a:tc>
                <a:tc>
                  <a:txBody>
                    <a:bodyPr/>
                    <a:lstStyle/>
                    <a:p>
                      <a:r>
                        <a:rPr lang="en-US" sz="1600" dirty="0">
                          <a:solidFill>
                            <a:schemeClr val="accent5">
                              <a:lumMod val="50000"/>
                            </a:schemeClr>
                          </a:solidFill>
                          <a:latin typeface="Arial Black" panose="020B0A04020102020204" pitchFamily="34" charset="0"/>
                        </a:rPr>
                        <a:t>$830,540</a:t>
                      </a:r>
                    </a:p>
                  </a:txBody>
                  <a:tcPr/>
                </a:tc>
                <a:extLst>
                  <a:ext uri="{0D108BD9-81ED-4DB2-BD59-A6C34878D82A}">
                    <a16:rowId xmlns:a16="http://schemas.microsoft.com/office/drawing/2014/main" xmlns="" val="1324710546"/>
                  </a:ext>
                </a:extLst>
              </a:tr>
              <a:tr h="415187">
                <a:tc>
                  <a:txBody>
                    <a:bodyPr/>
                    <a:lstStyle/>
                    <a:p>
                      <a:r>
                        <a:rPr lang="en-US" dirty="0"/>
                        <a:t>MS</a:t>
                      </a:r>
                    </a:p>
                  </a:txBody>
                  <a:tcPr/>
                </a:tc>
                <a:tc>
                  <a:txBody>
                    <a:bodyPr/>
                    <a:lstStyle/>
                    <a:p>
                      <a:r>
                        <a:rPr lang="en-US" sz="1600" dirty="0">
                          <a:latin typeface="Arial Black" panose="020B0A04020102020204" pitchFamily="34" charset="0"/>
                        </a:rPr>
                        <a:t>1</a:t>
                      </a:r>
                    </a:p>
                  </a:txBody>
                  <a:tcPr/>
                </a:tc>
                <a:tc>
                  <a:txBody>
                    <a:bodyPr/>
                    <a:lstStyle/>
                    <a:p>
                      <a:r>
                        <a:rPr lang="en-US" sz="1600" dirty="0">
                          <a:latin typeface="Arial Black" panose="020B0A04020102020204" pitchFamily="34" charset="0"/>
                        </a:rPr>
                        <a:t>835</a:t>
                      </a:r>
                    </a:p>
                  </a:txBody>
                  <a:tcPr/>
                </a:tc>
                <a:tc>
                  <a:txBody>
                    <a:bodyPr/>
                    <a:lstStyle/>
                    <a:p>
                      <a:r>
                        <a:rPr lang="en-US" sz="1600" dirty="0">
                          <a:latin typeface="Arial Black" panose="020B0A04020102020204" pitchFamily="34" charset="0"/>
                        </a:rPr>
                        <a:t>$384,216</a:t>
                      </a:r>
                    </a:p>
                  </a:txBody>
                  <a:tcPr/>
                </a:tc>
                <a:tc>
                  <a:txBody>
                    <a:bodyPr/>
                    <a:lstStyle/>
                    <a:p>
                      <a:r>
                        <a:rPr lang="en-US" dirty="0">
                          <a:solidFill>
                            <a:schemeClr val="accent5">
                              <a:lumMod val="50000"/>
                            </a:schemeClr>
                          </a:solidFill>
                          <a:latin typeface="Arial Black" panose="020B0A04020102020204" pitchFamily="34" charset="0"/>
                        </a:rPr>
                        <a:t>7</a:t>
                      </a:r>
                    </a:p>
                  </a:txBody>
                  <a:tcPr/>
                </a:tc>
                <a:tc>
                  <a:txBody>
                    <a:bodyPr/>
                    <a:lstStyle/>
                    <a:p>
                      <a:r>
                        <a:rPr lang="en-US" dirty="0">
                          <a:solidFill>
                            <a:schemeClr val="accent5">
                              <a:lumMod val="50000"/>
                            </a:schemeClr>
                          </a:solidFill>
                          <a:latin typeface="Arial Black" panose="020B0A04020102020204" pitchFamily="34" charset="0"/>
                        </a:rPr>
                        <a:t>4953</a:t>
                      </a:r>
                    </a:p>
                  </a:txBody>
                  <a:tcPr/>
                </a:tc>
                <a:tc>
                  <a:txBody>
                    <a:bodyPr/>
                    <a:lstStyle/>
                    <a:p>
                      <a:r>
                        <a:rPr lang="en-US" dirty="0">
                          <a:solidFill>
                            <a:schemeClr val="accent5">
                              <a:lumMod val="50000"/>
                            </a:schemeClr>
                          </a:solidFill>
                          <a:latin typeface="Arial Black" panose="020B0A04020102020204" pitchFamily="34" charset="0"/>
                        </a:rPr>
                        <a:t>$2,153,697</a:t>
                      </a:r>
                    </a:p>
                  </a:txBody>
                  <a:tcPr/>
                </a:tc>
                <a:extLst>
                  <a:ext uri="{0D108BD9-81ED-4DB2-BD59-A6C34878D82A}">
                    <a16:rowId xmlns:a16="http://schemas.microsoft.com/office/drawing/2014/main" xmlns="" val="1896932497"/>
                  </a:ext>
                </a:extLst>
              </a:tr>
              <a:tr h="415187">
                <a:tc>
                  <a:txBody>
                    <a:bodyPr/>
                    <a:lstStyle/>
                    <a:p>
                      <a:r>
                        <a:rPr lang="en-US" dirty="0"/>
                        <a:t>NY</a:t>
                      </a:r>
                    </a:p>
                  </a:txBody>
                  <a:tcPr/>
                </a:tc>
                <a:tc>
                  <a:txBody>
                    <a:bodyPr/>
                    <a:lstStyle/>
                    <a:p>
                      <a:r>
                        <a:rPr lang="en-US" sz="1600" dirty="0">
                          <a:latin typeface="Arial Black" panose="020B0A04020102020204" pitchFamily="34" charset="0"/>
                        </a:rPr>
                        <a:t>1</a:t>
                      </a:r>
                    </a:p>
                  </a:txBody>
                  <a:tcPr/>
                </a:tc>
                <a:tc>
                  <a:txBody>
                    <a:bodyPr/>
                    <a:lstStyle/>
                    <a:p>
                      <a:r>
                        <a:rPr lang="en-US" sz="1600" dirty="0">
                          <a:latin typeface="Arial Black" panose="020B0A04020102020204" pitchFamily="34" charset="0"/>
                        </a:rPr>
                        <a:t>664</a:t>
                      </a:r>
                    </a:p>
                  </a:txBody>
                  <a:tcPr/>
                </a:tc>
                <a:tc>
                  <a:txBody>
                    <a:bodyPr/>
                    <a:lstStyle/>
                    <a:p>
                      <a:r>
                        <a:rPr lang="en-US" sz="1600" dirty="0">
                          <a:latin typeface="Arial Black" panose="020B0A04020102020204" pitchFamily="34" charset="0"/>
                        </a:rPr>
                        <a:t>$305,684</a:t>
                      </a:r>
                    </a:p>
                  </a:txBody>
                  <a:tcPr/>
                </a:tc>
                <a:tc>
                  <a:txBody>
                    <a:bodyPr/>
                    <a:lstStyle/>
                    <a:p>
                      <a:r>
                        <a:rPr lang="en-US" sz="1600" dirty="0">
                          <a:solidFill>
                            <a:schemeClr val="accent5">
                              <a:lumMod val="50000"/>
                            </a:schemeClr>
                          </a:solidFill>
                          <a:latin typeface="Arial Black" panose="020B0A04020102020204" pitchFamily="34" charset="0"/>
                        </a:rPr>
                        <a:t>15</a:t>
                      </a:r>
                    </a:p>
                  </a:txBody>
                  <a:tcPr/>
                </a:tc>
                <a:tc>
                  <a:txBody>
                    <a:bodyPr/>
                    <a:lstStyle/>
                    <a:p>
                      <a:r>
                        <a:rPr lang="en-US" sz="1600" dirty="0">
                          <a:solidFill>
                            <a:schemeClr val="accent5">
                              <a:lumMod val="50000"/>
                            </a:schemeClr>
                          </a:solidFill>
                          <a:latin typeface="Arial Black" panose="020B0A04020102020204" pitchFamily="34" charset="0"/>
                        </a:rPr>
                        <a:t>10,735</a:t>
                      </a:r>
                    </a:p>
                  </a:txBody>
                  <a:tcPr/>
                </a:tc>
                <a:tc>
                  <a:txBody>
                    <a:bodyPr/>
                    <a:lstStyle/>
                    <a:p>
                      <a:r>
                        <a:rPr lang="en-US" sz="1600" dirty="0">
                          <a:solidFill>
                            <a:schemeClr val="accent5">
                              <a:lumMod val="50000"/>
                            </a:schemeClr>
                          </a:solidFill>
                          <a:latin typeface="Arial Black" panose="020B0A04020102020204" pitchFamily="34" charset="0"/>
                        </a:rPr>
                        <a:t>$4,672,741</a:t>
                      </a:r>
                    </a:p>
                  </a:txBody>
                  <a:tcPr/>
                </a:tc>
                <a:extLst>
                  <a:ext uri="{0D108BD9-81ED-4DB2-BD59-A6C34878D82A}">
                    <a16:rowId xmlns:a16="http://schemas.microsoft.com/office/drawing/2014/main" xmlns="" val="2878694082"/>
                  </a:ext>
                </a:extLst>
              </a:tr>
              <a:tr h="415187">
                <a:tc>
                  <a:txBody>
                    <a:bodyPr/>
                    <a:lstStyle/>
                    <a:p>
                      <a:r>
                        <a:rPr lang="en-US" dirty="0"/>
                        <a:t>NC</a:t>
                      </a:r>
                    </a:p>
                  </a:txBody>
                  <a:tcPr/>
                </a:tc>
                <a:tc>
                  <a:txBody>
                    <a:bodyPr/>
                    <a:lstStyle/>
                    <a:p>
                      <a:r>
                        <a:rPr lang="en-US" sz="1600" dirty="0">
                          <a:latin typeface="Arial Black" panose="020B0A04020102020204" pitchFamily="34" charset="0"/>
                        </a:rPr>
                        <a:t>3</a:t>
                      </a:r>
                    </a:p>
                  </a:txBody>
                  <a:tcPr/>
                </a:tc>
                <a:tc>
                  <a:txBody>
                    <a:bodyPr/>
                    <a:lstStyle/>
                    <a:p>
                      <a:r>
                        <a:rPr lang="en-US" sz="1600" dirty="0">
                          <a:latin typeface="Arial Black" panose="020B0A04020102020204" pitchFamily="34" charset="0"/>
                        </a:rPr>
                        <a:t>2039</a:t>
                      </a:r>
                    </a:p>
                  </a:txBody>
                  <a:tcPr/>
                </a:tc>
                <a:tc>
                  <a:txBody>
                    <a:bodyPr/>
                    <a:lstStyle/>
                    <a:p>
                      <a:r>
                        <a:rPr lang="en-US" sz="1600" dirty="0">
                          <a:latin typeface="Arial Black" panose="020B0A04020102020204" pitchFamily="34" charset="0"/>
                        </a:rPr>
                        <a:t>$870,877</a:t>
                      </a:r>
                    </a:p>
                  </a:txBody>
                  <a:tcPr/>
                </a:tc>
                <a:tc>
                  <a:txBody>
                    <a:bodyPr/>
                    <a:lstStyle/>
                    <a:p>
                      <a:r>
                        <a:rPr lang="en-US" sz="1600" dirty="0">
                          <a:solidFill>
                            <a:schemeClr val="accent5">
                              <a:lumMod val="50000"/>
                            </a:schemeClr>
                          </a:solidFill>
                          <a:latin typeface="Arial Black" panose="020B0A04020102020204" pitchFamily="34" charset="0"/>
                        </a:rPr>
                        <a:t>12</a:t>
                      </a:r>
                    </a:p>
                  </a:txBody>
                  <a:tcPr/>
                </a:tc>
                <a:tc>
                  <a:txBody>
                    <a:bodyPr/>
                    <a:lstStyle/>
                    <a:p>
                      <a:r>
                        <a:rPr lang="en-US" sz="1600" dirty="0">
                          <a:solidFill>
                            <a:schemeClr val="accent5">
                              <a:lumMod val="50000"/>
                            </a:schemeClr>
                          </a:solidFill>
                          <a:latin typeface="Arial Black" panose="020B0A04020102020204" pitchFamily="34" charset="0"/>
                        </a:rPr>
                        <a:t>8089</a:t>
                      </a:r>
                    </a:p>
                  </a:txBody>
                  <a:tcPr/>
                </a:tc>
                <a:tc>
                  <a:txBody>
                    <a:bodyPr/>
                    <a:lstStyle/>
                    <a:p>
                      <a:r>
                        <a:rPr lang="en-US" sz="1600" dirty="0">
                          <a:solidFill>
                            <a:schemeClr val="accent5">
                              <a:lumMod val="50000"/>
                            </a:schemeClr>
                          </a:solidFill>
                          <a:latin typeface="Arial Black" panose="020B0A04020102020204" pitchFamily="34" charset="0"/>
                        </a:rPr>
                        <a:t>$3,516,344</a:t>
                      </a:r>
                    </a:p>
                  </a:txBody>
                  <a:tcPr/>
                </a:tc>
                <a:extLst>
                  <a:ext uri="{0D108BD9-81ED-4DB2-BD59-A6C34878D82A}">
                    <a16:rowId xmlns:a16="http://schemas.microsoft.com/office/drawing/2014/main" xmlns="" val="2609869618"/>
                  </a:ext>
                </a:extLst>
              </a:tr>
              <a:tr h="415187">
                <a:tc>
                  <a:txBody>
                    <a:bodyPr/>
                    <a:lstStyle/>
                    <a:p>
                      <a:r>
                        <a:rPr lang="en-US" dirty="0"/>
                        <a:t>OH</a:t>
                      </a:r>
                    </a:p>
                  </a:txBody>
                  <a:tcPr/>
                </a:tc>
                <a:tc>
                  <a:txBody>
                    <a:bodyPr/>
                    <a:lstStyle/>
                    <a:p>
                      <a:r>
                        <a:rPr lang="en-US" sz="1600" dirty="0">
                          <a:latin typeface="Arial Black" panose="020B0A04020102020204" pitchFamily="34" charset="0"/>
                        </a:rPr>
                        <a:t>1</a:t>
                      </a:r>
                    </a:p>
                  </a:txBody>
                  <a:tcPr/>
                </a:tc>
                <a:tc>
                  <a:txBody>
                    <a:bodyPr/>
                    <a:lstStyle/>
                    <a:p>
                      <a:r>
                        <a:rPr lang="en-US" sz="1600" dirty="0">
                          <a:latin typeface="Arial Black" panose="020B0A04020102020204" pitchFamily="34" charset="0"/>
                        </a:rPr>
                        <a:t>825</a:t>
                      </a:r>
                    </a:p>
                  </a:txBody>
                  <a:tcPr/>
                </a:tc>
                <a:tc>
                  <a:txBody>
                    <a:bodyPr/>
                    <a:lstStyle/>
                    <a:p>
                      <a:r>
                        <a:rPr lang="en-US" sz="1600" dirty="0">
                          <a:latin typeface="Arial Black" panose="020B0A04020102020204" pitchFamily="34" charset="0"/>
                        </a:rPr>
                        <a:t>$303,097</a:t>
                      </a:r>
                    </a:p>
                  </a:txBody>
                  <a:tcPr/>
                </a:tc>
                <a:tc>
                  <a:txBody>
                    <a:bodyPr/>
                    <a:lstStyle/>
                    <a:p>
                      <a:r>
                        <a:rPr lang="en-US" sz="1600" dirty="0">
                          <a:solidFill>
                            <a:schemeClr val="accent5">
                              <a:lumMod val="50000"/>
                            </a:schemeClr>
                          </a:solidFill>
                          <a:latin typeface="Arial Black" panose="020B0A04020102020204" pitchFamily="34" charset="0"/>
                        </a:rPr>
                        <a:t>12</a:t>
                      </a:r>
                    </a:p>
                  </a:txBody>
                  <a:tcPr/>
                </a:tc>
                <a:tc>
                  <a:txBody>
                    <a:bodyPr/>
                    <a:lstStyle/>
                    <a:p>
                      <a:r>
                        <a:rPr lang="en-US" sz="1600" dirty="0">
                          <a:solidFill>
                            <a:schemeClr val="accent5">
                              <a:lumMod val="50000"/>
                            </a:schemeClr>
                          </a:solidFill>
                          <a:latin typeface="Arial Black" panose="020B0A04020102020204" pitchFamily="34" charset="0"/>
                        </a:rPr>
                        <a:t>9053</a:t>
                      </a:r>
                    </a:p>
                  </a:txBody>
                  <a:tcPr/>
                </a:tc>
                <a:tc>
                  <a:txBody>
                    <a:bodyPr/>
                    <a:lstStyle/>
                    <a:p>
                      <a:r>
                        <a:rPr lang="en-US" sz="1600" dirty="0">
                          <a:solidFill>
                            <a:schemeClr val="accent5">
                              <a:lumMod val="50000"/>
                            </a:schemeClr>
                          </a:solidFill>
                          <a:latin typeface="Arial Black" panose="020B0A04020102020204" pitchFamily="34" charset="0"/>
                        </a:rPr>
                        <a:t>$3,757,367</a:t>
                      </a:r>
                    </a:p>
                  </a:txBody>
                  <a:tcPr/>
                </a:tc>
                <a:extLst>
                  <a:ext uri="{0D108BD9-81ED-4DB2-BD59-A6C34878D82A}">
                    <a16:rowId xmlns:a16="http://schemas.microsoft.com/office/drawing/2014/main" xmlns="" val="4265114221"/>
                  </a:ext>
                </a:extLst>
              </a:tr>
              <a:tr h="415187">
                <a:tc>
                  <a:txBody>
                    <a:bodyPr/>
                    <a:lstStyle/>
                    <a:p>
                      <a:r>
                        <a:rPr lang="en-US" dirty="0"/>
                        <a:t>PA</a:t>
                      </a:r>
                    </a:p>
                  </a:txBody>
                  <a:tcPr/>
                </a:tc>
                <a:tc>
                  <a:txBody>
                    <a:bodyPr/>
                    <a:lstStyle/>
                    <a:p>
                      <a:r>
                        <a:rPr lang="en-US" sz="1600" dirty="0">
                          <a:latin typeface="Arial Black" panose="020B0A04020102020204" pitchFamily="34" charset="0"/>
                        </a:rPr>
                        <a:t>5</a:t>
                      </a:r>
                    </a:p>
                  </a:txBody>
                  <a:tcPr/>
                </a:tc>
                <a:tc>
                  <a:txBody>
                    <a:bodyPr/>
                    <a:lstStyle/>
                    <a:p>
                      <a:r>
                        <a:rPr lang="en-US" sz="1600" dirty="0">
                          <a:latin typeface="Arial Black" panose="020B0A04020102020204" pitchFamily="34" charset="0"/>
                        </a:rPr>
                        <a:t>4228</a:t>
                      </a:r>
                    </a:p>
                  </a:txBody>
                  <a:tcPr/>
                </a:tc>
                <a:tc>
                  <a:txBody>
                    <a:bodyPr/>
                    <a:lstStyle/>
                    <a:p>
                      <a:r>
                        <a:rPr lang="en-US" sz="1600" dirty="0">
                          <a:latin typeface="Arial Black" panose="020B0A04020102020204" pitchFamily="34" charset="0"/>
                        </a:rPr>
                        <a:t>$1,755,707</a:t>
                      </a:r>
                    </a:p>
                  </a:txBody>
                  <a:tcPr/>
                </a:tc>
                <a:tc>
                  <a:txBody>
                    <a:bodyPr/>
                    <a:lstStyle/>
                    <a:p>
                      <a:r>
                        <a:rPr lang="en-US" sz="1600" dirty="0">
                          <a:solidFill>
                            <a:schemeClr val="accent5">
                              <a:lumMod val="50000"/>
                            </a:schemeClr>
                          </a:solidFill>
                          <a:latin typeface="Arial Black" panose="020B0A04020102020204" pitchFamily="34" charset="0"/>
                        </a:rPr>
                        <a:t>10</a:t>
                      </a:r>
                    </a:p>
                  </a:txBody>
                  <a:tcPr/>
                </a:tc>
                <a:tc>
                  <a:txBody>
                    <a:bodyPr/>
                    <a:lstStyle/>
                    <a:p>
                      <a:r>
                        <a:rPr lang="en-US" sz="1600" dirty="0">
                          <a:solidFill>
                            <a:schemeClr val="accent5">
                              <a:lumMod val="50000"/>
                            </a:schemeClr>
                          </a:solidFill>
                          <a:latin typeface="Arial Black" panose="020B0A04020102020204" pitchFamily="34" charset="0"/>
                        </a:rPr>
                        <a:t>7761</a:t>
                      </a:r>
                    </a:p>
                  </a:txBody>
                  <a:tcPr/>
                </a:tc>
                <a:tc>
                  <a:txBody>
                    <a:bodyPr/>
                    <a:lstStyle/>
                    <a:p>
                      <a:r>
                        <a:rPr lang="en-US" sz="1600" dirty="0">
                          <a:solidFill>
                            <a:schemeClr val="accent5">
                              <a:lumMod val="50000"/>
                            </a:schemeClr>
                          </a:solidFill>
                          <a:latin typeface="Arial Black" panose="020B0A04020102020204" pitchFamily="34" charset="0"/>
                        </a:rPr>
                        <a:t>$3,303,041</a:t>
                      </a:r>
                    </a:p>
                  </a:txBody>
                  <a:tcPr/>
                </a:tc>
                <a:extLst>
                  <a:ext uri="{0D108BD9-81ED-4DB2-BD59-A6C34878D82A}">
                    <a16:rowId xmlns:a16="http://schemas.microsoft.com/office/drawing/2014/main" xmlns="" val="2990315709"/>
                  </a:ext>
                </a:extLst>
              </a:tr>
              <a:tr h="415187">
                <a:tc>
                  <a:txBody>
                    <a:bodyPr/>
                    <a:lstStyle/>
                    <a:p>
                      <a:r>
                        <a:rPr lang="en-US" dirty="0"/>
                        <a:t>SC</a:t>
                      </a:r>
                    </a:p>
                  </a:txBody>
                  <a:tcPr/>
                </a:tc>
                <a:tc>
                  <a:txBody>
                    <a:bodyPr/>
                    <a:lstStyle/>
                    <a:p>
                      <a:r>
                        <a:rPr lang="en-US" sz="1600" dirty="0">
                          <a:latin typeface="Arial Black" panose="020B0A04020102020204" pitchFamily="34" charset="0"/>
                        </a:rPr>
                        <a:t>1</a:t>
                      </a:r>
                    </a:p>
                  </a:txBody>
                  <a:tcPr/>
                </a:tc>
                <a:tc>
                  <a:txBody>
                    <a:bodyPr/>
                    <a:lstStyle/>
                    <a:p>
                      <a:r>
                        <a:rPr lang="en-US" sz="1600" dirty="0">
                          <a:latin typeface="Arial Black" panose="020B0A04020102020204" pitchFamily="34" charset="0"/>
                        </a:rPr>
                        <a:t>850</a:t>
                      </a:r>
                    </a:p>
                  </a:txBody>
                  <a:tcPr/>
                </a:tc>
                <a:tc>
                  <a:txBody>
                    <a:bodyPr/>
                    <a:lstStyle/>
                    <a:p>
                      <a:r>
                        <a:rPr lang="en-US" sz="1600" dirty="0">
                          <a:latin typeface="Arial Black" panose="020B0A04020102020204" pitchFamily="34" charset="0"/>
                        </a:rPr>
                        <a:t>$391,367</a:t>
                      </a:r>
                    </a:p>
                  </a:txBody>
                  <a:tcPr/>
                </a:tc>
                <a:tc>
                  <a:txBody>
                    <a:bodyPr/>
                    <a:lstStyle/>
                    <a:p>
                      <a:r>
                        <a:rPr lang="en-US" sz="1600" dirty="0">
                          <a:solidFill>
                            <a:schemeClr val="accent5">
                              <a:lumMod val="50000"/>
                            </a:schemeClr>
                          </a:solidFill>
                          <a:latin typeface="Arial Black" panose="020B0A04020102020204" pitchFamily="34" charset="0"/>
                        </a:rPr>
                        <a:t>8</a:t>
                      </a:r>
                    </a:p>
                  </a:txBody>
                  <a:tcPr/>
                </a:tc>
                <a:tc>
                  <a:txBody>
                    <a:bodyPr/>
                    <a:lstStyle/>
                    <a:p>
                      <a:r>
                        <a:rPr lang="en-US" sz="1600" dirty="0">
                          <a:solidFill>
                            <a:schemeClr val="accent5">
                              <a:lumMod val="50000"/>
                            </a:schemeClr>
                          </a:solidFill>
                          <a:latin typeface="Arial Black" panose="020B0A04020102020204" pitchFamily="34" charset="0"/>
                        </a:rPr>
                        <a:t>6239</a:t>
                      </a:r>
                    </a:p>
                  </a:txBody>
                  <a:tcPr/>
                </a:tc>
                <a:tc>
                  <a:txBody>
                    <a:bodyPr/>
                    <a:lstStyle/>
                    <a:p>
                      <a:r>
                        <a:rPr lang="en-US" sz="1600" dirty="0">
                          <a:solidFill>
                            <a:schemeClr val="accent5">
                              <a:lumMod val="50000"/>
                            </a:schemeClr>
                          </a:solidFill>
                          <a:latin typeface="Arial Black" panose="020B0A04020102020204" pitchFamily="34" charset="0"/>
                        </a:rPr>
                        <a:t>$2,682,556</a:t>
                      </a:r>
                    </a:p>
                  </a:txBody>
                  <a:tcPr/>
                </a:tc>
                <a:extLst>
                  <a:ext uri="{0D108BD9-81ED-4DB2-BD59-A6C34878D82A}">
                    <a16:rowId xmlns:a16="http://schemas.microsoft.com/office/drawing/2014/main" xmlns="" val="117671681"/>
                  </a:ext>
                </a:extLst>
              </a:tr>
              <a:tr h="415187">
                <a:tc>
                  <a:txBody>
                    <a:bodyPr/>
                    <a:lstStyle/>
                    <a:p>
                      <a:r>
                        <a:rPr lang="en-US" dirty="0"/>
                        <a:t>TN</a:t>
                      </a:r>
                    </a:p>
                  </a:txBody>
                  <a:tcPr/>
                </a:tc>
                <a:tc>
                  <a:txBody>
                    <a:bodyPr/>
                    <a:lstStyle/>
                    <a:p>
                      <a:r>
                        <a:rPr lang="en-US" sz="1600" dirty="0">
                          <a:latin typeface="Arial Black" panose="020B0A04020102020204" pitchFamily="34" charset="0"/>
                        </a:rPr>
                        <a:t>7</a:t>
                      </a:r>
                    </a:p>
                  </a:txBody>
                  <a:tcPr/>
                </a:tc>
                <a:tc>
                  <a:txBody>
                    <a:bodyPr/>
                    <a:lstStyle/>
                    <a:p>
                      <a:r>
                        <a:rPr lang="en-US" sz="1600" dirty="0">
                          <a:latin typeface="Arial Black" panose="020B0A04020102020204" pitchFamily="34" charset="0"/>
                        </a:rPr>
                        <a:t>4555</a:t>
                      </a:r>
                    </a:p>
                  </a:txBody>
                  <a:tcPr/>
                </a:tc>
                <a:tc>
                  <a:txBody>
                    <a:bodyPr/>
                    <a:lstStyle/>
                    <a:p>
                      <a:r>
                        <a:rPr lang="en-US" sz="1600" dirty="0">
                          <a:latin typeface="Arial Black" panose="020B0A04020102020204" pitchFamily="34" charset="0"/>
                        </a:rPr>
                        <a:t>$2,015,489</a:t>
                      </a:r>
                    </a:p>
                  </a:txBody>
                  <a:tcPr/>
                </a:tc>
                <a:tc>
                  <a:txBody>
                    <a:bodyPr/>
                    <a:lstStyle/>
                    <a:p>
                      <a:r>
                        <a:rPr lang="en-US" sz="1600" dirty="0">
                          <a:solidFill>
                            <a:schemeClr val="accent5">
                              <a:lumMod val="50000"/>
                            </a:schemeClr>
                          </a:solidFill>
                          <a:latin typeface="Arial Black" panose="020B0A04020102020204" pitchFamily="34" charset="0"/>
                        </a:rPr>
                        <a:t>12</a:t>
                      </a:r>
                    </a:p>
                  </a:txBody>
                  <a:tcPr/>
                </a:tc>
                <a:tc>
                  <a:txBody>
                    <a:bodyPr/>
                    <a:lstStyle/>
                    <a:p>
                      <a:r>
                        <a:rPr lang="en-US" sz="1600" dirty="0">
                          <a:solidFill>
                            <a:schemeClr val="accent5">
                              <a:lumMod val="50000"/>
                            </a:schemeClr>
                          </a:solidFill>
                          <a:latin typeface="Arial Black" panose="020B0A04020102020204" pitchFamily="34" charset="0"/>
                        </a:rPr>
                        <a:t>7642</a:t>
                      </a:r>
                    </a:p>
                  </a:txBody>
                  <a:tcPr/>
                </a:tc>
                <a:tc>
                  <a:txBody>
                    <a:bodyPr/>
                    <a:lstStyle/>
                    <a:p>
                      <a:r>
                        <a:rPr lang="en-US" sz="1600" dirty="0">
                          <a:solidFill>
                            <a:schemeClr val="accent5">
                              <a:lumMod val="50000"/>
                            </a:schemeClr>
                          </a:solidFill>
                          <a:latin typeface="Arial Black" panose="020B0A04020102020204" pitchFamily="34" charset="0"/>
                        </a:rPr>
                        <a:t>$3,392,776</a:t>
                      </a:r>
                    </a:p>
                  </a:txBody>
                  <a:tcPr/>
                </a:tc>
                <a:extLst>
                  <a:ext uri="{0D108BD9-81ED-4DB2-BD59-A6C34878D82A}">
                    <a16:rowId xmlns:a16="http://schemas.microsoft.com/office/drawing/2014/main" xmlns="" val="596231342"/>
                  </a:ext>
                </a:extLst>
              </a:tr>
              <a:tr h="415187">
                <a:tc>
                  <a:txBody>
                    <a:bodyPr/>
                    <a:lstStyle/>
                    <a:p>
                      <a:r>
                        <a:rPr lang="en-US" dirty="0"/>
                        <a:t>VA</a:t>
                      </a:r>
                    </a:p>
                  </a:txBody>
                  <a:tcPr/>
                </a:tc>
                <a:tc>
                  <a:txBody>
                    <a:bodyPr/>
                    <a:lstStyle/>
                    <a:p>
                      <a:r>
                        <a:rPr lang="en-US" sz="1600" dirty="0">
                          <a:latin typeface="Arial Black" panose="020B0A04020102020204" pitchFamily="34" charset="0"/>
                        </a:rPr>
                        <a:t>5</a:t>
                      </a:r>
                    </a:p>
                  </a:txBody>
                  <a:tcPr/>
                </a:tc>
                <a:tc>
                  <a:txBody>
                    <a:bodyPr/>
                    <a:lstStyle/>
                    <a:p>
                      <a:r>
                        <a:rPr lang="en-US" sz="1600" dirty="0">
                          <a:latin typeface="Arial Black" panose="020B0A04020102020204" pitchFamily="34" charset="0"/>
                        </a:rPr>
                        <a:t>3425</a:t>
                      </a:r>
                    </a:p>
                  </a:txBody>
                  <a:tcPr/>
                </a:tc>
                <a:tc>
                  <a:txBody>
                    <a:bodyPr/>
                    <a:lstStyle/>
                    <a:p>
                      <a:r>
                        <a:rPr lang="en-US" sz="1600" dirty="0">
                          <a:latin typeface="Arial Black" panose="020B0A04020102020204" pitchFamily="34" charset="0"/>
                        </a:rPr>
                        <a:t>$1,565,057</a:t>
                      </a:r>
                    </a:p>
                  </a:txBody>
                  <a:tcPr/>
                </a:tc>
                <a:tc>
                  <a:txBody>
                    <a:bodyPr/>
                    <a:lstStyle/>
                    <a:p>
                      <a:r>
                        <a:rPr lang="en-US" sz="1600" dirty="0">
                          <a:solidFill>
                            <a:schemeClr val="accent5">
                              <a:lumMod val="50000"/>
                            </a:schemeClr>
                          </a:solidFill>
                          <a:latin typeface="Arial Black" panose="020B0A04020102020204" pitchFamily="34" charset="0"/>
                        </a:rPr>
                        <a:t>6</a:t>
                      </a:r>
                    </a:p>
                  </a:txBody>
                  <a:tcPr/>
                </a:tc>
                <a:tc>
                  <a:txBody>
                    <a:bodyPr/>
                    <a:lstStyle/>
                    <a:p>
                      <a:r>
                        <a:rPr lang="en-US" sz="1600" dirty="0">
                          <a:solidFill>
                            <a:schemeClr val="accent5">
                              <a:lumMod val="50000"/>
                            </a:schemeClr>
                          </a:solidFill>
                          <a:latin typeface="Arial Black" panose="020B0A04020102020204" pitchFamily="34" charset="0"/>
                        </a:rPr>
                        <a:t>4230</a:t>
                      </a:r>
                    </a:p>
                  </a:txBody>
                  <a:tcPr/>
                </a:tc>
                <a:tc>
                  <a:txBody>
                    <a:bodyPr/>
                    <a:lstStyle/>
                    <a:p>
                      <a:r>
                        <a:rPr lang="en-US" sz="1600" dirty="0">
                          <a:solidFill>
                            <a:schemeClr val="accent5">
                              <a:lumMod val="50000"/>
                            </a:schemeClr>
                          </a:solidFill>
                          <a:latin typeface="Arial Black" panose="020B0A04020102020204" pitchFamily="34" charset="0"/>
                        </a:rPr>
                        <a:t>$1,934,994</a:t>
                      </a:r>
                    </a:p>
                  </a:txBody>
                  <a:tcPr/>
                </a:tc>
                <a:extLst>
                  <a:ext uri="{0D108BD9-81ED-4DB2-BD59-A6C34878D82A}">
                    <a16:rowId xmlns:a16="http://schemas.microsoft.com/office/drawing/2014/main" xmlns="" val="2338760574"/>
                  </a:ext>
                </a:extLst>
              </a:tr>
              <a:tr h="415187">
                <a:tc>
                  <a:txBody>
                    <a:bodyPr/>
                    <a:lstStyle/>
                    <a:p>
                      <a:r>
                        <a:rPr lang="en-US" dirty="0"/>
                        <a:t>WV</a:t>
                      </a:r>
                    </a:p>
                  </a:txBody>
                  <a:tcPr/>
                </a:tc>
                <a:tc>
                  <a:txBody>
                    <a:bodyPr/>
                    <a:lstStyle/>
                    <a:p>
                      <a:r>
                        <a:rPr lang="en-US" sz="1600" dirty="0">
                          <a:latin typeface="Arial Black" panose="020B0A04020102020204" pitchFamily="34" charset="0"/>
                        </a:rPr>
                        <a:t>3</a:t>
                      </a:r>
                    </a:p>
                  </a:txBody>
                  <a:tcPr/>
                </a:tc>
                <a:tc>
                  <a:txBody>
                    <a:bodyPr/>
                    <a:lstStyle/>
                    <a:p>
                      <a:r>
                        <a:rPr lang="en-US" sz="1600" dirty="0">
                          <a:latin typeface="Arial Black" panose="020B0A04020102020204" pitchFamily="34" charset="0"/>
                        </a:rPr>
                        <a:t>1725</a:t>
                      </a:r>
                    </a:p>
                  </a:txBody>
                  <a:tcPr/>
                </a:tc>
                <a:tc>
                  <a:txBody>
                    <a:bodyPr/>
                    <a:lstStyle/>
                    <a:p>
                      <a:r>
                        <a:rPr lang="en-US" sz="1600" dirty="0">
                          <a:latin typeface="Arial Black" panose="020B0A04020102020204" pitchFamily="34" charset="0"/>
                        </a:rPr>
                        <a:t>$731,459</a:t>
                      </a:r>
                    </a:p>
                  </a:txBody>
                  <a:tcPr/>
                </a:tc>
                <a:tc>
                  <a:txBody>
                    <a:bodyPr/>
                    <a:lstStyle/>
                    <a:p>
                      <a:r>
                        <a:rPr lang="en-US" sz="1600" dirty="0">
                          <a:solidFill>
                            <a:schemeClr val="accent5">
                              <a:lumMod val="50000"/>
                            </a:schemeClr>
                          </a:solidFill>
                          <a:latin typeface="Arial Black" panose="020B0A04020102020204" pitchFamily="34" charset="0"/>
                        </a:rPr>
                        <a:t>3</a:t>
                      </a:r>
                    </a:p>
                  </a:txBody>
                  <a:tcPr/>
                </a:tc>
                <a:tc>
                  <a:txBody>
                    <a:bodyPr/>
                    <a:lstStyle/>
                    <a:p>
                      <a:r>
                        <a:rPr lang="en-US" sz="1600" dirty="0">
                          <a:solidFill>
                            <a:schemeClr val="accent5">
                              <a:lumMod val="50000"/>
                            </a:schemeClr>
                          </a:solidFill>
                          <a:latin typeface="Arial Black" panose="020B0A04020102020204" pitchFamily="34" charset="0"/>
                        </a:rPr>
                        <a:t>1725</a:t>
                      </a:r>
                    </a:p>
                  </a:txBody>
                  <a:tcPr/>
                </a:tc>
                <a:tc>
                  <a:txBody>
                    <a:bodyPr/>
                    <a:lstStyle/>
                    <a:p>
                      <a:r>
                        <a:rPr lang="en-US" sz="1600" dirty="0">
                          <a:solidFill>
                            <a:schemeClr val="accent5">
                              <a:lumMod val="50000"/>
                            </a:schemeClr>
                          </a:solidFill>
                          <a:latin typeface="Arial Black" panose="020B0A04020102020204" pitchFamily="34" charset="0"/>
                        </a:rPr>
                        <a:t>$731,459</a:t>
                      </a:r>
                    </a:p>
                  </a:txBody>
                  <a:tcPr/>
                </a:tc>
                <a:extLst>
                  <a:ext uri="{0D108BD9-81ED-4DB2-BD59-A6C34878D82A}">
                    <a16:rowId xmlns:a16="http://schemas.microsoft.com/office/drawing/2014/main" xmlns="" val="2150199708"/>
                  </a:ext>
                </a:extLst>
              </a:tr>
              <a:tr h="415187">
                <a:tc>
                  <a:txBody>
                    <a:bodyPr/>
                    <a:lstStyle/>
                    <a:p>
                      <a:r>
                        <a:rPr lang="en-US" dirty="0"/>
                        <a:t>TOTAL</a:t>
                      </a:r>
                    </a:p>
                  </a:txBody>
                  <a:tcPr/>
                </a:tc>
                <a:tc>
                  <a:txBody>
                    <a:bodyPr/>
                    <a:lstStyle/>
                    <a:p>
                      <a:r>
                        <a:rPr lang="en-US" sz="1600" dirty="0">
                          <a:latin typeface="Arial Black" panose="020B0A04020102020204" pitchFamily="34" charset="0"/>
                        </a:rPr>
                        <a:t>39</a:t>
                      </a:r>
                    </a:p>
                  </a:txBody>
                  <a:tcPr/>
                </a:tc>
                <a:tc>
                  <a:txBody>
                    <a:bodyPr/>
                    <a:lstStyle/>
                    <a:p>
                      <a:r>
                        <a:rPr lang="en-US" sz="1600" dirty="0">
                          <a:latin typeface="Arial Black" panose="020B0A04020102020204" pitchFamily="34" charset="0"/>
                        </a:rPr>
                        <a:t>27,913</a:t>
                      </a:r>
                    </a:p>
                  </a:txBody>
                  <a:tcPr/>
                </a:tc>
                <a:tc>
                  <a:txBody>
                    <a:bodyPr/>
                    <a:lstStyle/>
                    <a:p>
                      <a:r>
                        <a:rPr lang="en-US" sz="1600" dirty="0">
                          <a:latin typeface="Arial Black" panose="020B0A04020102020204" pitchFamily="34" charset="0"/>
                        </a:rPr>
                        <a:t>$12,081,475</a:t>
                      </a:r>
                    </a:p>
                  </a:txBody>
                  <a:tcPr/>
                </a:tc>
                <a:tc>
                  <a:txBody>
                    <a:bodyPr/>
                    <a:lstStyle/>
                    <a:p>
                      <a:r>
                        <a:rPr lang="en-US" sz="1600" dirty="0">
                          <a:solidFill>
                            <a:schemeClr val="accent5">
                              <a:lumMod val="50000"/>
                            </a:schemeClr>
                          </a:solidFill>
                          <a:latin typeface="Arial Black" panose="020B0A04020102020204" pitchFamily="34" charset="0"/>
                        </a:rPr>
                        <a:t>132</a:t>
                      </a:r>
                    </a:p>
                  </a:txBody>
                  <a:tcPr/>
                </a:tc>
                <a:tc>
                  <a:txBody>
                    <a:bodyPr/>
                    <a:lstStyle/>
                    <a:p>
                      <a:r>
                        <a:rPr lang="en-US" sz="1600" dirty="0">
                          <a:solidFill>
                            <a:schemeClr val="accent5">
                              <a:lumMod val="50000"/>
                            </a:schemeClr>
                          </a:solidFill>
                          <a:latin typeface="Arial Black" panose="020B0A04020102020204" pitchFamily="34" charset="0"/>
                        </a:rPr>
                        <a:t>95,003</a:t>
                      </a:r>
                    </a:p>
                  </a:txBody>
                  <a:tcPr/>
                </a:tc>
                <a:tc>
                  <a:txBody>
                    <a:bodyPr/>
                    <a:lstStyle/>
                    <a:p>
                      <a:r>
                        <a:rPr lang="en-US" sz="1600" dirty="0">
                          <a:solidFill>
                            <a:schemeClr val="accent5">
                              <a:lumMod val="50000"/>
                            </a:schemeClr>
                          </a:solidFill>
                          <a:latin typeface="Arial Black" panose="020B0A04020102020204" pitchFamily="34" charset="0"/>
                        </a:rPr>
                        <a:t>$41,138,005</a:t>
                      </a:r>
                    </a:p>
                  </a:txBody>
                  <a:tcPr/>
                </a:tc>
                <a:extLst>
                  <a:ext uri="{0D108BD9-81ED-4DB2-BD59-A6C34878D82A}">
                    <a16:rowId xmlns:a16="http://schemas.microsoft.com/office/drawing/2014/main" xmlns="" val="45672853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rmAutofit/>
          </a:bodyPr>
          <a:lstStyle/>
          <a:p>
            <a:pPr algn="ctr"/>
            <a:r>
              <a:rPr lang="en-US" sz="3600" b="1" dirty="0"/>
              <a:t>Poverty Rates in Appalachia, 2010–2014</a:t>
            </a:r>
            <a:endParaRPr lang="en-US" sz="3600" dirty="0"/>
          </a:p>
        </p:txBody>
      </p:sp>
      <p:pic>
        <p:nvPicPr>
          <p:cNvPr id="1025" name="Picture 1" descr="This map shows the poverty rate in each of the ARC counties. Appalachian poverty rates range from 7.1% to 44.3%. The Appalachian average is 17.2%. The U.S. average is 15.6%. For a list of county data by state, see the downloadable Excel f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845972"/>
            <a:ext cx="7696200" cy="59358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1981200" y="3048000"/>
            <a:ext cx="963613" cy="0"/>
          </a:xfrm>
          <a:prstGeom prst="rect">
            <a:avLst/>
          </a:prstGeom>
          <a:solidFill>
            <a:srgbClr val="084C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641855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28600"/>
            <a:ext cx="8229600" cy="1143000"/>
          </a:xfrm>
          <a:noFill/>
          <a:ln/>
        </p:spPr>
        <p:txBody>
          <a:bodyPr/>
          <a:lstStyle/>
          <a:p>
            <a:r>
              <a:rPr lang="en-US" b="1" dirty="0">
                <a:solidFill>
                  <a:schemeClr val="tx1"/>
                </a:solidFill>
                <a:effectLst/>
              </a:rPr>
              <a:t>Faces of Talent Search:</a:t>
            </a:r>
          </a:p>
        </p:txBody>
      </p:sp>
      <p:pic>
        <p:nvPicPr>
          <p:cNvPr id="5" name="Picture 5" descr="edu_talent-search"/>
          <p:cNvPicPr>
            <a:picLocks noChangeAspect="1" noChangeArrowheads="1"/>
          </p:cNvPicPr>
          <p:nvPr/>
        </p:nvPicPr>
        <p:blipFill>
          <a:blip r:embed="rId2" cstate="print"/>
          <a:srcRect/>
          <a:stretch>
            <a:fillRect/>
          </a:stretch>
        </p:blipFill>
        <p:spPr bwMode="auto">
          <a:xfrm>
            <a:off x="304800" y="1371600"/>
            <a:ext cx="2743200" cy="1731963"/>
          </a:xfrm>
          <a:prstGeom prst="rect">
            <a:avLst/>
          </a:prstGeom>
          <a:noFill/>
        </p:spPr>
      </p:pic>
      <p:pic>
        <p:nvPicPr>
          <p:cNvPr id="6" name="Picture 7" descr="ETS_Team"/>
          <p:cNvPicPr>
            <a:picLocks noChangeAspect="1" noChangeArrowheads="1"/>
          </p:cNvPicPr>
          <p:nvPr/>
        </p:nvPicPr>
        <p:blipFill>
          <a:blip r:embed="rId3" cstate="print"/>
          <a:srcRect/>
          <a:stretch>
            <a:fillRect/>
          </a:stretch>
        </p:blipFill>
        <p:spPr bwMode="auto">
          <a:xfrm>
            <a:off x="5562600" y="3429000"/>
            <a:ext cx="1905000" cy="1447800"/>
          </a:xfrm>
          <a:prstGeom prst="rect">
            <a:avLst/>
          </a:prstGeom>
          <a:noFill/>
        </p:spPr>
      </p:pic>
      <p:pic>
        <p:nvPicPr>
          <p:cNvPr id="7" name="Picture 9" descr="AcadTeam08007"/>
          <p:cNvPicPr>
            <a:picLocks noChangeAspect="1" noChangeArrowheads="1"/>
          </p:cNvPicPr>
          <p:nvPr/>
        </p:nvPicPr>
        <p:blipFill>
          <a:blip r:embed="rId4" cstate="print"/>
          <a:srcRect/>
          <a:stretch>
            <a:fillRect/>
          </a:stretch>
        </p:blipFill>
        <p:spPr bwMode="auto">
          <a:xfrm>
            <a:off x="3581400" y="1295400"/>
            <a:ext cx="2286000" cy="2265363"/>
          </a:xfrm>
          <a:prstGeom prst="rect">
            <a:avLst/>
          </a:prstGeom>
          <a:noFill/>
        </p:spPr>
      </p:pic>
      <p:pic>
        <p:nvPicPr>
          <p:cNvPr id="9" name="Picture 13" descr="01"/>
          <p:cNvPicPr>
            <a:picLocks noChangeAspect="1" noChangeArrowheads="1"/>
          </p:cNvPicPr>
          <p:nvPr/>
        </p:nvPicPr>
        <p:blipFill>
          <a:blip r:embed="rId5" cstate="print"/>
          <a:srcRect/>
          <a:stretch>
            <a:fillRect/>
          </a:stretch>
        </p:blipFill>
        <p:spPr bwMode="auto">
          <a:xfrm>
            <a:off x="2971800" y="3505200"/>
            <a:ext cx="2362200" cy="1771650"/>
          </a:xfrm>
          <a:prstGeom prst="rect">
            <a:avLst/>
          </a:prstGeom>
          <a:noFill/>
        </p:spPr>
      </p:pic>
      <p:pic>
        <p:nvPicPr>
          <p:cNvPr id="10" name="Picture 15" descr="DSC03006"/>
          <p:cNvPicPr>
            <a:picLocks noChangeAspect="1" noChangeArrowheads="1"/>
          </p:cNvPicPr>
          <p:nvPr/>
        </p:nvPicPr>
        <p:blipFill>
          <a:blip r:embed="rId6" cstate="print"/>
          <a:srcRect/>
          <a:stretch>
            <a:fillRect/>
          </a:stretch>
        </p:blipFill>
        <p:spPr bwMode="auto">
          <a:xfrm>
            <a:off x="152400" y="3581400"/>
            <a:ext cx="2286000" cy="1719263"/>
          </a:xfrm>
          <a:prstGeom prst="rect">
            <a:avLst/>
          </a:prstGeom>
          <a:noFill/>
        </p:spPr>
      </p:pic>
      <p:pic>
        <p:nvPicPr>
          <p:cNvPr id="11" name="Picture 17" descr="dukesarah"/>
          <p:cNvPicPr>
            <a:picLocks noChangeAspect="1" noChangeArrowheads="1"/>
          </p:cNvPicPr>
          <p:nvPr/>
        </p:nvPicPr>
        <p:blipFill>
          <a:blip r:embed="rId7" cstate="print"/>
          <a:srcRect/>
          <a:stretch>
            <a:fillRect/>
          </a:stretch>
        </p:blipFill>
        <p:spPr bwMode="auto">
          <a:xfrm>
            <a:off x="6400800" y="1600200"/>
            <a:ext cx="2590800" cy="1752600"/>
          </a:xfrm>
          <a:prstGeom prst="rect">
            <a:avLst/>
          </a:prstGeom>
          <a:noFill/>
        </p:spPr>
      </p:pic>
      <p:pic>
        <p:nvPicPr>
          <p:cNvPr id="12" name="Picture 19" descr="grouppicture"/>
          <p:cNvPicPr>
            <a:picLocks noChangeAspect="1" noChangeArrowheads="1"/>
          </p:cNvPicPr>
          <p:nvPr/>
        </p:nvPicPr>
        <p:blipFill>
          <a:blip r:embed="rId8" cstate="print"/>
          <a:srcRect/>
          <a:stretch>
            <a:fillRect/>
          </a:stretch>
        </p:blipFill>
        <p:spPr bwMode="auto">
          <a:xfrm>
            <a:off x="685800" y="5257800"/>
            <a:ext cx="4191000" cy="1457325"/>
          </a:xfrm>
          <a:prstGeom prst="rect">
            <a:avLst/>
          </a:prstGeom>
          <a:noFill/>
        </p:spPr>
      </p:pic>
      <p:pic>
        <p:nvPicPr>
          <p:cNvPr id="13" name="Picture 21" descr="boyoutside"/>
          <p:cNvPicPr>
            <a:picLocks noChangeAspect="1" noChangeArrowheads="1"/>
          </p:cNvPicPr>
          <p:nvPr/>
        </p:nvPicPr>
        <p:blipFill>
          <a:blip r:embed="rId9" cstate="print"/>
          <a:srcRect/>
          <a:stretch>
            <a:fillRect/>
          </a:stretch>
        </p:blipFill>
        <p:spPr bwMode="auto">
          <a:xfrm>
            <a:off x="7620000" y="4495800"/>
            <a:ext cx="1409700" cy="1304925"/>
          </a:xfrm>
          <a:prstGeom prst="rect">
            <a:avLst/>
          </a:prstGeom>
          <a:noFill/>
        </p:spPr>
      </p:pic>
      <p:pic>
        <p:nvPicPr>
          <p:cNvPr id="14" name="Picture 23" descr="Wilmington%202007%20Group%20Photo%202"/>
          <p:cNvPicPr>
            <a:picLocks noChangeAspect="1" noChangeArrowheads="1"/>
          </p:cNvPicPr>
          <p:nvPr/>
        </p:nvPicPr>
        <p:blipFill>
          <a:blip r:embed="rId10" cstate="print"/>
          <a:srcRect/>
          <a:stretch>
            <a:fillRect/>
          </a:stretch>
        </p:blipFill>
        <p:spPr bwMode="auto">
          <a:xfrm>
            <a:off x="5029200" y="5486400"/>
            <a:ext cx="2562225" cy="116205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457200"/>
            <a:ext cx="8229600" cy="609600"/>
          </a:xfrm>
        </p:spPr>
        <p:txBody>
          <a:bodyPr>
            <a:normAutofit fontScale="90000"/>
          </a:bodyPr>
          <a:lstStyle/>
          <a:p>
            <a:pPr algn="ctr" eaLnBrk="1" hangingPunct="1">
              <a:defRPr/>
            </a:pPr>
            <a:r>
              <a:rPr lang="en-US" sz="4000" b="1" dirty="0">
                <a:solidFill>
                  <a:schemeClr val="tx1"/>
                </a:solidFill>
              </a:rPr>
              <a:t>Educational Opportunity Center</a:t>
            </a:r>
          </a:p>
        </p:txBody>
      </p:sp>
      <p:sp>
        <p:nvSpPr>
          <p:cNvPr id="6" name="TextBox 5"/>
          <p:cNvSpPr txBox="1"/>
          <p:nvPr/>
        </p:nvSpPr>
        <p:spPr>
          <a:xfrm>
            <a:off x="228600" y="1071489"/>
            <a:ext cx="8001000" cy="707886"/>
          </a:xfrm>
          <a:prstGeom prst="rect">
            <a:avLst/>
          </a:prstGeom>
          <a:noFill/>
        </p:spPr>
        <p:txBody>
          <a:bodyPr wrap="square" rtlCol="0">
            <a:spAutoFit/>
          </a:bodyPr>
          <a:lstStyle/>
          <a:p>
            <a:r>
              <a:rPr lang="en-US" sz="2000" dirty="0"/>
              <a:t>(Educational Opportunity Centers were first established in 1972 and  reauthorized under the Higher Education Opportunity Act of 2008. )</a:t>
            </a:r>
          </a:p>
        </p:txBody>
      </p:sp>
      <p:sp>
        <p:nvSpPr>
          <p:cNvPr id="2" name="Content Placeholder 1"/>
          <p:cNvSpPr>
            <a:spLocks noGrp="1"/>
          </p:cNvSpPr>
          <p:nvPr>
            <p:ph idx="1"/>
          </p:nvPr>
        </p:nvSpPr>
        <p:spPr/>
        <p:txBody>
          <a:bodyPr>
            <a:normAutofit lnSpcReduction="10000"/>
          </a:bodyPr>
          <a:lstStyle/>
          <a:p>
            <a:pPr marL="0" indent="0">
              <a:buNone/>
            </a:pPr>
            <a:r>
              <a:rPr lang="en-US" dirty="0"/>
              <a:t>The Educational Opportunity Centers program provides counseling and information on college admissions to qualified adults(and high school seniors not served by another TRIO program) who want to enter or continue a program of postsecondary education. The program also provides services to improve the financial and economic literacy of participants. An important objective of the program is to counsel participants on financial aid options, including basic financial planning skills, and to assist in the application process. The goal of the EOC program is to increase the number of adult participants who enroll in postsecondary education institutions.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304800"/>
            <a:ext cx="8229600" cy="685800"/>
          </a:xfrm>
        </p:spPr>
        <p:txBody>
          <a:bodyPr/>
          <a:lstStyle/>
          <a:p>
            <a:pPr eaLnBrk="1" hangingPunct="1">
              <a:defRPr/>
            </a:pPr>
            <a:r>
              <a:rPr lang="en-US" sz="4000" b="1" dirty="0">
                <a:solidFill>
                  <a:schemeClr val="tx1"/>
                </a:solidFill>
              </a:rPr>
              <a:t>Educational Opportunity Center</a:t>
            </a:r>
          </a:p>
        </p:txBody>
      </p:sp>
      <p:sp>
        <p:nvSpPr>
          <p:cNvPr id="5" name="Rectangle 3"/>
          <p:cNvSpPr>
            <a:spLocks noGrp="1" noChangeArrowheads="1"/>
          </p:cNvSpPr>
          <p:nvPr>
            <p:ph idx="1"/>
          </p:nvPr>
        </p:nvSpPr>
        <p:spPr>
          <a:xfrm>
            <a:off x="457200" y="1143000"/>
            <a:ext cx="8382000" cy="5562600"/>
          </a:xfrm>
        </p:spPr>
        <p:txBody>
          <a:bodyPr/>
          <a:lstStyle/>
          <a:p>
            <a:pPr eaLnBrk="1" hangingPunct="1">
              <a:lnSpc>
                <a:spcPct val="80000"/>
              </a:lnSpc>
              <a:buFont typeface="Wingdings" pitchFamily="2" charset="2"/>
              <a:buNone/>
            </a:pPr>
            <a:r>
              <a:rPr lang="en-US" sz="2800" b="1" dirty="0">
                <a:sym typeface="Wingdings" pitchFamily="2" charset="2"/>
              </a:rPr>
              <a:t>Eligibility requirements for EOC participation:</a:t>
            </a:r>
          </a:p>
          <a:p>
            <a:pPr eaLnBrk="1" hangingPunct="1">
              <a:lnSpc>
                <a:spcPct val="80000"/>
              </a:lnSpc>
              <a:buClrTx/>
              <a:buFont typeface="Wingdings" pitchFamily="2" charset="2"/>
              <a:buChar char="v"/>
            </a:pPr>
            <a:r>
              <a:rPr lang="en-US" sz="2600" dirty="0">
                <a:sym typeface="Wingdings" pitchFamily="2" charset="2"/>
              </a:rPr>
              <a:t>At least two-thirds served must be both low-income and potential first-generation college students</a:t>
            </a:r>
          </a:p>
          <a:p>
            <a:pPr eaLnBrk="1" hangingPunct="1">
              <a:lnSpc>
                <a:spcPct val="80000"/>
              </a:lnSpc>
              <a:buClrTx/>
              <a:buFont typeface="Wingdings" pitchFamily="2" charset="2"/>
              <a:buChar char="v"/>
            </a:pPr>
            <a:r>
              <a:rPr lang="en-US" sz="2600" dirty="0">
                <a:sym typeface="Wingdings" pitchFamily="2" charset="2"/>
              </a:rPr>
              <a:t>The remaining one-third can be low-income, first-generation, or anyone needing services</a:t>
            </a:r>
          </a:p>
          <a:p>
            <a:pPr eaLnBrk="1" hangingPunct="1">
              <a:lnSpc>
                <a:spcPct val="80000"/>
              </a:lnSpc>
              <a:buClrTx/>
              <a:buNone/>
            </a:pPr>
            <a:r>
              <a:rPr lang="en-US" b="1" dirty="0">
                <a:sym typeface="Wingdings" pitchFamily="2" charset="2"/>
              </a:rPr>
              <a:t>Types of Services Provided:</a:t>
            </a:r>
            <a:endParaRPr lang="en-US" sz="2800" b="1" dirty="0"/>
          </a:p>
          <a:p>
            <a:pPr eaLnBrk="1" hangingPunct="1">
              <a:lnSpc>
                <a:spcPct val="80000"/>
              </a:lnSpc>
              <a:buClrTx/>
              <a:buFont typeface="Wingdings" pitchFamily="2" charset="2"/>
              <a:buChar char="v"/>
            </a:pPr>
            <a:r>
              <a:rPr lang="en-US" sz="2600" dirty="0">
                <a:sym typeface="Wingdings" pitchFamily="2" charset="2"/>
              </a:rPr>
              <a:t>Academic, personal and/or career counseling </a:t>
            </a:r>
          </a:p>
          <a:p>
            <a:pPr eaLnBrk="1" hangingPunct="1">
              <a:lnSpc>
                <a:spcPct val="80000"/>
              </a:lnSpc>
              <a:buClrTx/>
              <a:buFont typeface="Wingdings" pitchFamily="2" charset="2"/>
              <a:buChar char="v"/>
            </a:pPr>
            <a:r>
              <a:rPr lang="en-US" sz="2600" dirty="0">
                <a:sym typeface="Wingdings" pitchFamily="2" charset="2"/>
              </a:rPr>
              <a:t>Information on postsecondary education</a:t>
            </a:r>
          </a:p>
          <a:p>
            <a:pPr eaLnBrk="1" hangingPunct="1">
              <a:lnSpc>
                <a:spcPct val="80000"/>
              </a:lnSpc>
              <a:buClrTx/>
              <a:buFont typeface="Wingdings" pitchFamily="2" charset="2"/>
              <a:buChar char="v"/>
            </a:pPr>
            <a:r>
              <a:rPr lang="en-US" sz="2600" dirty="0">
                <a:sym typeface="Wingdings" pitchFamily="2" charset="2"/>
              </a:rPr>
              <a:t>Admission and financial aid counseling</a:t>
            </a:r>
          </a:p>
          <a:p>
            <a:pPr eaLnBrk="1" hangingPunct="1">
              <a:lnSpc>
                <a:spcPct val="80000"/>
              </a:lnSpc>
              <a:buClrTx/>
              <a:buFont typeface="Wingdings" pitchFamily="2" charset="2"/>
              <a:buChar char="v"/>
            </a:pPr>
            <a:r>
              <a:rPr lang="en-US" sz="2600" dirty="0">
                <a:sym typeface="Wingdings" pitchFamily="2" charset="2"/>
              </a:rPr>
              <a:t>Assistance with admissions and financial aid applications and enrollment processes</a:t>
            </a:r>
          </a:p>
          <a:p>
            <a:pPr eaLnBrk="1" hangingPunct="1">
              <a:lnSpc>
                <a:spcPct val="80000"/>
              </a:lnSpc>
              <a:buClrTx/>
              <a:buFont typeface="Wingdings" pitchFamily="2" charset="2"/>
              <a:buChar char="v"/>
            </a:pPr>
            <a:r>
              <a:rPr lang="en-US" dirty="0">
                <a:sym typeface="Wingdings" pitchFamily="2" charset="2"/>
              </a:rPr>
              <a:t>Academic Advising</a:t>
            </a:r>
          </a:p>
          <a:p>
            <a:pPr eaLnBrk="1" hangingPunct="1">
              <a:lnSpc>
                <a:spcPct val="80000"/>
              </a:lnSpc>
              <a:buClrTx/>
              <a:buFont typeface="Wingdings" pitchFamily="2" charset="2"/>
              <a:buChar char="v"/>
            </a:pPr>
            <a:r>
              <a:rPr lang="en-US" sz="2600" dirty="0">
                <a:sym typeface="Wingdings" pitchFamily="2" charset="2"/>
              </a:rPr>
              <a:t>Referrals to necessary services</a:t>
            </a:r>
          </a:p>
          <a:p>
            <a:pPr eaLnBrk="1" hangingPunct="1">
              <a:lnSpc>
                <a:spcPct val="80000"/>
              </a:lnSpc>
              <a:buClrTx/>
              <a:buFont typeface="Wingdings" pitchFamily="2" charset="2"/>
              <a:buChar char="v"/>
            </a:pPr>
            <a:r>
              <a:rPr lang="en-US" dirty="0">
                <a:sym typeface="Wingdings" pitchFamily="2" charset="2"/>
              </a:rPr>
              <a:t>Referrals to GED/secondary education services</a:t>
            </a:r>
            <a:endParaRPr lang="en-US" sz="2600" dirty="0">
              <a:sym typeface="Wingdings" pitchFamily="2" charset="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0"/>
            <a:ext cx="8305800" cy="646331"/>
          </a:xfrm>
          <a:prstGeom prst="rect">
            <a:avLst/>
          </a:prstGeom>
          <a:noFill/>
        </p:spPr>
        <p:txBody>
          <a:bodyPr wrap="square" rtlCol="0">
            <a:spAutoFit/>
          </a:bodyPr>
          <a:lstStyle/>
          <a:p>
            <a:pPr algn="ctr"/>
            <a:r>
              <a:rPr lang="en-US" sz="3600" dirty="0"/>
              <a:t>EOC Programs and Annual Funding</a:t>
            </a:r>
          </a:p>
        </p:txBody>
      </p:sp>
      <p:graphicFrame>
        <p:nvGraphicFramePr>
          <p:cNvPr id="6" name="Content Placeholder 2"/>
          <p:cNvGraphicFramePr>
            <a:graphicFrameLocks/>
          </p:cNvGraphicFramePr>
          <p:nvPr>
            <p:extLst>
              <p:ext uri="{D42A27DB-BD31-4B8C-83A1-F6EECF244321}">
                <p14:modId xmlns:p14="http://schemas.microsoft.com/office/powerpoint/2010/main" val="841122896"/>
              </p:ext>
            </p:extLst>
          </p:nvPr>
        </p:nvGraphicFramePr>
        <p:xfrm>
          <a:off x="76200" y="684431"/>
          <a:ext cx="8931400" cy="5926909"/>
        </p:xfrm>
        <a:graphic>
          <a:graphicData uri="http://schemas.openxmlformats.org/drawingml/2006/table">
            <a:tbl>
              <a:tblPr firstRow="1" bandRow="1">
                <a:tableStyleId>{5C22544A-7EE6-4342-B048-85BDC9FD1C3A}</a:tableStyleId>
              </a:tblPr>
              <a:tblGrid>
                <a:gridCol w="1055077">
                  <a:extLst>
                    <a:ext uri="{9D8B030D-6E8A-4147-A177-3AD203B41FA5}">
                      <a16:colId xmlns:a16="http://schemas.microsoft.com/office/drawing/2014/main" xmlns="" val="440684269"/>
                    </a:ext>
                  </a:extLst>
                </a:gridCol>
                <a:gridCol w="1219200">
                  <a:extLst>
                    <a:ext uri="{9D8B030D-6E8A-4147-A177-3AD203B41FA5}">
                      <a16:colId xmlns:a16="http://schemas.microsoft.com/office/drawing/2014/main" xmlns="" val="412021383"/>
                    </a:ext>
                  </a:extLst>
                </a:gridCol>
                <a:gridCol w="1066800">
                  <a:extLst>
                    <a:ext uri="{9D8B030D-6E8A-4147-A177-3AD203B41FA5}">
                      <a16:colId xmlns:a16="http://schemas.microsoft.com/office/drawing/2014/main" xmlns="" val="1330536460"/>
                    </a:ext>
                  </a:extLst>
                </a:gridCol>
                <a:gridCol w="1535723">
                  <a:extLst>
                    <a:ext uri="{9D8B030D-6E8A-4147-A177-3AD203B41FA5}">
                      <a16:colId xmlns:a16="http://schemas.microsoft.com/office/drawing/2014/main" xmlns="" val="3245467424"/>
                    </a:ext>
                  </a:extLst>
                </a:gridCol>
                <a:gridCol w="1359877">
                  <a:extLst>
                    <a:ext uri="{9D8B030D-6E8A-4147-A177-3AD203B41FA5}">
                      <a16:colId xmlns:a16="http://schemas.microsoft.com/office/drawing/2014/main" xmlns="" val="2475566646"/>
                    </a:ext>
                  </a:extLst>
                </a:gridCol>
                <a:gridCol w="1002323">
                  <a:extLst>
                    <a:ext uri="{9D8B030D-6E8A-4147-A177-3AD203B41FA5}">
                      <a16:colId xmlns:a16="http://schemas.microsoft.com/office/drawing/2014/main" xmlns="" val="2628042843"/>
                    </a:ext>
                  </a:extLst>
                </a:gridCol>
                <a:gridCol w="1692400">
                  <a:extLst>
                    <a:ext uri="{9D8B030D-6E8A-4147-A177-3AD203B41FA5}">
                      <a16:colId xmlns:a16="http://schemas.microsoft.com/office/drawing/2014/main" xmlns="" val="1217357259"/>
                    </a:ext>
                  </a:extLst>
                </a:gridCol>
              </a:tblGrid>
              <a:tr h="610969">
                <a:tc>
                  <a:txBody>
                    <a:bodyPr/>
                    <a:lstStyle/>
                    <a:p>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1400" dirty="0"/>
                        <a:t>Programs</a:t>
                      </a:r>
                    </a:p>
                  </a:txBody>
                  <a:tcPr>
                    <a:lnL w="12700" cap="flat" cmpd="sng" algn="ctr">
                      <a:solidFill>
                        <a:schemeClr val="tx1"/>
                      </a:solidFill>
                      <a:prstDash val="solid"/>
                      <a:round/>
                      <a:headEnd type="none" w="med" len="med"/>
                      <a:tailEnd type="none" w="med" len="med"/>
                    </a:lnL>
                  </a:tcPr>
                </a:tc>
                <a:tc>
                  <a:txBody>
                    <a:bodyPr/>
                    <a:lstStyle/>
                    <a:p>
                      <a:r>
                        <a:rPr lang="en-US" sz="1400" dirty="0"/>
                        <a:t>Students</a:t>
                      </a:r>
                    </a:p>
                    <a:p>
                      <a:r>
                        <a:rPr lang="en-US" sz="1400" dirty="0"/>
                        <a:t>Served</a:t>
                      </a:r>
                    </a:p>
                  </a:txBody>
                  <a:tcPr/>
                </a:tc>
                <a:tc>
                  <a:txBody>
                    <a:bodyPr/>
                    <a:lstStyle/>
                    <a:p>
                      <a:r>
                        <a:rPr lang="en-US" sz="1400" dirty="0"/>
                        <a:t>2015/2016</a:t>
                      </a:r>
                    </a:p>
                    <a:p>
                      <a:r>
                        <a:rPr lang="en-US" sz="1400" dirty="0"/>
                        <a:t>Funding $</a:t>
                      </a:r>
                    </a:p>
                  </a:txBody>
                  <a:tcPr/>
                </a:tc>
                <a:tc>
                  <a:txBody>
                    <a:bodyPr/>
                    <a:lstStyle/>
                    <a:p>
                      <a:r>
                        <a:rPr lang="en-US" sz="1400" dirty="0">
                          <a:solidFill>
                            <a:schemeClr val="tx1"/>
                          </a:solidFill>
                        </a:rPr>
                        <a:t>Programs</a:t>
                      </a:r>
                    </a:p>
                    <a:p>
                      <a:r>
                        <a:rPr lang="en-US" sz="1400" dirty="0">
                          <a:solidFill>
                            <a:schemeClr val="tx1"/>
                          </a:solidFill>
                        </a:rPr>
                        <a:t>Statewide</a:t>
                      </a:r>
                    </a:p>
                  </a:txBody>
                  <a:tcPr/>
                </a:tc>
                <a:tc>
                  <a:txBody>
                    <a:bodyPr/>
                    <a:lstStyle/>
                    <a:p>
                      <a:r>
                        <a:rPr lang="en-US" sz="1400" dirty="0">
                          <a:solidFill>
                            <a:schemeClr val="tx1"/>
                          </a:solidFill>
                        </a:rPr>
                        <a:t>Students</a:t>
                      </a:r>
                    </a:p>
                    <a:p>
                      <a:r>
                        <a:rPr lang="en-US" sz="1400" dirty="0">
                          <a:solidFill>
                            <a:schemeClr val="tx1"/>
                          </a:solidFill>
                        </a:rPr>
                        <a:t>Served</a:t>
                      </a:r>
                    </a:p>
                  </a:txBody>
                  <a:tcPr/>
                </a:tc>
                <a:tc>
                  <a:txBody>
                    <a:bodyPr/>
                    <a:lstStyle/>
                    <a:p>
                      <a:r>
                        <a:rPr lang="en-US" sz="1400" dirty="0">
                          <a:solidFill>
                            <a:schemeClr val="tx1"/>
                          </a:solidFill>
                        </a:rPr>
                        <a:t>2015/2016 </a:t>
                      </a:r>
                    </a:p>
                    <a:p>
                      <a:r>
                        <a:rPr lang="en-US" sz="1400" dirty="0">
                          <a:solidFill>
                            <a:schemeClr val="tx1"/>
                          </a:solidFill>
                        </a:rPr>
                        <a:t>Funding $</a:t>
                      </a:r>
                    </a:p>
                  </a:txBody>
                  <a:tcPr/>
                </a:tc>
                <a:extLst>
                  <a:ext uri="{0D108BD9-81ED-4DB2-BD59-A6C34878D82A}">
                    <a16:rowId xmlns:a16="http://schemas.microsoft.com/office/drawing/2014/main" xmlns="" val="2642970962"/>
                  </a:ext>
                </a:extLst>
              </a:tr>
              <a:tr h="379710">
                <a:tc>
                  <a:txBody>
                    <a:bodyPr/>
                    <a:lstStyle/>
                    <a:p>
                      <a:r>
                        <a:rPr lang="en-US" dirty="0"/>
                        <a:t>AL</a:t>
                      </a:r>
                    </a:p>
                  </a:txBody>
                  <a:tcPr>
                    <a:lnT w="12700" cap="flat" cmpd="sng" algn="ctr">
                      <a:solidFill>
                        <a:schemeClr val="tx1"/>
                      </a:solidFill>
                      <a:prstDash val="solid"/>
                      <a:round/>
                      <a:headEnd type="none" w="med" len="med"/>
                      <a:tailEnd type="none" w="med" len="med"/>
                    </a:lnT>
                  </a:tcPr>
                </a:tc>
                <a:tc>
                  <a:txBody>
                    <a:bodyPr/>
                    <a:lstStyle/>
                    <a:p>
                      <a:r>
                        <a:rPr lang="en-US" sz="1600" dirty="0">
                          <a:latin typeface="Arial Black" panose="020B0A04020102020204" pitchFamily="34" charset="0"/>
                        </a:rPr>
                        <a:t>1</a:t>
                      </a:r>
                    </a:p>
                  </a:txBody>
                  <a:tcPr/>
                </a:tc>
                <a:tc>
                  <a:txBody>
                    <a:bodyPr/>
                    <a:lstStyle/>
                    <a:p>
                      <a:r>
                        <a:rPr lang="en-US" sz="1600" dirty="0">
                          <a:latin typeface="Arial Black" panose="020B0A04020102020204" pitchFamily="34" charset="0"/>
                        </a:rPr>
                        <a:t>5097</a:t>
                      </a:r>
                    </a:p>
                  </a:txBody>
                  <a:tcPr/>
                </a:tc>
                <a:tc>
                  <a:txBody>
                    <a:bodyPr/>
                    <a:lstStyle/>
                    <a:p>
                      <a:r>
                        <a:rPr lang="en-US" sz="1600" dirty="0">
                          <a:latin typeface="Arial Black" panose="020B0A04020102020204" pitchFamily="34" charset="0"/>
                        </a:rPr>
                        <a:t>$1,172,518</a:t>
                      </a:r>
                    </a:p>
                  </a:txBody>
                  <a:tcPr/>
                </a:tc>
                <a:tc>
                  <a:txBody>
                    <a:bodyPr/>
                    <a:lstStyle/>
                    <a:p>
                      <a:r>
                        <a:rPr lang="en-US" sz="1600" dirty="0">
                          <a:solidFill>
                            <a:schemeClr val="accent4">
                              <a:lumMod val="50000"/>
                            </a:schemeClr>
                          </a:solidFill>
                          <a:latin typeface="Arial Black" panose="020B0A04020102020204" pitchFamily="34" charset="0"/>
                        </a:rPr>
                        <a:t>1</a:t>
                      </a:r>
                    </a:p>
                  </a:txBody>
                  <a:tcPr/>
                </a:tc>
                <a:tc>
                  <a:txBody>
                    <a:bodyPr/>
                    <a:lstStyle/>
                    <a:p>
                      <a:r>
                        <a:rPr lang="en-US" sz="1600" dirty="0">
                          <a:solidFill>
                            <a:schemeClr val="accent4">
                              <a:lumMod val="50000"/>
                            </a:schemeClr>
                          </a:solidFill>
                          <a:latin typeface="Arial Black" panose="020B0A04020102020204" pitchFamily="34" charset="0"/>
                        </a:rPr>
                        <a:t>5097</a:t>
                      </a:r>
                    </a:p>
                  </a:txBody>
                  <a:tcPr/>
                </a:tc>
                <a:tc>
                  <a:txBody>
                    <a:bodyPr/>
                    <a:lstStyle/>
                    <a:p>
                      <a:r>
                        <a:rPr lang="en-US" sz="1600" dirty="0">
                          <a:solidFill>
                            <a:schemeClr val="accent4">
                              <a:lumMod val="50000"/>
                            </a:schemeClr>
                          </a:solidFill>
                          <a:latin typeface="Arial Black" panose="020B0A04020102020204" pitchFamily="34" charset="0"/>
                        </a:rPr>
                        <a:t>$1,172,518</a:t>
                      </a:r>
                    </a:p>
                  </a:txBody>
                  <a:tcPr/>
                </a:tc>
                <a:extLst>
                  <a:ext uri="{0D108BD9-81ED-4DB2-BD59-A6C34878D82A}">
                    <a16:rowId xmlns:a16="http://schemas.microsoft.com/office/drawing/2014/main" xmlns="" val="3990325154"/>
                  </a:ext>
                </a:extLst>
              </a:tr>
              <a:tr h="379710">
                <a:tc>
                  <a:txBody>
                    <a:bodyPr/>
                    <a:lstStyle/>
                    <a:p>
                      <a:r>
                        <a:rPr lang="en-US" dirty="0"/>
                        <a:t>GA</a:t>
                      </a:r>
                    </a:p>
                  </a:txBody>
                  <a:tcPr/>
                </a:tc>
                <a:tc>
                  <a:txBody>
                    <a:bodyPr/>
                    <a:lstStyle/>
                    <a:p>
                      <a:r>
                        <a:rPr lang="en-US" sz="1600" dirty="0">
                          <a:latin typeface="Arial Black" panose="020B0A04020102020204" pitchFamily="34" charset="0"/>
                        </a:rPr>
                        <a:t>0</a:t>
                      </a:r>
                    </a:p>
                  </a:txBody>
                  <a:tcPr/>
                </a:tc>
                <a:tc>
                  <a:txBody>
                    <a:bodyPr/>
                    <a:lstStyle/>
                    <a:p>
                      <a:r>
                        <a:rPr lang="en-US" sz="1600" dirty="0">
                          <a:latin typeface="Arial Black" panose="020B0A04020102020204" pitchFamily="34" charset="0"/>
                        </a:rPr>
                        <a:t>0</a:t>
                      </a:r>
                    </a:p>
                  </a:txBody>
                  <a:tcPr/>
                </a:tc>
                <a:tc>
                  <a:txBody>
                    <a:bodyPr/>
                    <a:lstStyle/>
                    <a:p>
                      <a:r>
                        <a:rPr lang="en-US" sz="1600" dirty="0">
                          <a:latin typeface="Arial Black" panose="020B0A04020102020204" pitchFamily="34" charset="0"/>
                        </a:rPr>
                        <a:t>$0</a:t>
                      </a:r>
                    </a:p>
                  </a:txBody>
                  <a:tcPr/>
                </a:tc>
                <a:tc>
                  <a:txBody>
                    <a:bodyPr/>
                    <a:lstStyle/>
                    <a:p>
                      <a:r>
                        <a:rPr lang="en-US" sz="1600" dirty="0">
                          <a:solidFill>
                            <a:schemeClr val="accent4">
                              <a:lumMod val="50000"/>
                            </a:schemeClr>
                          </a:solidFill>
                          <a:latin typeface="Arial Black" panose="020B0A04020102020204" pitchFamily="34" charset="0"/>
                        </a:rPr>
                        <a:t>3</a:t>
                      </a:r>
                    </a:p>
                  </a:txBody>
                  <a:tcPr/>
                </a:tc>
                <a:tc>
                  <a:txBody>
                    <a:bodyPr/>
                    <a:lstStyle/>
                    <a:p>
                      <a:r>
                        <a:rPr lang="en-US" sz="1600" dirty="0">
                          <a:solidFill>
                            <a:schemeClr val="accent4">
                              <a:lumMod val="50000"/>
                            </a:schemeClr>
                          </a:solidFill>
                          <a:latin typeface="Arial Black" panose="020B0A04020102020204" pitchFamily="34" charset="0"/>
                        </a:rPr>
                        <a:t>4108</a:t>
                      </a:r>
                    </a:p>
                  </a:txBody>
                  <a:tcPr/>
                </a:tc>
                <a:tc>
                  <a:txBody>
                    <a:bodyPr/>
                    <a:lstStyle/>
                    <a:p>
                      <a:r>
                        <a:rPr lang="en-US" sz="1600" dirty="0">
                          <a:solidFill>
                            <a:schemeClr val="accent4">
                              <a:lumMod val="50000"/>
                            </a:schemeClr>
                          </a:solidFill>
                          <a:latin typeface="Arial Black" panose="020B0A04020102020204" pitchFamily="34" charset="0"/>
                        </a:rPr>
                        <a:t>$1,037,976</a:t>
                      </a:r>
                    </a:p>
                  </a:txBody>
                  <a:tcPr/>
                </a:tc>
                <a:extLst>
                  <a:ext uri="{0D108BD9-81ED-4DB2-BD59-A6C34878D82A}">
                    <a16:rowId xmlns:a16="http://schemas.microsoft.com/office/drawing/2014/main" xmlns="" val="1121601496"/>
                  </a:ext>
                </a:extLst>
              </a:tr>
              <a:tr h="379710">
                <a:tc>
                  <a:txBody>
                    <a:bodyPr/>
                    <a:lstStyle/>
                    <a:p>
                      <a:r>
                        <a:rPr lang="en-US" dirty="0"/>
                        <a:t>KY</a:t>
                      </a:r>
                    </a:p>
                  </a:txBody>
                  <a:tcPr/>
                </a:tc>
                <a:tc>
                  <a:txBody>
                    <a:bodyPr/>
                    <a:lstStyle/>
                    <a:p>
                      <a:r>
                        <a:rPr lang="en-US" sz="1600" dirty="0">
                          <a:latin typeface="Arial Black" panose="020B0A04020102020204" pitchFamily="34" charset="0"/>
                        </a:rPr>
                        <a:t>2</a:t>
                      </a:r>
                    </a:p>
                  </a:txBody>
                  <a:tcPr/>
                </a:tc>
                <a:tc>
                  <a:txBody>
                    <a:bodyPr/>
                    <a:lstStyle/>
                    <a:p>
                      <a:r>
                        <a:rPr lang="en-US" sz="1600" dirty="0">
                          <a:latin typeface="Arial Black" panose="020B0A04020102020204" pitchFamily="34" charset="0"/>
                        </a:rPr>
                        <a:t>2505</a:t>
                      </a:r>
                    </a:p>
                  </a:txBody>
                  <a:tcPr/>
                </a:tc>
                <a:tc>
                  <a:txBody>
                    <a:bodyPr/>
                    <a:lstStyle/>
                    <a:p>
                      <a:r>
                        <a:rPr lang="en-US" sz="1600" dirty="0">
                          <a:latin typeface="Arial Black" panose="020B0A04020102020204" pitchFamily="34" charset="0"/>
                        </a:rPr>
                        <a:t>$679,511</a:t>
                      </a:r>
                    </a:p>
                  </a:txBody>
                  <a:tcPr/>
                </a:tc>
                <a:tc>
                  <a:txBody>
                    <a:bodyPr/>
                    <a:lstStyle/>
                    <a:p>
                      <a:r>
                        <a:rPr lang="en-US" sz="1600" dirty="0">
                          <a:solidFill>
                            <a:schemeClr val="accent5">
                              <a:lumMod val="50000"/>
                            </a:schemeClr>
                          </a:solidFill>
                          <a:latin typeface="Arial Black" panose="020B0A04020102020204" pitchFamily="34" charset="0"/>
                        </a:rPr>
                        <a:t>4</a:t>
                      </a:r>
                    </a:p>
                  </a:txBody>
                  <a:tcPr/>
                </a:tc>
                <a:tc>
                  <a:txBody>
                    <a:bodyPr/>
                    <a:lstStyle/>
                    <a:p>
                      <a:r>
                        <a:rPr lang="en-US" sz="1600" dirty="0">
                          <a:solidFill>
                            <a:schemeClr val="accent5">
                              <a:lumMod val="50000"/>
                            </a:schemeClr>
                          </a:solidFill>
                          <a:latin typeface="Arial Black" panose="020B0A04020102020204" pitchFamily="34" charset="0"/>
                        </a:rPr>
                        <a:t>5932</a:t>
                      </a:r>
                    </a:p>
                  </a:txBody>
                  <a:tcPr/>
                </a:tc>
                <a:tc>
                  <a:txBody>
                    <a:bodyPr/>
                    <a:lstStyle/>
                    <a:p>
                      <a:r>
                        <a:rPr lang="en-US" sz="1600" dirty="0">
                          <a:solidFill>
                            <a:schemeClr val="accent5">
                              <a:lumMod val="50000"/>
                            </a:schemeClr>
                          </a:solidFill>
                          <a:latin typeface="Arial Black" panose="020B0A04020102020204" pitchFamily="34" charset="0"/>
                        </a:rPr>
                        <a:t>$,,439,955</a:t>
                      </a:r>
                    </a:p>
                  </a:txBody>
                  <a:tcPr/>
                </a:tc>
                <a:extLst>
                  <a:ext uri="{0D108BD9-81ED-4DB2-BD59-A6C34878D82A}">
                    <a16:rowId xmlns:a16="http://schemas.microsoft.com/office/drawing/2014/main" xmlns="" val="3737341550"/>
                  </a:ext>
                </a:extLst>
              </a:tr>
              <a:tr h="379710">
                <a:tc>
                  <a:txBody>
                    <a:bodyPr/>
                    <a:lstStyle/>
                    <a:p>
                      <a:r>
                        <a:rPr lang="en-US" dirty="0"/>
                        <a:t>MD</a:t>
                      </a:r>
                    </a:p>
                  </a:txBody>
                  <a:tcPr/>
                </a:tc>
                <a:tc>
                  <a:txBody>
                    <a:bodyPr/>
                    <a:lstStyle/>
                    <a:p>
                      <a:r>
                        <a:rPr lang="en-US" sz="1600" dirty="0">
                          <a:latin typeface="Arial Black" panose="020B0A04020102020204" pitchFamily="34" charset="0"/>
                        </a:rPr>
                        <a:t>0</a:t>
                      </a:r>
                    </a:p>
                  </a:txBody>
                  <a:tcPr/>
                </a:tc>
                <a:tc>
                  <a:txBody>
                    <a:bodyPr/>
                    <a:lstStyle/>
                    <a:p>
                      <a:r>
                        <a:rPr lang="en-US" sz="1600" dirty="0">
                          <a:latin typeface="Arial Black" panose="020B0A04020102020204" pitchFamily="34" charset="0"/>
                        </a:rPr>
                        <a:t>0</a:t>
                      </a:r>
                    </a:p>
                  </a:txBody>
                  <a:tcPr/>
                </a:tc>
                <a:tc>
                  <a:txBody>
                    <a:bodyPr/>
                    <a:lstStyle/>
                    <a:p>
                      <a:r>
                        <a:rPr lang="en-US" sz="1600" dirty="0">
                          <a:latin typeface="Arial Black" panose="020B0A04020102020204" pitchFamily="34" charset="0"/>
                        </a:rPr>
                        <a:t>$0</a:t>
                      </a:r>
                    </a:p>
                  </a:txBody>
                  <a:tcPr/>
                </a:tc>
                <a:tc>
                  <a:txBody>
                    <a:bodyPr/>
                    <a:lstStyle/>
                    <a:p>
                      <a:r>
                        <a:rPr lang="en-US" sz="1600" dirty="0">
                          <a:solidFill>
                            <a:schemeClr val="accent5">
                              <a:lumMod val="50000"/>
                            </a:schemeClr>
                          </a:solidFill>
                          <a:latin typeface="Arial Black" panose="020B0A04020102020204" pitchFamily="34" charset="0"/>
                        </a:rPr>
                        <a:t>3</a:t>
                      </a:r>
                    </a:p>
                  </a:txBody>
                  <a:tcPr/>
                </a:tc>
                <a:tc>
                  <a:txBody>
                    <a:bodyPr/>
                    <a:lstStyle/>
                    <a:p>
                      <a:r>
                        <a:rPr lang="en-US" sz="1600" dirty="0">
                          <a:solidFill>
                            <a:schemeClr val="accent5">
                              <a:lumMod val="50000"/>
                            </a:schemeClr>
                          </a:solidFill>
                          <a:latin typeface="Arial Black" panose="020B0A04020102020204" pitchFamily="34" charset="0"/>
                        </a:rPr>
                        <a:t>5089</a:t>
                      </a:r>
                    </a:p>
                  </a:txBody>
                  <a:tcPr/>
                </a:tc>
                <a:tc>
                  <a:txBody>
                    <a:bodyPr/>
                    <a:lstStyle/>
                    <a:p>
                      <a:r>
                        <a:rPr lang="en-US" sz="1600" dirty="0">
                          <a:solidFill>
                            <a:schemeClr val="accent5">
                              <a:lumMod val="50000"/>
                            </a:schemeClr>
                          </a:solidFill>
                          <a:latin typeface="Arial Black" panose="020B0A04020102020204" pitchFamily="34" charset="0"/>
                        </a:rPr>
                        <a:t>$1,419,747</a:t>
                      </a:r>
                    </a:p>
                  </a:txBody>
                  <a:tcPr/>
                </a:tc>
                <a:extLst>
                  <a:ext uri="{0D108BD9-81ED-4DB2-BD59-A6C34878D82A}">
                    <a16:rowId xmlns:a16="http://schemas.microsoft.com/office/drawing/2014/main" xmlns="" val="1324710546"/>
                  </a:ext>
                </a:extLst>
              </a:tr>
              <a:tr h="379710">
                <a:tc>
                  <a:txBody>
                    <a:bodyPr/>
                    <a:lstStyle/>
                    <a:p>
                      <a:r>
                        <a:rPr lang="en-US" dirty="0"/>
                        <a:t>MS</a:t>
                      </a:r>
                    </a:p>
                  </a:txBody>
                  <a:tcPr/>
                </a:tc>
                <a:tc>
                  <a:txBody>
                    <a:bodyPr/>
                    <a:lstStyle/>
                    <a:p>
                      <a:r>
                        <a:rPr lang="en-US" sz="1600" dirty="0">
                          <a:latin typeface="Arial Black" panose="020B0A04020102020204" pitchFamily="34" charset="0"/>
                        </a:rPr>
                        <a:t>0</a:t>
                      </a:r>
                    </a:p>
                  </a:txBody>
                  <a:tcPr/>
                </a:tc>
                <a:tc>
                  <a:txBody>
                    <a:bodyPr/>
                    <a:lstStyle/>
                    <a:p>
                      <a:r>
                        <a:rPr lang="en-US" sz="1600" dirty="0">
                          <a:latin typeface="Arial Black" panose="020B0A04020102020204" pitchFamily="34" charset="0"/>
                        </a:rPr>
                        <a:t>0</a:t>
                      </a:r>
                    </a:p>
                  </a:txBody>
                  <a:tcPr/>
                </a:tc>
                <a:tc>
                  <a:txBody>
                    <a:bodyPr/>
                    <a:lstStyle/>
                    <a:p>
                      <a:r>
                        <a:rPr lang="en-US" sz="1600" dirty="0">
                          <a:latin typeface="Arial Black" panose="020B0A04020102020204" pitchFamily="34" charset="0"/>
                        </a:rPr>
                        <a:t>$0</a:t>
                      </a:r>
                    </a:p>
                  </a:txBody>
                  <a:tcPr/>
                </a:tc>
                <a:tc>
                  <a:txBody>
                    <a:bodyPr/>
                    <a:lstStyle/>
                    <a:p>
                      <a:r>
                        <a:rPr lang="en-US" dirty="0">
                          <a:solidFill>
                            <a:schemeClr val="accent5">
                              <a:lumMod val="50000"/>
                            </a:schemeClr>
                          </a:solidFill>
                          <a:latin typeface="Arial Black" panose="020B0A04020102020204" pitchFamily="34" charset="0"/>
                        </a:rPr>
                        <a:t>2</a:t>
                      </a:r>
                    </a:p>
                  </a:txBody>
                  <a:tcPr/>
                </a:tc>
                <a:tc>
                  <a:txBody>
                    <a:bodyPr/>
                    <a:lstStyle/>
                    <a:p>
                      <a:r>
                        <a:rPr lang="en-US" dirty="0">
                          <a:solidFill>
                            <a:schemeClr val="accent5">
                              <a:lumMod val="50000"/>
                            </a:schemeClr>
                          </a:solidFill>
                          <a:latin typeface="Arial Black" panose="020B0A04020102020204" pitchFamily="34" charset="0"/>
                        </a:rPr>
                        <a:t>2000</a:t>
                      </a:r>
                    </a:p>
                  </a:txBody>
                  <a:tcPr/>
                </a:tc>
                <a:tc>
                  <a:txBody>
                    <a:bodyPr/>
                    <a:lstStyle/>
                    <a:p>
                      <a:r>
                        <a:rPr lang="en-US" dirty="0">
                          <a:solidFill>
                            <a:schemeClr val="accent5">
                              <a:lumMod val="50000"/>
                            </a:schemeClr>
                          </a:solidFill>
                          <a:latin typeface="Arial Black" panose="020B0A04020102020204" pitchFamily="34" charset="0"/>
                        </a:rPr>
                        <a:t>$460,000</a:t>
                      </a:r>
                    </a:p>
                  </a:txBody>
                  <a:tcPr/>
                </a:tc>
                <a:extLst>
                  <a:ext uri="{0D108BD9-81ED-4DB2-BD59-A6C34878D82A}">
                    <a16:rowId xmlns:a16="http://schemas.microsoft.com/office/drawing/2014/main" xmlns="" val="1896932497"/>
                  </a:ext>
                </a:extLst>
              </a:tr>
              <a:tr h="379710">
                <a:tc>
                  <a:txBody>
                    <a:bodyPr/>
                    <a:lstStyle/>
                    <a:p>
                      <a:r>
                        <a:rPr lang="en-US" dirty="0"/>
                        <a:t>NY</a:t>
                      </a:r>
                    </a:p>
                  </a:txBody>
                  <a:tcPr/>
                </a:tc>
                <a:tc>
                  <a:txBody>
                    <a:bodyPr/>
                    <a:lstStyle/>
                    <a:p>
                      <a:r>
                        <a:rPr lang="en-US" sz="1600" dirty="0">
                          <a:latin typeface="Arial Black" panose="020B0A04020102020204" pitchFamily="34" charset="0"/>
                        </a:rPr>
                        <a:t>0</a:t>
                      </a:r>
                    </a:p>
                  </a:txBody>
                  <a:tcPr/>
                </a:tc>
                <a:tc>
                  <a:txBody>
                    <a:bodyPr/>
                    <a:lstStyle/>
                    <a:p>
                      <a:r>
                        <a:rPr lang="en-US" sz="1600" dirty="0">
                          <a:latin typeface="Arial Black" panose="020B0A04020102020204" pitchFamily="34" charset="0"/>
                        </a:rPr>
                        <a:t>0</a:t>
                      </a:r>
                    </a:p>
                  </a:txBody>
                  <a:tcPr/>
                </a:tc>
                <a:tc>
                  <a:txBody>
                    <a:bodyPr/>
                    <a:lstStyle/>
                    <a:p>
                      <a:r>
                        <a:rPr lang="en-US" sz="1600" dirty="0">
                          <a:latin typeface="Arial Black" panose="020B0A04020102020204" pitchFamily="34" charset="0"/>
                        </a:rPr>
                        <a:t>$0</a:t>
                      </a:r>
                    </a:p>
                  </a:txBody>
                  <a:tcPr/>
                </a:tc>
                <a:tc>
                  <a:txBody>
                    <a:bodyPr/>
                    <a:lstStyle/>
                    <a:p>
                      <a:r>
                        <a:rPr lang="en-US" sz="1600" dirty="0">
                          <a:solidFill>
                            <a:schemeClr val="accent5">
                              <a:lumMod val="50000"/>
                            </a:schemeClr>
                          </a:solidFill>
                          <a:latin typeface="Arial Black" panose="020B0A04020102020204" pitchFamily="34" charset="0"/>
                        </a:rPr>
                        <a:t>5</a:t>
                      </a:r>
                    </a:p>
                  </a:txBody>
                  <a:tcPr/>
                </a:tc>
                <a:tc>
                  <a:txBody>
                    <a:bodyPr/>
                    <a:lstStyle/>
                    <a:p>
                      <a:r>
                        <a:rPr lang="en-US" sz="1600" dirty="0">
                          <a:solidFill>
                            <a:schemeClr val="accent5">
                              <a:lumMod val="50000"/>
                            </a:schemeClr>
                          </a:solidFill>
                          <a:latin typeface="Arial Black" panose="020B0A04020102020204" pitchFamily="34" charset="0"/>
                        </a:rPr>
                        <a:t>7433</a:t>
                      </a:r>
                    </a:p>
                  </a:txBody>
                  <a:tcPr/>
                </a:tc>
                <a:tc>
                  <a:txBody>
                    <a:bodyPr/>
                    <a:lstStyle/>
                    <a:p>
                      <a:r>
                        <a:rPr lang="en-US" sz="1600" dirty="0">
                          <a:solidFill>
                            <a:schemeClr val="accent5">
                              <a:lumMod val="50000"/>
                            </a:schemeClr>
                          </a:solidFill>
                          <a:latin typeface="Arial Black" panose="020B0A04020102020204" pitchFamily="34" charset="0"/>
                        </a:rPr>
                        <a:t>$1,988,253</a:t>
                      </a:r>
                    </a:p>
                  </a:txBody>
                  <a:tcPr/>
                </a:tc>
                <a:extLst>
                  <a:ext uri="{0D108BD9-81ED-4DB2-BD59-A6C34878D82A}">
                    <a16:rowId xmlns:a16="http://schemas.microsoft.com/office/drawing/2014/main" xmlns="" val="2878694082"/>
                  </a:ext>
                </a:extLst>
              </a:tr>
              <a:tr h="379710">
                <a:tc>
                  <a:txBody>
                    <a:bodyPr/>
                    <a:lstStyle/>
                    <a:p>
                      <a:r>
                        <a:rPr lang="en-US" dirty="0"/>
                        <a:t>NC</a:t>
                      </a:r>
                    </a:p>
                  </a:txBody>
                  <a:tcPr/>
                </a:tc>
                <a:tc>
                  <a:txBody>
                    <a:bodyPr/>
                    <a:lstStyle/>
                    <a:p>
                      <a:r>
                        <a:rPr lang="en-US" sz="1600" dirty="0">
                          <a:latin typeface="Arial Black" panose="020B0A04020102020204" pitchFamily="34" charset="0"/>
                        </a:rPr>
                        <a:t>1</a:t>
                      </a:r>
                    </a:p>
                  </a:txBody>
                  <a:tcPr/>
                </a:tc>
                <a:tc>
                  <a:txBody>
                    <a:bodyPr/>
                    <a:lstStyle/>
                    <a:p>
                      <a:r>
                        <a:rPr lang="en-US" sz="1600" dirty="0">
                          <a:latin typeface="Arial Black" panose="020B0A04020102020204" pitchFamily="34" charset="0"/>
                        </a:rPr>
                        <a:t>1000</a:t>
                      </a:r>
                    </a:p>
                  </a:txBody>
                  <a:tcPr/>
                </a:tc>
                <a:tc>
                  <a:txBody>
                    <a:bodyPr/>
                    <a:lstStyle/>
                    <a:p>
                      <a:r>
                        <a:rPr lang="en-US" sz="1600" dirty="0">
                          <a:latin typeface="Arial Black" panose="020B0A04020102020204" pitchFamily="34" charset="0"/>
                        </a:rPr>
                        <a:t>$230,000</a:t>
                      </a:r>
                    </a:p>
                  </a:txBody>
                  <a:tcPr/>
                </a:tc>
                <a:tc>
                  <a:txBody>
                    <a:bodyPr/>
                    <a:lstStyle/>
                    <a:p>
                      <a:r>
                        <a:rPr lang="en-US" sz="1600" dirty="0">
                          <a:solidFill>
                            <a:schemeClr val="accent5">
                              <a:lumMod val="50000"/>
                            </a:schemeClr>
                          </a:solidFill>
                          <a:latin typeface="Arial Black" panose="020B0A04020102020204" pitchFamily="34" charset="0"/>
                        </a:rPr>
                        <a:t>4</a:t>
                      </a:r>
                    </a:p>
                  </a:txBody>
                  <a:tcPr/>
                </a:tc>
                <a:tc>
                  <a:txBody>
                    <a:bodyPr/>
                    <a:lstStyle/>
                    <a:p>
                      <a:r>
                        <a:rPr lang="en-US" sz="1600" dirty="0">
                          <a:solidFill>
                            <a:schemeClr val="accent5">
                              <a:lumMod val="50000"/>
                            </a:schemeClr>
                          </a:solidFill>
                          <a:latin typeface="Arial Black" panose="020B0A04020102020204" pitchFamily="34" charset="0"/>
                        </a:rPr>
                        <a:t>6175</a:t>
                      </a:r>
                    </a:p>
                  </a:txBody>
                  <a:tcPr/>
                </a:tc>
                <a:tc>
                  <a:txBody>
                    <a:bodyPr/>
                    <a:lstStyle/>
                    <a:p>
                      <a:r>
                        <a:rPr lang="en-US" sz="1600" dirty="0">
                          <a:solidFill>
                            <a:schemeClr val="accent5">
                              <a:lumMod val="50000"/>
                            </a:schemeClr>
                          </a:solidFill>
                          <a:latin typeface="Arial Black" panose="020B0A04020102020204" pitchFamily="34" charset="0"/>
                        </a:rPr>
                        <a:t>$1,369,577</a:t>
                      </a:r>
                    </a:p>
                  </a:txBody>
                  <a:tcPr/>
                </a:tc>
                <a:extLst>
                  <a:ext uri="{0D108BD9-81ED-4DB2-BD59-A6C34878D82A}">
                    <a16:rowId xmlns:a16="http://schemas.microsoft.com/office/drawing/2014/main" xmlns="" val="2609869618"/>
                  </a:ext>
                </a:extLst>
              </a:tr>
              <a:tr h="379710">
                <a:tc>
                  <a:txBody>
                    <a:bodyPr/>
                    <a:lstStyle/>
                    <a:p>
                      <a:r>
                        <a:rPr lang="en-US" dirty="0"/>
                        <a:t>OH</a:t>
                      </a:r>
                    </a:p>
                  </a:txBody>
                  <a:tcPr/>
                </a:tc>
                <a:tc>
                  <a:txBody>
                    <a:bodyPr/>
                    <a:lstStyle/>
                    <a:p>
                      <a:r>
                        <a:rPr lang="en-US" sz="1600" dirty="0">
                          <a:latin typeface="Arial Black" panose="020B0A04020102020204" pitchFamily="34" charset="0"/>
                        </a:rPr>
                        <a:t>2</a:t>
                      </a:r>
                    </a:p>
                  </a:txBody>
                  <a:tcPr/>
                </a:tc>
                <a:tc>
                  <a:txBody>
                    <a:bodyPr/>
                    <a:lstStyle/>
                    <a:p>
                      <a:r>
                        <a:rPr lang="en-US" sz="1600" dirty="0">
                          <a:latin typeface="Arial Black" panose="020B0A04020102020204" pitchFamily="34" charset="0"/>
                        </a:rPr>
                        <a:t>2262</a:t>
                      </a:r>
                    </a:p>
                  </a:txBody>
                  <a:tcPr/>
                </a:tc>
                <a:tc>
                  <a:txBody>
                    <a:bodyPr/>
                    <a:lstStyle/>
                    <a:p>
                      <a:r>
                        <a:rPr lang="en-US" sz="1600" dirty="0">
                          <a:latin typeface="Arial Black" panose="020B0A04020102020204" pitchFamily="34" charset="0"/>
                        </a:rPr>
                        <a:t>$589,384</a:t>
                      </a:r>
                    </a:p>
                  </a:txBody>
                  <a:tcPr/>
                </a:tc>
                <a:tc>
                  <a:txBody>
                    <a:bodyPr/>
                    <a:lstStyle/>
                    <a:p>
                      <a:r>
                        <a:rPr lang="en-US" sz="1600" dirty="0">
                          <a:solidFill>
                            <a:schemeClr val="accent5">
                              <a:lumMod val="50000"/>
                            </a:schemeClr>
                          </a:solidFill>
                          <a:latin typeface="Arial Black" panose="020B0A04020102020204" pitchFamily="34" charset="0"/>
                        </a:rPr>
                        <a:t>6</a:t>
                      </a:r>
                    </a:p>
                  </a:txBody>
                  <a:tcPr/>
                </a:tc>
                <a:tc>
                  <a:txBody>
                    <a:bodyPr/>
                    <a:lstStyle/>
                    <a:p>
                      <a:r>
                        <a:rPr lang="en-US" sz="1600" dirty="0">
                          <a:solidFill>
                            <a:schemeClr val="accent5">
                              <a:lumMod val="50000"/>
                            </a:schemeClr>
                          </a:solidFill>
                          <a:latin typeface="Arial Black" panose="020B0A04020102020204" pitchFamily="34" charset="0"/>
                        </a:rPr>
                        <a:t>8279</a:t>
                      </a:r>
                    </a:p>
                  </a:txBody>
                  <a:tcPr/>
                </a:tc>
                <a:tc>
                  <a:txBody>
                    <a:bodyPr/>
                    <a:lstStyle/>
                    <a:p>
                      <a:r>
                        <a:rPr lang="en-US" sz="1600" dirty="0">
                          <a:solidFill>
                            <a:schemeClr val="accent5">
                              <a:lumMod val="50000"/>
                            </a:schemeClr>
                          </a:solidFill>
                          <a:latin typeface="Arial Black" panose="020B0A04020102020204" pitchFamily="34" charset="0"/>
                        </a:rPr>
                        <a:t>$2,051,934</a:t>
                      </a:r>
                    </a:p>
                  </a:txBody>
                  <a:tcPr/>
                </a:tc>
                <a:extLst>
                  <a:ext uri="{0D108BD9-81ED-4DB2-BD59-A6C34878D82A}">
                    <a16:rowId xmlns:a16="http://schemas.microsoft.com/office/drawing/2014/main" xmlns="" val="4265114221"/>
                  </a:ext>
                </a:extLst>
              </a:tr>
              <a:tr h="379710">
                <a:tc>
                  <a:txBody>
                    <a:bodyPr/>
                    <a:lstStyle/>
                    <a:p>
                      <a:r>
                        <a:rPr lang="en-US" dirty="0"/>
                        <a:t>PA</a:t>
                      </a:r>
                    </a:p>
                  </a:txBody>
                  <a:tcPr/>
                </a:tc>
                <a:tc>
                  <a:txBody>
                    <a:bodyPr/>
                    <a:lstStyle/>
                    <a:p>
                      <a:r>
                        <a:rPr lang="en-US" sz="1600" dirty="0">
                          <a:latin typeface="Arial Black" panose="020B0A04020102020204" pitchFamily="34" charset="0"/>
                        </a:rPr>
                        <a:t>1</a:t>
                      </a:r>
                    </a:p>
                  </a:txBody>
                  <a:tcPr/>
                </a:tc>
                <a:tc>
                  <a:txBody>
                    <a:bodyPr/>
                    <a:lstStyle/>
                    <a:p>
                      <a:r>
                        <a:rPr lang="en-US" sz="1600" dirty="0">
                          <a:latin typeface="Arial Black" panose="020B0A04020102020204" pitchFamily="34" charset="0"/>
                        </a:rPr>
                        <a:t>1000</a:t>
                      </a:r>
                    </a:p>
                  </a:txBody>
                  <a:tcPr/>
                </a:tc>
                <a:tc>
                  <a:txBody>
                    <a:bodyPr/>
                    <a:lstStyle/>
                    <a:p>
                      <a:r>
                        <a:rPr lang="en-US" sz="1600" dirty="0">
                          <a:latin typeface="Arial Black" panose="020B0A04020102020204" pitchFamily="34" charset="0"/>
                        </a:rPr>
                        <a:t>$263,047</a:t>
                      </a:r>
                    </a:p>
                  </a:txBody>
                  <a:tcPr/>
                </a:tc>
                <a:tc>
                  <a:txBody>
                    <a:bodyPr/>
                    <a:lstStyle/>
                    <a:p>
                      <a:r>
                        <a:rPr lang="en-US" sz="1600" dirty="0">
                          <a:solidFill>
                            <a:schemeClr val="accent5">
                              <a:lumMod val="50000"/>
                            </a:schemeClr>
                          </a:solidFill>
                          <a:latin typeface="Arial Black" panose="020B0A04020102020204" pitchFamily="34" charset="0"/>
                        </a:rPr>
                        <a:t>3</a:t>
                      </a:r>
                    </a:p>
                  </a:txBody>
                  <a:tcPr/>
                </a:tc>
                <a:tc>
                  <a:txBody>
                    <a:bodyPr/>
                    <a:lstStyle/>
                    <a:p>
                      <a:r>
                        <a:rPr lang="en-US" sz="1600" dirty="0">
                          <a:solidFill>
                            <a:schemeClr val="accent5">
                              <a:lumMod val="50000"/>
                            </a:schemeClr>
                          </a:solidFill>
                          <a:latin typeface="Arial Black" panose="020B0A04020102020204" pitchFamily="34" charset="0"/>
                        </a:rPr>
                        <a:t>4233</a:t>
                      </a:r>
                    </a:p>
                  </a:txBody>
                  <a:tcPr/>
                </a:tc>
                <a:tc>
                  <a:txBody>
                    <a:bodyPr/>
                    <a:lstStyle/>
                    <a:p>
                      <a:r>
                        <a:rPr lang="en-US" sz="1600" dirty="0">
                          <a:solidFill>
                            <a:schemeClr val="accent5">
                              <a:lumMod val="50000"/>
                            </a:schemeClr>
                          </a:solidFill>
                          <a:latin typeface="Arial Black" panose="020B0A04020102020204" pitchFamily="34" charset="0"/>
                        </a:rPr>
                        <a:t>$1,126,890</a:t>
                      </a:r>
                    </a:p>
                  </a:txBody>
                  <a:tcPr/>
                </a:tc>
                <a:extLst>
                  <a:ext uri="{0D108BD9-81ED-4DB2-BD59-A6C34878D82A}">
                    <a16:rowId xmlns:a16="http://schemas.microsoft.com/office/drawing/2014/main" xmlns="" val="2990315709"/>
                  </a:ext>
                </a:extLst>
              </a:tr>
              <a:tr h="379710">
                <a:tc>
                  <a:txBody>
                    <a:bodyPr/>
                    <a:lstStyle/>
                    <a:p>
                      <a:r>
                        <a:rPr lang="en-US" dirty="0"/>
                        <a:t>SC</a:t>
                      </a:r>
                    </a:p>
                  </a:txBody>
                  <a:tcPr/>
                </a:tc>
                <a:tc>
                  <a:txBody>
                    <a:bodyPr/>
                    <a:lstStyle/>
                    <a:p>
                      <a:r>
                        <a:rPr lang="en-US" sz="1600" dirty="0">
                          <a:latin typeface="Arial Black" panose="020B0A04020102020204" pitchFamily="34" charset="0"/>
                        </a:rPr>
                        <a:t>1</a:t>
                      </a:r>
                    </a:p>
                  </a:txBody>
                  <a:tcPr/>
                </a:tc>
                <a:tc>
                  <a:txBody>
                    <a:bodyPr/>
                    <a:lstStyle/>
                    <a:p>
                      <a:r>
                        <a:rPr lang="en-US" sz="1600" dirty="0">
                          <a:latin typeface="Arial Black" panose="020B0A04020102020204" pitchFamily="34" charset="0"/>
                        </a:rPr>
                        <a:t>1942</a:t>
                      </a:r>
                    </a:p>
                  </a:txBody>
                  <a:tcPr/>
                </a:tc>
                <a:tc>
                  <a:txBody>
                    <a:bodyPr/>
                    <a:lstStyle/>
                    <a:p>
                      <a:r>
                        <a:rPr lang="en-US" sz="1600" dirty="0">
                          <a:latin typeface="Arial Black" panose="020B0A04020102020204" pitchFamily="34" charset="0"/>
                        </a:rPr>
                        <a:t>$576,303</a:t>
                      </a:r>
                    </a:p>
                  </a:txBody>
                  <a:tcPr/>
                </a:tc>
                <a:tc>
                  <a:txBody>
                    <a:bodyPr/>
                    <a:lstStyle/>
                    <a:p>
                      <a:r>
                        <a:rPr lang="en-US" sz="1600" dirty="0">
                          <a:solidFill>
                            <a:schemeClr val="accent5">
                              <a:lumMod val="50000"/>
                            </a:schemeClr>
                          </a:solidFill>
                          <a:latin typeface="Arial Black" panose="020B0A04020102020204" pitchFamily="34" charset="0"/>
                        </a:rPr>
                        <a:t>4</a:t>
                      </a:r>
                    </a:p>
                  </a:txBody>
                  <a:tcPr/>
                </a:tc>
                <a:tc>
                  <a:txBody>
                    <a:bodyPr/>
                    <a:lstStyle/>
                    <a:p>
                      <a:r>
                        <a:rPr lang="en-US" sz="1600" dirty="0">
                          <a:solidFill>
                            <a:schemeClr val="accent5">
                              <a:lumMod val="50000"/>
                            </a:schemeClr>
                          </a:solidFill>
                          <a:latin typeface="Arial Black" panose="020B0A04020102020204" pitchFamily="34" charset="0"/>
                        </a:rPr>
                        <a:t>5495</a:t>
                      </a:r>
                    </a:p>
                  </a:txBody>
                  <a:tcPr/>
                </a:tc>
                <a:tc>
                  <a:txBody>
                    <a:bodyPr/>
                    <a:lstStyle/>
                    <a:p>
                      <a:r>
                        <a:rPr lang="en-US" sz="1600" dirty="0">
                          <a:solidFill>
                            <a:schemeClr val="accent5">
                              <a:lumMod val="50000"/>
                            </a:schemeClr>
                          </a:solidFill>
                          <a:latin typeface="Arial Black" panose="020B0A04020102020204" pitchFamily="34" charset="0"/>
                        </a:rPr>
                        <a:t>$1,476,970</a:t>
                      </a:r>
                    </a:p>
                  </a:txBody>
                  <a:tcPr/>
                </a:tc>
                <a:extLst>
                  <a:ext uri="{0D108BD9-81ED-4DB2-BD59-A6C34878D82A}">
                    <a16:rowId xmlns:a16="http://schemas.microsoft.com/office/drawing/2014/main" xmlns="" val="117671681"/>
                  </a:ext>
                </a:extLst>
              </a:tr>
              <a:tr h="379710">
                <a:tc>
                  <a:txBody>
                    <a:bodyPr/>
                    <a:lstStyle/>
                    <a:p>
                      <a:r>
                        <a:rPr lang="en-US" dirty="0"/>
                        <a:t>TN</a:t>
                      </a:r>
                    </a:p>
                  </a:txBody>
                  <a:tcPr/>
                </a:tc>
                <a:tc>
                  <a:txBody>
                    <a:bodyPr/>
                    <a:lstStyle/>
                    <a:p>
                      <a:r>
                        <a:rPr lang="en-US" sz="1600" dirty="0">
                          <a:latin typeface="Arial Black" panose="020B0A04020102020204" pitchFamily="34" charset="0"/>
                        </a:rPr>
                        <a:t>4</a:t>
                      </a:r>
                    </a:p>
                  </a:txBody>
                  <a:tcPr/>
                </a:tc>
                <a:tc>
                  <a:txBody>
                    <a:bodyPr/>
                    <a:lstStyle/>
                    <a:p>
                      <a:r>
                        <a:rPr lang="en-US" sz="1600" dirty="0">
                          <a:latin typeface="Arial Black" panose="020B0A04020102020204" pitchFamily="34" charset="0"/>
                        </a:rPr>
                        <a:t>4506</a:t>
                      </a:r>
                    </a:p>
                  </a:txBody>
                  <a:tcPr/>
                </a:tc>
                <a:tc>
                  <a:txBody>
                    <a:bodyPr/>
                    <a:lstStyle/>
                    <a:p>
                      <a:r>
                        <a:rPr lang="en-US" sz="1600" dirty="0">
                          <a:latin typeface="Arial Black" panose="020B0A04020102020204" pitchFamily="34" charset="0"/>
                        </a:rPr>
                        <a:t>$1,174,700</a:t>
                      </a:r>
                    </a:p>
                  </a:txBody>
                  <a:tcPr/>
                </a:tc>
                <a:tc>
                  <a:txBody>
                    <a:bodyPr/>
                    <a:lstStyle/>
                    <a:p>
                      <a:r>
                        <a:rPr lang="en-US" sz="1600" dirty="0">
                          <a:solidFill>
                            <a:schemeClr val="accent5">
                              <a:lumMod val="50000"/>
                            </a:schemeClr>
                          </a:solidFill>
                          <a:latin typeface="Arial Black" panose="020B0A04020102020204" pitchFamily="34" charset="0"/>
                        </a:rPr>
                        <a:t>5</a:t>
                      </a:r>
                    </a:p>
                  </a:txBody>
                  <a:tcPr/>
                </a:tc>
                <a:tc>
                  <a:txBody>
                    <a:bodyPr/>
                    <a:lstStyle/>
                    <a:p>
                      <a:r>
                        <a:rPr lang="en-US" sz="1600" dirty="0">
                          <a:solidFill>
                            <a:schemeClr val="accent5">
                              <a:lumMod val="50000"/>
                            </a:schemeClr>
                          </a:solidFill>
                          <a:latin typeface="Arial Black" panose="020B0A04020102020204" pitchFamily="34" charset="0"/>
                        </a:rPr>
                        <a:t>5692</a:t>
                      </a:r>
                    </a:p>
                  </a:txBody>
                  <a:tcPr/>
                </a:tc>
                <a:tc>
                  <a:txBody>
                    <a:bodyPr/>
                    <a:lstStyle/>
                    <a:p>
                      <a:r>
                        <a:rPr lang="en-US" sz="1600" dirty="0">
                          <a:solidFill>
                            <a:schemeClr val="accent5">
                              <a:lumMod val="50000"/>
                            </a:schemeClr>
                          </a:solidFill>
                          <a:latin typeface="Arial Black" panose="020B0A04020102020204" pitchFamily="34" charset="0"/>
                        </a:rPr>
                        <a:t>$1,548314</a:t>
                      </a:r>
                    </a:p>
                  </a:txBody>
                  <a:tcPr/>
                </a:tc>
                <a:extLst>
                  <a:ext uri="{0D108BD9-81ED-4DB2-BD59-A6C34878D82A}">
                    <a16:rowId xmlns:a16="http://schemas.microsoft.com/office/drawing/2014/main" xmlns="" val="596231342"/>
                  </a:ext>
                </a:extLst>
              </a:tr>
              <a:tr h="379710">
                <a:tc>
                  <a:txBody>
                    <a:bodyPr/>
                    <a:lstStyle/>
                    <a:p>
                      <a:r>
                        <a:rPr lang="en-US" dirty="0"/>
                        <a:t>VA</a:t>
                      </a:r>
                    </a:p>
                  </a:txBody>
                  <a:tcPr/>
                </a:tc>
                <a:tc>
                  <a:txBody>
                    <a:bodyPr/>
                    <a:lstStyle/>
                    <a:p>
                      <a:r>
                        <a:rPr lang="en-US" sz="1600" dirty="0">
                          <a:latin typeface="Arial Black" panose="020B0A04020102020204" pitchFamily="34" charset="0"/>
                        </a:rPr>
                        <a:t>0</a:t>
                      </a:r>
                    </a:p>
                  </a:txBody>
                  <a:tcPr/>
                </a:tc>
                <a:tc>
                  <a:txBody>
                    <a:bodyPr/>
                    <a:lstStyle/>
                    <a:p>
                      <a:r>
                        <a:rPr lang="en-US" sz="1600" dirty="0">
                          <a:latin typeface="Arial Black" panose="020B0A04020102020204" pitchFamily="34" charset="0"/>
                        </a:rPr>
                        <a:t>0</a:t>
                      </a:r>
                    </a:p>
                  </a:txBody>
                  <a:tcPr/>
                </a:tc>
                <a:tc>
                  <a:txBody>
                    <a:bodyPr/>
                    <a:lstStyle/>
                    <a:p>
                      <a:r>
                        <a:rPr lang="en-US" sz="1600" dirty="0">
                          <a:latin typeface="Arial Black" panose="020B0A04020102020204" pitchFamily="34" charset="0"/>
                        </a:rPr>
                        <a:t>$0</a:t>
                      </a:r>
                    </a:p>
                  </a:txBody>
                  <a:tcPr/>
                </a:tc>
                <a:tc>
                  <a:txBody>
                    <a:bodyPr/>
                    <a:lstStyle/>
                    <a:p>
                      <a:r>
                        <a:rPr lang="en-US" sz="1600" dirty="0">
                          <a:solidFill>
                            <a:schemeClr val="accent5">
                              <a:lumMod val="50000"/>
                            </a:schemeClr>
                          </a:solidFill>
                          <a:latin typeface="Arial Black" panose="020B0A04020102020204" pitchFamily="34" charset="0"/>
                        </a:rPr>
                        <a:t>3</a:t>
                      </a:r>
                    </a:p>
                  </a:txBody>
                  <a:tcPr/>
                </a:tc>
                <a:tc>
                  <a:txBody>
                    <a:bodyPr/>
                    <a:lstStyle/>
                    <a:p>
                      <a:r>
                        <a:rPr lang="en-US" sz="1600" dirty="0">
                          <a:solidFill>
                            <a:schemeClr val="accent5">
                              <a:lumMod val="50000"/>
                            </a:schemeClr>
                          </a:solidFill>
                          <a:latin typeface="Arial Black" panose="020B0A04020102020204" pitchFamily="34" charset="0"/>
                        </a:rPr>
                        <a:t>4913</a:t>
                      </a:r>
                    </a:p>
                  </a:txBody>
                  <a:tcPr/>
                </a:tc>
                <a:tc>
                  <a:txBody>
                    <a:bodyPr/>
                    <a:lstStyle/>
                    <a:p>
                      <a:r>
                        <a:rPr lang="en-US" sz="1600" dirty="0">
                          <a:solidFill>
                            <a:schemeClr val="accent5">
                              <a:lumMod val="50000"/>
                            </a:schemeClr>
                          </a:solidFill>
                          <a:latin typeface="Arial Black" panose="020B0A04020102020204" pitchFamily="34" charset="0"/>
                        </a:rPr>
                        <a:t>$940,170</a:t>
                      </a:r>
                    </a:p>
                  </a:txBody>
                  <a:tcPr/>
                </a:tc>
                <a:extLst>
                  <a:ext uri="{0D108BD9-81ED-4DB2-BD59-A6C34878D82A}">
                    <a16:rowId xmlns:a16="http://schemas.microsoft.com/office/drawing/2014/main" xmlns="" val="2338760574"/>
                  </a:ext>
                </a:extLst>
              </a:tr>
              <a:tr h="379710">
                <a:tc>
                  <a:txBody>
                    <a:bodyPr/>
                    <a:lstStyle/>
                    <a:p>
                      <a:r>
                        <a:rPr lang="en-US" dirty="0"/>
                        <a:t>WV</a:t>
                      </a:r>
                    </a:p>
                  </a:txBody>
                  <a:tcPr/>
                </a:tc>
                <a:tc>
                  <a:txBody>
                    <a:bodyPr/>
                    <a:lstStyle/>
                    <a:p>
                      <a:r>
                        <a:rPr lang="en-US" sz="1600" dirty="0">
                          <a:latin typeface="Arial Black" panose="020B0A04020102020204" pitchFamily="34" charset="0"/>
                        </a:rPr>
                        <a:t>3</a:t>
                      </a:r>
                    </a:p>
                  </a:txBody>
                  <a:tcPr/>
                </a:tc>
                <a:tc>
                  <a:txBody>
                    <a:bodyPr/>
                    <a:lstStyle/>
                    <a:p>
                      <a:r>
                        <a:rPr lang="en-US" sz="1600" dirty="0">
                          <a:latin typeface="Arial Black" panose="020B0A04020102020204" pitchFamily="34" charset="0"/>
                        </a:rPr>
                        <a:t>3551</a:t>
                      </a:r>
                    </a:p>
                  </a:txBody>
                  <a:tcPr/>
                </a:tc>
                <a:tc>
                  <a:txBody>
                    <a:bodyPr/>
                    <a:lstStyle/>
                    <a:p>
                      <a:r>
                        <a:rPr lang="en-US" sz="1600" dirty="0">
                          <a:latin typeface="Arial Black" panose="020B0A04020102020204" pitchFamily="34" charset="0"/>
                        </a:rPr>
                        <a:t>$887,170</a:t>
                      </a:r>
                    </a:p>
                  </a:txBody>
                  <a:tcPr/>
                </a:tc>
                <a:tc>
                  <a:txBody>
                    <a:bodyPr/>
                    <a:lstStyle/>
                    <a:p>
                      <a:r>
                        <a:rPr lang="en-US" sz="1600" dirty="0">
                          <a:solidFill>
                            <a:schemeClr val="accent5">
                              <a:lumMod val="50000"/>
                            </a:schemeClr>
                          </a:solidFill>
                          <a:latin typeface="Arial Black" panose="020B0A04020102020204" pitchFamily="34" charset="0"/>
                        </a:rPr>
                        <a:t>3</a:t>
                      </a:r>
                    </a:p>
                  </a:txBody>
                  <a:tcPr/>
                </a:tc>
                <a:tc>
                  <a:txBody>
                    <a:bodyPr/>
                    <a:lstStyle/>
                    <a:p>
                      <a:r>
                        <a:rPr lang="en-US" sz="1600" dirty="0">
                          <a:solidFill>
                            <a:schemeClr val="accent5">
                              <a:lumMod val="50000"/>
                            </a:schemeClr>
                          </a:solidFill>
                          <a:latin typeface="Arial Black" panose="020B0A04020102020204" pitchFamily="34" charset="0"/>
                        </a:rPr>
                        <a:t>3511</a:t>
                      </a:r>
                    </a:p>
                  </a:txBody>
                  <a:tcPr/>
                </a:tc>
                <a:tc>
                  <a:txBody>
                    <a:bodyPr/>
                    <a:lstStyle/>
                    <a:p>
                      <a:r>
                        <a:rPr lang="en-US" sz="1600" dirty="0">
                          <a:solidFill>
                            <a:schemeClr val="accent5">
                              <a:lumMod val="50000"/>
                            </a:schemeClr>
                          </a:solidFill>
                          <a:latin typeface="Arial Black" panose="020B0A04020102020204" pitchFamily="34" charset="0"/>
                        </a:rPr>
                        <a:t>$887,170</a:t>
                      </a:r>
                    </a:p>
                  </a:txBody>
                  <a:tcPr/>
                </a:tc>
                <a:extLst>
                  <a:ext uri="{0D108BD9-81ED-4DB2-BD59-A6C34878D82A}">
                    <a16:rowId xmlns:a16="http://schemas.microsoft.com/office/drawing/2014/main" xmlns="" val="2150199708"/>
                  </a:ext>
                </a:extLst>
              </a:tr>
              <a:tr h="379710">
                <a:tc>
                  <a:txBody>
                    <a:bodyPr/>
                    <a:lstStyle/>
                    <a:p>
                      <a:r>
                        <a:rPr lang="en-US" dirty="0"/>
                        <a:t>TOTAL</a:t>
                      </a:r>
                    </a:p>
                  </a:txBody>
                  <a:tcPr/>
                </a:tc>
                <a:tc>
                  <a:txBody>
                    <a:bodyPr/>
                    <a:lstStyle/>
                    <a:p>
                      <a:r>
                        <a:rPr lang="en-US" sz="1600" dirty="0">
                          <a:latin typeface="Arial Black" panose="020B0A04020102020204" pitchFamily="34" charset="0"/>
                        </a:rPr>
                        <a:t>15</a:t>
                      </a:r>
                    </a:p>
                  </a:txBody>
                  <a:tcPr/>
                </a:tc>
                <a:tc>
                  <a:txBody>
                    <a:bodyPr/>
                    <a:lstStyle/>
                    <a:p>
                      <a:r>
                        <a:rPr lang="en-US" sz="1600" dirty="0">
                          <a:latin typeface="Arial Black" panose="020B0A04020102020204" pitchFamily="34" charset="0"/>
                        </a:rPr>
                        <a:t>21,863</a:t>
                      </a:r>
                    </a:p>
                  </a:txBody>
                  <a:tcPr/>
                </a:tc>
                <a:tc>
                  <a:txBody>
                    <a:bodyPr/>
                    <a:lstStyle/>
                    <a:p>
                      <a:r>
                        <a:rPr lang="en-US" sz="1600" dirty="0">
                          <a:latin typeface="Arial Black" panose="020B0A04020102020204" pitchFamily="34" charset="0"/>
                        </a:rPr>
                        <a:t>$ 5,572,633</a:t>
                      </a:r>
                    </a:p>
                  </a:txBody>
                  <a:tcPr/>
                </a:tc>
                <a:tc>
                  <a:txBody>
                    <a:bodyPr/>
                    <a:lstStyle/>
                    <a:p>
                      <a:r>
                        <a:rPr lang="en-US" sz="1600" dirty="0">
                          <a:solidFill>
                            <a:schemeClr val="accent5">
                              <a:lumMod val="50000"/>
                            </a:schemeClr>
                          </a:solidFill>
                          <a:latin typeface="Arial Black" panose="020B0A04020102020204" pitchFamily="34" charset="0"/>
                        </a:rPr>
                        <a:t>46</a:t>
                      </a:r>
                    </a:p>
                  </a:txBody>
                  <a:tcPr/>
                </a:tc>
                <a:tc>
                  <a:txBody>
                    <a:bodyPr/>
                    <a:lstStyle/>
                    <a:p>
                      <a:r>
                        <a:rPr lang="en-US" sz="1600" dirty="0">
                          <a:solidFill>
                            <a:schemeClr val="accent5">
                              <a:lumMod val="50000"/>
                            </a:schemeClr>
                          </a:solidFill>
                          <a:latin typeface="Arial Black" panose="020B0A04020102020204" pitchFamily="34" charset="0"/>
                        </a:rPr>
                        <a:t>68,267</a:t>
                      </a:r>
                    </a:p>
                  </a:txBody>
                  <a:tcPr/>
                </a:tc>
                <a:tc>
                  <a:txBody>
                    <a:bodyPr/>
                    <a:lstStyle/>
                    <a:p>
                      <a:r>
                        <a:rPr lang="en-US" sz="1600" dirty="0">
                          <a:solidFill>
                            <a:schemeClr val="accent5">
                              <a:lumMod val="50000"/>
                            </a:schemeClr>
                          </a:solidFill>
                          <a:latin typeface="Arial Black" panose="020B0A04020102020204" pitchFamily="34" charset="0"/>
                        </a:rPr>
                        <a:t>$16,919,474</a:t>
                      </a:r>
                    </a:p>
                  </a:txBody>
                  <a:tcPr/>
                </a:tc>
                <a:extLst>
                  <a:ext uri="{0D108BD9-81ED-4DB2-BD59-A6C34878D82A}">
                    <a16:rowId xmlns:a16="http://schemas.microsoft.com/office/drawing/2014/main" xmlns="" val="456728534"/>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28600"/>
            <a:ext cx="4191000" cy="990600"/>
          </a:xfrm>
          <a:noFill/>
          <a:ln/>
        </p:spPr>
        <p:txBody>
          <a:bodyPr/>
          <a:lstStyle/>
          <a:p>
            <a:r>
              <a:rPr lang="en-US" b="1" dirty="0">
                <a:solidFill>
                  <a:schemeClr val="tx1"/>
                </a:solidFill>
                <a:effectLst/>
              </a:rPr>
              <a:t>Faces of EOC:</a:t>
            </a:r>
          </a:p>
        </p:txBody>
      </p:sp>
      <p:pic>
        <p:nvPicPr>
          <p:cNvPr id="5" name="Picture 5" descr="Cynthia-Wallace-and-Amanda-"/>
          <p:cNvPicPr>
            <a:picLocks noChangeAspect="1" noChangeArrowheads="1"/>
          </p:cNvPicPr>
          <p:nvPr/>
        </p:nvPicPr>
        <p:blipFill>
          <a:blip r:embed="rId2" cstate="print"/>
          <a:srcRect/>
          <a:stretch>
            <a:fillRect/>
          </a:stretch>
        </p:blipFill>
        <p:spPr bwMode="auto">
          <a:xfrm>
            <a:off x="228600" y="1524000"/>
            <a:ext cx="2057400" cy="1573213"/>
          </a:xfrm>
          <a:prstGeom prst="rect">
            <a:avLst/>
          </a:prstGeom>
          <a:noFill/>
        </p:spPr>
      </p:pic>
      <p:pic>
        <p:nvPicPr>
          <p:cNvPr id="6" name="Picture 7" descr="hd_img2_4528"/>
          <p:cNvPicPr>
            <a:picLocks noChangeAspect="1" noChangeArrowheads="1"/>
          </p:cNvPicPr>
          <p:nvPr/>
        </p:nvPicPr>
        <p:blipFill>
          <a:blip r:embed="rId3" cstate="print"/>
          <a:srcRect/>
          <a:stretch>
            <a:fillRect/>
          </a:stretch>
        </p:blipFill>
        <p:spPr bwMode="auto">
          <a:xfrm>
            <a:off x="304800" y="3048000"/>
            <a:ext cx="3429000" cy="1565275"/>
          </a:xfrm>
          <a:prstGeom prst="rect">
            <a:avLst/>
          </a:prstGeom>
          <a:noFill/>
        </p:spPr>
      </p:pic>
      <p:pic>
        <p:nvPicPr>
          <p:cNvPr id="7" name="Picture 9" descr="p1"/>
          <p:cNvPicPr>
            <a:picLocks noChangeAspect="1" noChangeArrowheads="1"/>
          </p:cNvPicPr>
          <p:nvPr/>
        </p:nvPicPr>
        <p:blipFill>
          <a:blip r:embed="rId4" cstate="print"/>
          <a:srcRect/>
          <a:stretch>
            <a:fillRect/>
          </a:stretch>
        </p:blipFill>
        <p:spPr bwMode="auto">
          <a:xfrm>
            <a:off x="457200" y="4495800"/>
            <a:ext cx="2590800" cy="1938338"/>
          </a:xfrm>
          <a:prstGeom prst="rect">
            <a:avLst/>
          </a:prstGeom>
          <a:noFill/>
        </p:spPr>
      </p:pic>
      <p:pic>
        <p:nvPicPr>
          <p:cNvPr id="8" name="Picture 11" descr="csi_inserts_baltimore_2007002007"/>
          <p:cNvPicPr>
            <a:picLocks noChangeAspect="1" noChangeArrowheads="1"/>
          </p:cNvPicPr>
          <p:nvPr/>
        </p:nvPicPr>
        <p:blipFill>
          <a:blip r:embed="rId5" cstate="print"/>
          <a:srcRect/>
          <a:stretch>
            <a:fillRect/>
          </a:stretch>
        </p:blipFill>
        <p:spPr bwMode="auto">
          <a:xfrm>
            <a:off x="6781800" y="838200"/>
            <a:ext cx="1928813" cy="2000250"/>
          </a:xfrm>
          <a:prstGeom prst="rect">
            <a:avLst/>
          </a:prstGeom>
          <a:noFill/>
        </p:spPr>
      </p:pic>
      <p:pic>
        <p:nvPicPr>
          <p:cNvPr id="9" name="Picture 13" descr="denise_kimball"/>
          <p:cNvPicPr>
            <a:picLocks noChangeAspect="1" noChangeArrowheads="1"/>
          </p:cNvPicPr>
          <p:nvPr/>
        </p:nvPicPr>
        <p:blipFill>
          <a:blip r:embed="rId6" cstate="print"/>
          <a:srcRect/>
          <a:stretch>
            <a:fillRect/>
          </a:stretch>
        </p:blipFill>
        <p:spPr bwMode="auto">
          <a:xfrm>
            <a:off x="3581400" y="4267200"/>
            <a:ext cx="1695450" cy="1990725"/>
          </a:xfrm>
          <a:prstGeom prst="rect">
            <a:avLst/>
          </a:prstGeom>
          <a:noFill/>
        </p:spPr>
      </p:pic>
      <p:pic>
        <p:nvPicPr>
          <p:cNvPr id="10" name="Picture 15" descr="25-yr"/>
          <p:cNvPicPr>
            <a:picLocks noChangeAspect="1" noChangeArrowheads="1"/>
          </p:cNvPicPr>
          <p:nvPr/>
        </p:nvPicPr>
        <p:blipFill>
          <a:blip r:embed="rId7" cstate="print"/>
          <a:srcRect/>
          <a:stretch>
            <a:fillRect/>
          </a:stretch>
        </p:blipFill>
        <p:spPr bwMode="auto">
          <a:xfrm>
            <a:off x="3352800" y="1371600"/>
            <a:ext cx="2971800" cy="1981200"/>
          </a:xfrm>
          <a:prstGeom prst="rect">
            <a:avLst/>
          </a:prstGeom>
          <a:noFill/>
        </p:spPr>
      </p:pic>
      <p:pic>
        <p:nvPicPr>
          <p:cNvPr id="11" name="Picture 17" descr="opcent"/>
          <p:cNvPicPr>
            <a:picLocks noChangeAspect="1" noChangeArrowheads="1"/>
          </p:cNvPicPr>
          <p:nvPr/>
        </p:nvPicPr>
        <p:blipFill>
          <a:blip r:embed="rId8" cstate="print"/>
          <a:srcRect/>
          <a:stretch>
            <a:fillRect/>
          </a:stretch>
        </p:blipFill>
        <p:spPr bwMode="auto">
          <a:xfrm>
            <a:off x="7239000" y="2743200"/>
            <a:ext cx="1905000" cy="1425575"/>
          </a:xfrm>
          <a:prstGeom prst="rect">
            <a:avLst/>
          </a:prstGeom>
          <a:noFill/>
        </p:spPr>
      </p:pic>
      <p:pic>
        <p:nvPicPr>
          <p:cNvPr id="12" name="Picture 19" descr="P&amp;S%20-%20Middle%20College%20Group"/>
          <p:cNvPicPr>
            <a:picLocks noChangeAspect="1" noChangeArrowheads="1"/>
          </p:cNvPicPr>
          <p:nvPr/>
        </p:nvPicPr>
        <p:blipFill>
          <a:blip r:embed="rId9" cstate="print"/>
          <a:srcRect/>
          <a:stretch>
            <a:fillRect/>
          </a:stretch>
        </p:blipFill>
        <p:spPr bwMode="auto">
          <a:xfrm>
            <a:off x="4876800" y="3124200"/>
            <a:ext cx="2638425" cy="1752600"/>
          </a:xfrm>
          <a:prstGeom prst="rect">
            <a:avLst/>
          </a:prstGeom>
          <a:noFill/>
        </p:spPr>
      </p:pic>
      <p:pic>
        <p:nvPicPr>
          <p:cNvPr id="13" name="Picture 21" descr="ethelbah"/>
          <p:cNvPicPr>
            <a:picLocks noChangeAspect="1" noChangeArrowheads="1"/>
          </p:cNvPicPr>
          <p:nvPr/>
        </p:nvPicPr>
        <p:blipFill>
          <a:blip r:embed="rId10" cstate="print"/>
          <a:srcRect/>
          <a:stretch>
            <a:fillRect/>
          </a:stretch>
        </p:blipFill>
        <p:spPr bwMode="auto">
          <a:xfrm>
            <a:off x="7086600" y="4191000"/>
            <a:ext cx="1581150" cy="2381250"/>
          </a:xfrm>
          <a:prstGeom prst="rect">
            <a:avLst/>
          </a:prstGeom>
          <a:noFill/>
        </p:spPr>
      </p:pic>
      <p:pic>
        <p:nvPicPr>
          <p:cNvPr id="14" name="Picture 23" descr="CME%20details008"/>
          <p:cNvPicPr>
            <a:picLocks noChangeAspect="1" noChangeArrowheads="1"/>
          </p:cNvPicPr>
          <p:nvPr/>
        </p:nvPicPr>
        <p:blipFill>
          <a:blip r:embed="rId11" cstate="print"/>
          <a:srcRect/>
          <a:stretch>
            <a:fillRect/>
          </a:stretch>
        </p:blipFill>
        <p:spPr bwMode="auto">
          <a:xfrm>
            <a:off x="5257800" y="5410200"/>
            <a:ext cx="2057400" cy="126047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72440" y="457200"/>
            <a:ext cx="8229600" cy="743712"/>
          </a:xfrm>
        </p:spPr>
        <p:txBody>
          <a:bodyPr>
            <a:normAutofit fontScale="90000"/>
          </a:bodyPr>
          <a:lstStyle/>
          <a:p>
            <a:pPr algn="ctr" eaLnBrk="1" hangingPunct="1">
              <a:defRPr/>
            </a:pPr>
            <a:r>
              <a:rPr lang="en-US" b="1" dirty="0">
                <a:solidFill>
                  <a:schemeClr val="tx1"/>
                </a:solidFill>
              </a:rPr>
              <a:t>Veterans Upward Bound</a:t>
            </a:r>
          </a:p>
        </p:txBody>
      </p:sp>
      <p:sp>
        <p:nvSpPr>
          <p:cNvPr id="5" name="Rectangle 3"/>
          <p:cNvSpPr>
            <a:spLocks noGrp="1" noChangeArrowheads="1"/>
          </p:cNvSpPr>
          <p:nvPr>
            <p:ph idx="1"/>
          </p:nvPr>
        </p:nvSpPr>
        <p:spPr>
          <a:xfrm>
            <a:off x="457200" y="2590800"/>
            <a:ext cx="8229600" cy="4008120"/>
          </a:xfrm>
        </p:spPr>
        <p:txBody>
          <a:bodyPr>
            <a:normAutofit/>
          </a:bodyPr>
          <a:lstStyle/>
          <a:p>
            <a:pPr marL="0" indent="0">
              <a:buClrTx/>
              <a:buNone/>
              <a:defRPr/>
            </a:pPr>
            <a:r>
              <a:rPr lang="en-US" sz="2400" dirty="0"/>
              <a:t>Veterans Upward Bound is designed to motivate and assist veterans in the development of academic and other requisite skills necessary for acceptance and success in a program of postsecondary education. The program provides assessment and enhancement of basic skills through counseling, mentoring, tutoring and academic instruction in the core subject areas. The primary goal of the program is to increase the rate at which participants enroll in and complete postsecondary education programs.</a:t>
            </a:r>
            <a:endParaRPr lang="en-US" sz="2400" dirty="0">
              <a:sym typeface="Wingdings" pitchFamily="2" charset="2"/>
            </a:endParaRPr>
          </a:p>
        </p:txBody>
      </p:sp>
      <p:sp>
        <p:nvSpPr>
          <p:cNvPr id="6" name="Rectangle 5"/>
          <p:cNvSpPr/>
          <p:nvPr/>
        </p:nvSpPr>
        <p:spPr>
          <a:xfrm>
            <a:off x="590843" y="1200912"/>
            <a:ext cx="8077200" cy="1200329"/>
          </a:xfrm>
          <a:prstGeom prst="rect">
            <a:avLst/>
          </a:prstGeom>
        </p:spPr>
        <p:txBody>
          <a:bodyPr wrap="square">
            <a:spAutoFit/>
          </a:bodyPr>
          <a:lstStyle/>
          <a:p>
            <a:r>
              <a:rPr lang="en-US" sz="2000" dirty="0"/>
              <a:t>(</a:t>
            </a:r>
            <a:r>
              <a:rPr lang="en-US" sz="2400" dirty="0"/>
              <a:t>Veterans Upward Bound was first established in 1972 and  reauthorized under the Higher Education Opportunity Act of 2008.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822" y="457200"/>
            <a:ext cx="8229600" cy="667512"/>
          </a:xfrm>
        </p:spPr>
        <p:txBody>
          <a:bodyPr>
            <a:normAutofit fontScale="90000"/>
          </a:bodyPr>
          <a:lstStyle/>
          <a:p>
            <a:pPr algn="ctr"/>
            <a:r>
              <a:rPr lang="en-US" b="1" dirty="0">
                <a:solidFill>
                  <a:schemeClr val="tx1"/>
                </a:solidFill>
              </a:rPr>
              <a:t>Veterans Upward Bound</a:t>
            </a:r>
            <a:endParaRPr lang="en-US" dirty="0"/>
          </a:p>
        </p:txBody>
      </p:sp>
      <p:sp>
        <p:nvSpPr>
          <p:cNvPr id="3" name="Content Placeholder 2"/>
          <p:cNvSpPr>
            <a:spLocks noGrp="1"/>
          </p:cNvSpPr>
          <p:nvPr>
            <p:ph idx="1"/>
          </p:nvPr>
        </p:nvSpPr>
        <p:spPr>
          <a:xfrm>
            <a:off x="457200" y="1371600"/>
            <a:ext cx="8229600" cy="4953000"/>
          </a:xfrm>
        </p:spPr>
        <p:txBody>
          <a:bodyPr/>
          <a:lstStyle/>
          <a:p>
            <a:pPr marL="0" indent="0">
              <a:buClrTx/>
              <a:buNone/>
            </a:pPr>
            <a:r>
              <a:rPr lang="en-US" b="1" dirty="0"/>
              <a:t>VUB assists Veterans by providing:</a:t>
            </a:r>
            <a:endParaRPr lang="en-US" dirty="0"/>
          </a:p>
          <a:p>
            <a:pPr lvl="0">
              <a:buClrTx/>
              <a:buFont typeface="Wingdings" panose="05000000000000000000" pitchFamily="2" charset="2"/>
              <a:buChar char="v"/>
            </a:pPr>
            <a:r>
              <a:rPr lang="en-US" dirty="0"/>
              <a:t>Intensive basic skills development</a:t>
            </a:r>
          </a:p>
          <a:p>
            <a:pPr lvl="0">
              <a:buClrTx/>
              <a:buFont typeface="Wingdings" panose="05000000000000000000" pitchFamily="2" charset="2"/>
              <a:buChar char="v"/>
            </a:pPr>
            <a:r>
              <a:rPr lang="en-US" dirty="0"/>
              <a:t>Short-term remedial courses</a:t>
            </a:r>
          </a:p>
          <a:p>
            <a:pPr lvl="0">
              <a:buClrTx/>
              <a:buFont typeface="Wingdings" panose="05000000000000000000" pitchFamily="2" charset="2"/>
              <a:buChar char="v"/>
            </a:pPr>
            <a:r>
              <a:rPr lang="en-US" dirty="0"/>
              <a:t>Securing resources from the Veterans Administrations, veterans associations, and state/local agencies</a:t>
            </a:r>
          </a:p>
          <a:p>
            <a:pPr lvl="0">
              <a:buClrTx/>
              <a:buFont typeface="Wingdings" panose="05000000000000000000" pitchFamily="2" charset="2"/>
              <a:buChar char="v"/>
            </a:pPr>
            <a:r>
              <a:rPr lang="en-US" dirty="0"/>
              <a:t>Information and assistance on the admissions and student financial aid opportunities </a:t>
            </a:r>
          </a:p>
          <a:p>
            <a:pPr lvl="0">
              <a:buClrTx/>
              <a:buFont typeface="Wingdings" panose="05000000000000000000" pitchFamily="2" charset="2"/>
              <a:buChar char="v"/>
            </a:pPr>
            <a:r>
              <a:rPr lang="en-US" dirty="0"/>
              <a:t>Education or counseling services designed to improve the financial and economic literacy of participants</a:t>
            </a:r>
          </a:p>
          <a:p>
            <a:pPr lvl="0">
              <a:buClrTx/>
              <a:buFont typeface="Wingdings" panose="05000000000000000000" pitchFamily="2" charset="2"/>
              <a:buChar char="v"/>
            </a:pPr>
            <a:r>
              <a:rPr lang="en-US" dirty="0"/>
              <a:t>Assistance in preparing for college entrance exams</a:t>
            </a:r>
            <a:endParaRPr lang="en-US" b="1" dirty="0"/>
          </a:p>
          <a:p>
            <a:pPr>
              <a:buClrTx/>
              <a:buFont typeface="Wingdings" panose="05000000000000000000" pitchFamily="2" charset="2"/>
              <a:buChar char="v"/>
            </a:pPr>
            <a:endParaRPr lang="en-US" dirty="0"/>
          </a:p>
        </p:txBody>
      </p:sp>
    </p:spTree>
    <p:extLst>
      <p:ext uri="{BB962C8B-B14F-4D97-AF65-F5344CB8AC3E}">
        <p14:creationId xmlns:p14="http://schemas.microsoft.com/office/powerpoint/2010/main" val="4042930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954107"/>
          </a:xfrm>
          <a:prstGeom prst="rect">
            <a:avLst/>
          </a:prstGeom>
          <a:noFill/>
        </p:spPr>
        <p:txBody>
          <a:bodyPr wrap="square" rtlCol="0">
            <a:spAutoFit/>
          </a:bodyPr>
          <a:lstStyle/>
          <a:p>
            <a:pPr algn="ctr"/>
            <a:r>
              <a:rPr lang="en-US" sz="2800" b="1" i="1" dirty="0"/>
              <a:t>Veterans Upward Bound Programs and Annual Funding</a:t>
            </a:r>
          </a:p>
        </p:txBody>
      </p:sp>
      <p:graphicFrame>
        <p:nvGraphicFramePr>
          <p:cNvPr id="6" name="Content Placeholder 2"/>
          <p:cNvGraphicFramePr>
            <a:graphicFrameLocks/>
          </p:cNvGraphicFramePr>
          <p:nvPr>
            <p:extLst>
              <p:ext uri="{D42A27DB-BD31-4B8C-83A1-F6EECF244321}">
                <p14:modId xmlns:p14="http://schemas.microsoft.com/office/powerpoint/2010/main" val="4156091225"/>
              </p:ext>
            </p:extLst>
          </p:nvPr>
        </p:nvGraphicFramePr>
        <p:xfrm>
          <a:off x="76200" y="684431"/>
          <a:ext cx="8931400" cy="5926909"/>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xmlns="" val="440684269"/>
                    </a:ext>
                  </a:extLst>
                </a:gridCol>
                <a:gridCol w="1359877">
                  <a:extLst>
                    <a:ext uri="{9D8B030D-6E8A-4147-A177-3AD203B41FA5}">
                      <a16:colId xmlns:a16="http://schemas.microsoft.com/office/drawing/2014/main" xmlns="" val="412021383"/>
                    </a:ext>
                  </a:extLst>
                </a:gridCol>
                <a:gridCol w="1066800">
                  <a:extLst>
                    <a:ext uri="{9D8B030D-6E8A-4147-A177-3AD203B41FA5}">
                      <a16:colId xmlns:a16="http://schemas.microsoft.com/office/drawing/2014/main" xmlns="" val="1330536460"/>
                    </a:ext>
                  </a:extLst>
                </a:gridCol>
                <a:gridCol w="1535723">
                  <a:extLst>
                    <a:ext uri="{9D8B030D-6E8A-4147-A177-3AD203B41FA5}">
                      <a16:colId xmlns:a16="http://schemas.microsoft.com/office/drawing/2014/main" xmlns="" val="3245467424"/>
                    </a:ext>
                  </a:extLst>
                </a:gridCol>
                <a:gridCol w="1359877">
                  <a:extLst>
                    <a:ext uri="{9D8B030D-6E8A-4147-A177-3AD203B41FA5}">
                      <a16:colId xmlns:a16="http://schemas.microsoft.com/office/drawing/2014/main" xmlns="" val="2475566646"/>
                    </a:ext>
                  </a:extLst>
                </a:gridCol>
                <a:gridCol w="1002323">
                  <a:extLst>
                    <a:ext uri="{9D8B030D-6E8A-4147-A177-3AD203B41FA5}">
                      <a16:colId xmlns:a16="http://schemas.microsoft.com/office/drawing/2014/main" xmlns="" val="2628042843"/>
                    </a:ext>
                  </a:extLst>
                </a:gridCol>
                <a:gridCol w="1692400">
                  <a:extLst>
                    <a:ext uri="{9D8B030D-6E8A-4147-A177-3AD203B41FA5}">
                      <a16:colId xmlns:a16="http://schemas.microsoft.com/office/drawing/2014/main" xmlns="" val="1217357259"/>
                    </a:ext>
                  </a:extLst>
                </a:gridCol>
              </a:tblGrid>
              <a:tr h="610969">
                <a:tc>
                  <a:txBody>
                    <a:bodyPr/>
                    <a:lstStyle/>
                    <a:p>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1400" dirty="0"/>
                        <a:t>Programs</a:t>
                      </a:r>
                    </a:p>
                  </a:txBody>
                  <a:tcPr>
                    <a:lnL w="12700" cap="flat" cmpd="sng" algn="ctr">
                      <a:solidFill>
                        <a:schemeClr val="tx1"/>
                      </a:solidFill>
                      <a:prstDash val="solid"/>
                      <a:round/>
                      <a:headEnd type="none" w="med" len="med"/>
                      <a:tailEnd type="none" w="med" len="med"/>
                    </a:lnL>
                  </a:tcPr>
                </a:tc>
                <a:tc>
                  <a:txBody>
                    <a:bodyPr/>
                    <a:lstStyle/>
                    <a:p>
                      <a:r>
                        <a:rPr lang="en-US" sz="1400" dirty="0"/>
                        <a:t>Students</a:t>
                      </a:r>
                    </a:p>
                    <a:p>
                      <a:r>
                        <a:rPr lang="en-US" sz="1400" dirty="0"/>
                        <a:t>Served</a:t>
                      </a:r>
                    </a:p>
                  </a:txBody>
                  <a:tcPr/>
                </a:tc>
                <a:tc>
                  <a:txBody>
                    <a:bodyPr/>
                    <a:lstStyle/>
                    <a:p>
                      <a:r>
                        <a:rPr lang="en-US" sz="1400" dirty="0"/>
                        <a:t>2015/2016</a:t>
                      </a:r>
                    </a:p>
                    <a:p>
                      <a:r>
                        <a:rPr lang="en-US" sz="1400" dirty="0"/>
                        <a:t>Funding $</a:t>
                      </a:r>
                    </a:p>
                  </a:txBody>
                  <a:tcPr/>
                </a:tc>
                <a:tc>
                  <a:txBody>
                    <a:bodyPr/>
                    <a:lstStyle/>
                    <a:p>
                      <a:r>
                        <a:rPr lang="en-US" sz="1400" dirty="0">
                          <a:solidFill>
                            <a:schemeClr val="tx1"/>
                          </a:solidFill>
                        </a:rPr>
                        <a:t>Programs</a:t>
                      </a:r>
                    </a:p>
                    <a:p>
                      <a:r>
                        <a:rPr lang="en-US" sz="1400" dirty="0">
                          <a:solidFill>
                            <a:schemeClr val="tx1"/>
                          </a:solidFill>
                        </a:rPr>
                        <a:t>Statewide</a:t>
                      </a:r>
                    </a:p>
                  </a:txBody>
                  <a:tcPr/>
                </a:tc>
                <a:tc>
                  <a:txBody>
                    <a:bodyPr/>
                    <a:lstStyle/>
                    <a:p>
                      <a:r>
                        <a:rPr lang="en-US" sz="1400" dirty="0">
                          <a:solidFill>
                            <a:schemeClr val="tx1"/>
                          </a:solidFill>
                        </a:rPr>
                        <a:t>Students</a:t>
                      </a:r>
                    </a:p>
                    <a:p>
                      <a:r>
                        <a:rPr lang="en-US" sz="1400" dirty="0">
                          <a:solidFill>
                            <a:schemeClr val="tx1"/>
                          </a:solidFill>
                        </a:rPr>
                        <a:t>Served</a:t>
                      </a:r>
                    </a:p>
                  </a:txBody>
                  <a:tcPr/>
                </a:tc>
                <a:tc>
                  <a:txBody>
                    <a:bodyPr/>
                    <a:lstStyle/>
                    <a:p>
                      <a:r>
                        <a:rPr lang="en-US" sz="1400" dirty="0">
                          <a:solidFill>
                            <a:schemeClr val="tx1"/>
                          </a:solidFill>
                        </a:rPr>
                        <a:t>2015/2016 </a:t>
                      </a:r>
                    </a:p>
                    <a:p>
                      <a:r>
                        <a:rPr lang="en-US" sz="1400" dirty="0">
                          <a:solidFill>
                            <a:schemeClr val="tx1"/>
                          </a:solidFill>
                        </a:rPr>
                        <a:t>Funding $</a:t>
                      </a:r>
                    </a:p>
                  </a:txBody>
                  <a:tcPr/>
                </a:tc>
                <a:extLst>
                  <a:ext uri="{0D108BD9-81ED-4DB2-BD59-A6C34878D82A}">
                    <a16:rowId xmlns:a16="http://schemas.microsoft.com/office/drawing/2014/main" xmlns="" val="2642970962"/>
                  </a:ext>
                </a:extLst>
              </a:tr>
              <a:tr h="379710">
                <a:tc>
                  <a:txBody>
                    <a:bodyPr/>
                    <a:lstStyle/>
                    <a:p>
                      <a:r>
                        <a:rPr lang="en-US" dirty="0"/>
                        <a:t>AL</a:t>
                      </a:r>
                    </a:p>
                  </a:txBody>
                  <a:tcPr>
                    <a:lnT w="12700" cap="flat" cmpd="sng" algn="ctr">
                      <a:solidFill>
                        <a:schemeClr val="tx1"/>
                      </a:solidFill>
                      <a:prstDash val="solid"/>
                      <a:round/>
                      <a:headEnd type="none" w="med" len="med"/>
                      <a:tailEnd type="none" w="med" len="med"/>
                    </a:lnT>
                  </a:tcPr>
                </a:tc>
                <a:tc>
                  <a:txBody>
                    <a:bodyPr/>
                    <a:lstStyle/>
                    <a:p>
                      <a:r>
                        <a:rPr lang="en-US" sz="1600" dirty="0">
                          <a:latin typeface="Arial Black" panose="020B0A04020102020204" pitchFamily="34" charset="0"/>
                        </a:rPr>
                        <a:t>2</a:t>
                      </a:r>
                    </a:p>
                  </a:txBody>
                  <a:tcPr/>
                </a:tc>
                <a:tc>
                  <a:txBody>
                    <a:bodyPr/>
                    <a:lstStyle/>
                    <a:p>
                      <a:r>
                        <a:rPr lang="en-US" sz="1600" dirty="0">
                          <a:latin typeface="Arial Black" panose="020B0A04020102020204" pitchFamily="34" charset="0"/>
                        </a:rPr>
                        <a:t>250</a:t>
                      </a:r>
                    </a:p>
                  </a:txBody>
                  <a:tcPr/>
                </a:tc>
                <a:tc>
                  <a:txBody>
                    <a:bodyPr/>
                    <a:lstStyle/>
                    <a:p>
                      <a:r>
                        <a:rPr lang="en-US" sz="1600" dirty="0">
                          <a:latin typeface="Arial Black" panose="020B0A04020102020204" pitchFamily="34" charset="0"/>
                        </a:rPr>
                        <a:t>$525,153</a:t>
                      </a:r>
                    </a:p>
                  </a:txBody>
                  <a:tcPr/>
                </a:tc>
                <a:tc>
                  <a:txBody>
                    <a:bodyPr/>
                    <a:lstStyle/>
                    <a:p>
                      <a:r>
                        <a:rPr lang="en-US" sz="1600" dirty="0">
                          <a:solidFill>
                            <a:schemeClr val="accent4">
                              <a:lumMod val="50000"/>
                            </a:schemeClr>
                          </a:solidFill>
                          <a:latin typeface="Arial Black" panose="020B0A04020102020204" pitchFamily="34" charset="0"/>
                        </a:rPr>
                        <a:t>2</a:t>
                      </a:r>
                    </a:p>
                  </a:txBody>
                  <a:tcPr/>
                </a:tc>
                <a:tc>
                  <a:txBody>
                    <a:bodyPr/>
                    <a:lstStyle/>
                    <a:p>
                      <a:r>
                        <a:rPr lang="en-US" sz="1600" dirty="0">
                          <a:solidFill>
                            <a:schemeClr val="accent4">
                              <a:lumMod val="50000"/>
                            </a:schemeClr>
                          </a:solidFill>
                          <a:latin typeface="Arial Black" panose="020B0A04020102020204" pitchFamily="34" charset="0"/>
                        </a:rPr>
                        <a:t>250</a:t>
                      </a:r>
                    </a:p>
                  </a:txBody>
                  <a:tcPr/>
                </a:tc>
                <a:tc>
                  <a:txBody>
                    <a:bodyPr/>
                    <a:lstStyle/>
                    <a:p>
                      <a:r>
                        <a:rPr lang="en-US" sz="1600" dirty="0">
                          <a:solidFill>
                            <a:schemeClr val="accent4">
                              <a:lumMod val="50000"/>
                            </a:schemeClr>
                          </a:solidFill>
                          <a:latin typeface="Arial Black" panose="020B0A04020102020204" pitchFamily="34" charset="0"/>
                        </a:rPr>
                        <a:t>$525,153</a:t>
                      </a:r>
                    </a:p>
                  </a:txBody>
                  <a:tcPr/>
                </a:tc>
                <a:extLst>
                  <a:ext uri="{0D108BD9-81ED-4DB2-BD59-A6C34878D82A}">
                    <a16:rowId xmlns:a16="http://schemas.microsoft.com/office/drawing/2014/main" xmlns="" val="3990325154"/>
                  </a:ext>
                </a:extLst>
              </a:tr>
              <a:tr h="379710">
                <a:tc>
                  <a:txBody>
                    <a:bodyPr/>
                    <a:lstStyle/>
                    <a:p>
                      <a:r>
                        <a:rPr lang="en-US" dirty="0"/>
                        <a:t>GA</a:t>
                      </a:r>
                    </a:p>
                  </a:txBody>
                  <a:tcPr/>
                </a:tc>
                <a:tc>
                  <a:txBody>
                    <a:bodyPr/>
                    <a:lstStyle/>
                    <a:p>
                      <a:r>
                        <a:rPr lang="en-US" sz="1600" dirty="0">
                          <a:latin typeface="Arial Black" panose="020B0A04020102020204" pitchFamily="34" charset="0"/>
                        </a:rPr>
                        <a:t>0</a:t>
                      </a:r>
                    </a:p>
                  </a:txBody>
                  <a:tcPr/>
                </a:tc>
                <a:tc>
                  <a:txBody>
                    <a:bodyPr/>
                    <a:lstStyle/>
                    <a:p>
                      <a:r>
                        <a:rPr lang="en-US" sz="1600" dirty="0">
                          <a:latin typeface="Arial Black" panose="020B0A04020102020204" pitchFamily="34" charset="0"/>
                        </a:rPr>
                        <a:t>0</a:t>
                      </a:r>
                    </a:p>
                  </a:txBody>
                  <a:tcPr/>
                </a:tc>
                <a:tc>
                  <a:txBody>
                    <a:bodyPr/>
                    <a:lstStyle/>
                    <a:p>
                      <a:r>
                        <a:rPr lang="en-US" sz="1600" dirty="0">
                          <a:latin typeface="Arial Black" panose="020B0A04020102020204" pitchFamily="34" charset="0"/>
                        </a:rPr>
                        <a:t>0</a:t>
                      </a:r>
                    </a:p>
                  </a:txBody>
                  <a:tcPr/>
                </a:tc>
                <a:tc>
                  <a:txBody>
                    <a:bodyPr/>
                    <a:lstStyle/>
                    <a:p>
                      <a:r>
                        <a:rPr lang="en-US" sz="1600" dirty="0">
                          <a:solidFill>
                            <a:schemeClr val="accent4">
                              <a:lumMod val="50000"/>
                            </a:schemeClr>
                          </a:solidFill>
                          <a:latin typeface="Arial Black" panose="020B0A04020102020204" pitchFamily="34" charset="0"/>
                        </a:rPr>
                        <a:t>1</a:t>
                      </a:r>
                    </a:p>
                  </a:txBody>
                  <a:tcPr/>
                </a:tc>
                <a:tc>
                  <a:txBody>
                    <a:bodyPr/>
                    <a:lstStyle/>
                    <a:p>
                      <a:r>
                        <a:rPr lang="en-US" sz="1600" dirty="0">
                          <a:solidFill>
                            <a:schemeClr val="accent4">
                              <a:lumMod val="50000"/>
                            </a:schemeClr>
                          </a:solidFill>
                          <a:latin typeface="Arial Black" panose="020B0A04020102020204" pitchFamily="34" charset="0"/>
                        </a:rPr>
                        <a:t>125</a:t>
                      </a:r>
                    </a:p>
                  </a:txBody>
                  <a:tcPr/>
                </a:tc>
                <a:tc>
                  <a:txBody>
                    <a:bodyPr/>
                    <a:lstStyle/>
                    <a:p>
                      <a:r>
                        <a:rPr lang="en-US" sz="1600" dirty="0">
                          <a:solidFill>
                            <a:schemeClr val="accent4">
                              <a:lumMod val="50000"/>
                            </a:schemeClr>
                          </a:solidFill>
                          <a:latin typeface="Arial Black" panose="020B0A04020102020204" pitchFamily="34" charset="0"/>
                        </a:rPr>
                        <a:t>$250,000</a:t>
                      </a:r>
                    </a:p>
                  </a:txBody>
                  <a:tcPr/>
                </a:tc>
                <a:extLst>
                  <a:ext uri="{0D108BD9-81ED-4DB2-BD59-A6C34878D82A}">
                    <a16:rowId xmlns:a16="http://schemas.microsoft.com/office/drawing/2014/main" xmlns="" val="1121601496"/>
                  </a:ext>
                </a:extLst>
              </a:tr>
              <a:tr h="379710">
                <a:tc>
                  <a:txBody>
                    <a:bodyPr/>
                    <a:lstStyle/>
                    <a:p>
                      <a:r>
                        <a:rPr lang="en-US" dirty="0"/>
                        <a:t>KY</a:t>
                      </a:r>
                    </a:p>
                  </a:txBody>
                  <a:tcPr/>
                </a:tc>
                <a:tc>
                  <a:txBody>
                    <a:bodyPr/>
                    <a:lstStyle/>
                    <a:p>
                      <a:r>
                        <a:rPr lang="en-US" sz="1600" dirty="0">
                          <a:latin typeface="Arial Black" panose="020B0A04020102020204" pitchFamily="34" charset="0"/>
                        </a:rPr>
                        <a:t>0</a:t>
                      </a:r>
                    </a:p>
                  </a:txBody>
                  <a:tcPr/>
                </a:tc>
                <a:tc>
                  <a:txBody>
                    <a:bodyPr/>
                    <a:lstStyle/>
                    <a:p>
                      <a:r>
                        <a:rPr lang="en-US" sz="1600" dirty="0">
                          <a:latin typeface="Arial Black" panose="020B0A04020102020204" pitchFamily="34" charset="0"/>
                        </a:rPr>
                        <a:t>0</a:t>
                      </a:r>
                    </a:p>
                  </a:txBody>
                  <a:tcPr/>
                </a:tc>
                <a:tc>
                  <a:txBody>
                    <a:bodyPr/>
                    <a:lstStyle/>
                    <a:p>
                      <a:r>
                        <a:rPr lang="en-US" sz="1600" dirty="0">
                          <a:latin typeface="Arial Black" panose="020B0A04020102020204" pitchFamily="34" charset="0"/>
                        </a:rPr>
                        <a:t>0</a:t>
                      </a:r>
                    </a:p>
                  </a:txBody>
                  <a:tcPr/>
                </a:tc>
                <a:tc>
                  <a:txBody>
                    <a:bodyPr/>
                    <a:lstStyle/>
                    <a:p>
                      <a:r>
                        <a:rPr lang="en-US" sz="1600" dirty="0">
                          <a:solidFill>
                            <a:schemeClr val="accent5">
                              <a:lumMod val="50000"/>
                            </a:schemeClr>
                          </a:solidFill>
                          <a:latin typeface="Arial Black" panose="020B0A04020102020204" pitchFamily="34" charset="0"/>
                        </a:rPr>
                        <a:t>1</a:t>
                      </a:r>
                    </a:p>
                  </a:txBody>
                  <a:tcPr/>
                </a:tc>
                <a:tc>
                  <a:txBody>
                    <a:bodyPr/>
                    <a:lstStyle/>
                    <a:p>
                      <a:r>
                        <a:rPr lang="en-US" sz="1600" dirty="0">
                          <a:solidFill>
                            <a:schemeClr val="accent5">
                              <a:lumMod val="50000"/>
                            </a:schemeClr>
                          </a:solidFill>
                          <a:latin typeface="Arial Black" panose="020B0A04020102020204" pitchFamily="34" charset="0"/>
                        </a:rPr>
                        <a:t>125</a:t>
                      </a:r>
                    </a:p>
                  </a:txBody>
                  <a:tcPr/>
                </a:tc>
                <a:tc>
                  <a:txBody>
                    <a:bodyPr/>
                    <a:lstStyle/>
                    <a:p>
                      <a:r>
                        <a:rPr lang="en-US" sz="1600" dirty="0">
                          <a:solidFill>
                            <a:schemeClr val="accent5">
                              <a:lumMod val="50000"/>
                            </a:schemeClr>
                          </a:solidFill>
                          <a:latin typeface="Arial Black" panose="020B0A04020102020204" pitchFamily="34" charset="0"/>
                        </a:rPr>
                        <a:t>$278,881</a:t>
                      </a:r>
                    </a:p>
                  </a:txBody>
                  <a:tcPr/>
                </a:tc>
                <a:extLst>
                  <a:ext uri="{0D108BD9-81ED-4DB2-BD59-A6C34878D82A}">
                    <a16:rowId xmlns:a16="http://schemas.microsoft.com/office/drawing/2014/main" xmlns="" val="3737341550"/>
                  </a:ext>
                </a:extLst>
              </a:tr>
              <a:tr h="379710">
                <a:tc>
                  <a:txBody>
                    <a:bodyPr/>
                    <a:lstStyle/>
                    <a:p>
                      <a:r>
                        <a:rPr lang="en-US" dirty="0"/>
                        <a:t>MD</a:t>
                      </a:r>
                    </a:p>
                  </a:txBody>
                  <a:tcPr/>
                </a:tc>
                <a:tc>
                  <a:txBody>
                    <a:bodyPr/>
                    <a:lstStyle/>
                    <a:p>
                      <a:r>
                        <a:rPr lang="en-US" sz="1600" dirty="0">
                          <a:latin typeface="Arial Black" panose="020B0A04020102020204" pitchFamily="34" charset="0"/>
                        </a:rPr>
                        <a:t>0</a:t>
                      </a:r>
                    </a:p>
                  </a:txBody>
                  <a:tcPr/>
                </a:tc>
                <a:tc>
                  <a:txBody>
                    <a:bodyPr/>
                    <a:lstStyle/>
                    <a:p>
                      <a:r>
                        <a:rPr lang="en-US" sz="1600" dirty="0">
                          <a:latin typeface="Arial Black" panose="020B0A04020102020204" pitchFamily="34" charset="0"/>
                        </a:rPr>
                        <a:t>0</a:t>
                      </a:r>
                    </a:p>
                  </a:txBody>
                  <a:tcPr/>
                </a:tc>
                <a:tc>
                  <a:txBody>
                    <a:bodyPr/>
                    <a:lstStyle/>
                    <a:p>
                      <a:r>
                        <a:rPr lang="en-US" sz="1600" dirty="0">
                          <a:latin typeface="Arial Black" panose="020B0A04020102020204" pitchFamily="34" charset="0"/>
                        </a:rPr>
                        <a:t>0</a:t>
                      </a:r>
                    </a:p>
                  </a:txBody>
                  <a:tcPr/>
                </a:tc>
                <a:tc>
                  <a:txBody>
                    <a:bodyPr/>
                    <a:lstStyle/>
                    <a:p>
                      <a:r>
                        <a:rPr lang="en-US" sz="1600" dirty="0">
                          <a:solidFill>
                            <a:schemeClr val="accent5">
                              <a:lumMod val="50000"/>
                            </a:schemeClr>
                          </a:solidFill>
                          <a:latin typeface="Arial Black" panose="020B0A04020102020204" pitchFamily="34" charset="0"/>
                        </a:rPr>
                        <a:t>1</a:t>
                      </a:r>
                    </a:p>
                  </a:txBody>
                  <a:tcPr/>
                </a:tc>
                <a:tc>
                  <a:txBody>
                    <a:bodyPr/>
                    <a:lstStyle/>
                    <a:p>
                      <a:r>
                        <a:rPr lang="en-US" sz="1600" dirty="0">
                          <a:solidFill>
                            <a:schemeClr val="accent5">
                              <a:lumMod val="50000"/>
                            </a:schemeClr>
                          </a:solidFill>
                          <a:latin typeface="Arial Black" panose="020B0A04020102020204" pitchFamily="34" charset="0"/>
                        </a:rPr>
                        <a:t>125</a:t>
                      </a:r>
                    </a:p>
                  </a:txBody>
                  <a:tcPr/>
                </a:tc>
                <a:tc>
                  <a:txBody>
                    <a:bodyPr/>
                    <a:lstStyle/>
                    <a:p>
                      <a:r>
                        <a:rPr lang="en-US" sz="1600" dirty="0">
                          <a:solidFill>
                            <a:schemeClr val="accent5">
                              <a:lumMod val="50000"/>
                            </a:schemeClr>
                          </a:solidFill>
                          <a:latin typeface="Arial Black" panose="020B0A04020102020204" pitchFamily="34" charset="0"/>
                        </a:rPr>
                        <a:t>$243,929</a:t>
                      </a:r>
                    </a:p>
                  </a:txBody>
                  <a:tcPr/>
                </a:tc>
                <a:extLst>
                  <a:ext uri="{0D108BD9-81ED-4DB2-BD59-A6C34878D82A}">
                    <a16:rowId xmlns:a16="http://schemas.microsoft.com/office/drawing/2014/main" xmlns="" val="1324710546"/>
                  </a:ext>
                </a:extLst>
              </a:tr>
              <a:tr h="379710">
                <a:tc>
                  <a:txBody>
                    <a:bodyPr/>
                    <a:lstStyle/>
                    <a:p>
                      <a:r>
                        <a:rPr lang="en-US" dirty="0"/>
                        <a:t>MS</a:t>
                      </a:r>
                    </a:p>
                  </a:txBody>
                  <a:tcPr/>
                </a:tc>
                <a:tc>
                  <a:txBody>
                    <a:bodyPr/>
                    <a:lstStyle/>
                    <a:p>
                      <a:r>
                        <a:rPr lang="en-US" sz="1600" dirty="0">
                          <a:latin typeface="Arial Black" panose="020B0A04020102020204" pitchFamily="34" charset="0"/>
                        </a:rPr>
                        <a:t>0</a:t>
                      </a:r>
                    </a:p>
                  </a:txBody>
                  <a:tcPr/>
                </a:tc>
                <a:tc>
                  <a:txBody>
                    <a:bodyPr/>
                    <a:lstStyle/>
                    <a:p>
                      <a:r>
                        <a:rPr lang="en-US" sz="1600" dirty="0">
                          <a:latin typeface="Arial Black" panose="020B0A04020102020204" pitchFamily="34" charset="0"/>
                        </a:rPr>
                        <a:t>0</a:t>
                      </a:r>
                    </a:p>
                  </a:txBody>
                  <a:tcPr/>
                </a:tc>
                <a:tc>
                  <a:txBody>
                    <a:bodyPr/>
                    <a:lstStyle/>
                    <a:p>
                      <a:r>
                        <a:rPr lang="en-US" sz="1600" dirty="0">
                          <a:latin typeface="Arial Black" panose="020B0A04020102020204" pitchFamily="34" charset="0"/>
                        </a:rPr>
                        <a:t>0</a:t>
                      </a:r>
                    </a:p>
                  </a:txBody>
                  <a:tcPr/>
                </a:tc>
                <a:tc>
                  <a:txBody>
                    <a:bodyPr/>
                    <a:lstStyle/>
                    <a:p>
                      <a:r>
                        <a:rPr lang="en-US" dirty="0">
                          <a:solidFill>
                            <a:schemeClr val="accent5">
                              <a:lumMod val="50000"/>
                            </a:schemeClr>
                          </a:solidFill>
                          <a:latin typeface="Arial Black" panose="020B0A04020102020204" pitchFamily="34" charset="0"/>
                        </a:rPr>
                        <a:t>0</a:t>
                      </a:r>
                    </a:p>
                  </a:txBody>
                  <a:tcPr/>
                </a:tc>
                <a:tc>
                  <a:txBody>
                    <a:bodyPr/>
                    <a:lstStyle/>
                    <a:p>
                      <a:r>
                        <a:rPr lang="en-US" dirty="0">
                          <a:solidFill>
                            <a:schemeClr val="accent5">
                              <a:lumMod val="50000"/>
                            </a:schemeClr>
                          </a:solidFill>
                          <a:latin typeface="Arial Black" panose="020B0A04020102020204" pitchFamily="34" charset="0"/>
                        </a:rPr>
                        <a:t>0</a:t>
                      </a:r>
                    </a:p>
                  </a:txBody>
                  <a:tcPr/>
                </a:tc>
                <a:tc>
                  <a:txBody>
                    <a:bodyPr/>
                    <a:lstStyle/>
                    <a:p>
                      <a:r>
                        <a:rPr lang="en-US" dirty="0">
                          <a:solidFill>
                            <a:schemeClr val="accent5">
                              <a:lumMod val="50000"/>
                            </a:schemeClr>
                          </a:solidFill>
                          <a:latin typeface="Arial Black" panose="020B0A04020102020204" pitchFamily="34" charset="0"/>
                        </a:rPr>
                        <a:t>0</a:t>
                      </a:r>
                    </a:p>
                  </a:txBody>
                  <a:tcPr/>
                </a:tc>
                <a:extLst>
                  <a:ext uri="{0D108BD9-81ED-4DB2-BD59-A6C34878D82A}">
                    <a16:rowId xmlns:a16="http://schemas.microsoft.com/office/drawing/2014/main" xmlns="" val="1896932497"/>
                  </a:ext>
                </a:extLst>
              </a:tr>
              <a:tr h="379710">
                <a:tc>
                  <a:txBody>
                    <a:bodyPr/>
                    <a:lstStyle/>
                    <a:p>
                      <a:r>
                        <a:rPr lang="en-US" dirty="0"/>
                        <a:t>NY</a:t>
                      </a:r>
                    </a:p>
                  </a:txBody>
                  <a:tcPr/>
                </a:tc>
                <a:tc>
                  <a:txBody>
                    <a:bodyPr/>
                    <a:lstStyle/>
                    <a:p>
                      <a:r>
                        <a:rPr lang="en-US" sz="1600" dirty="0">
                          <a:latin typeface="Arial Black" panose="020B0A04020102020204" pitchFamily="34" charset="0"/>
                        </a:rPr>
                        <a:t>0</a:t>
                      </a:r>
                    </a:p>
                  </a:txBody>
                  <a:tcPr/>
                </a:tc>
                <a:tc>
                  <a:txBody>
                    <a:bodyPr/>
                    <a:lstStyle/>
                    <a:p>
                      <a:r>
                        <a:rPr lang="en-US" sz="1600" dirty="0">
                          <a:latin typeface="Arial Black" panose="020B0A04020102020204" pitchFamily="34" charset="0"/>
                        </a:rPr>
                        <a:t>0</a:t>
                      </a:r>
                    </a:p>
                  </a:txBody>
                  <a:tcPr/>
                </a:tc>
                <a:tc>
                  <a:txBody>
                    <a:bodyPr/>
                    <a:lstStyle/>
                    <a:p>
                      <a:r>
                        <a:rPr lang="en-US" sz="1600" dirty="0">
                          <a:latin typeface="Arial Black" panose="020B0A04020102020204" pitchFamily="34" charset="0"/>
                        </a:rPr>
                        <a:t>0</a:t>
                      </a:r>
                    </a:p>
                  </a:txBody>
                  <a:tcPr/>
                </a:tc>
                <a:tc>
                  <a:txBody>
                    <a:bodyPr/>
                    <a:lstStyle/>
                    <a:p>
                      <a:r>
                        <a:rPr lang="en-US" sz="1600" dirty="0">
                          <a:solidFill>
                            <a:schemeClr val="accent5">
                              <a:lumMod val="50000"/>
                            </a:schemeClr>
                          </a:solidFill>
                          <a:latin typeface="Arial Black" panose="020B0A04020102020204" pitchFamily="34" charset="0"/>
                        </a:rPr>
                        <a:t>1</a:t>
                      </a:r>
                    </a:p>
                  </a:txBody>
                  <a:tcPr/>
                </a:tc>
                <a:tc>
                  <a:txBody>
                    <a:bodyPr/>
                    <a:lstStyle/>
                    <a:p>
                      <a:r>
                        <a:rPr lang="en-US" sz="1600" dirty="0">
                          <a:solidFill>
                            <a:schemeClr val="accent5">
                              <a:lumMod val="50000"/>
                            </a:schemeClr>
                          </a:solidFill>
                          <a:latin typeface="Arial Black" panose="020B0A04020102020204" pitchFamily="34" charset="0"/>
                        </a:rPr>
                        <a:t>125</a:t>
                      </a:r>
                    </a:p>
                  </a:txBody>
                  <a:tcPr/>
                </a:tc>
                <a:tc>
                  <a:txBody>
                    <a:bodyPr/>
                    <a:lstStyle/>
                    <a:p>
                      <a:r>
                        <a:rPr lang="en-US" sz="1600" dirty="0">
                          <a:solidFill>
                            <a:schemeClr val="accent5">
                              <a:lumMod val="50000"/>
                            </a:schemeClr>
                          </a:solidFill>
                          <a:latin typeface="Arial Black" panose="020B0A04020102020204" pitchFamily="34" charset="0"/>
                        </a:rPr>
                        <a:t>$249,997</a:t>
                      </a:r>
                    </a:p>
                  </a:txBody>
                  <a:tcPr/>
                </a:tc>
                <a:extLst>
                  <a:ext uri="{0D108BD9-81ED-4DB2-BD59-A6C34878D82A}">
                    <a16:rowId xmlns:a16="http://schemas.microsoft.com/office/drawing/2014/main" xmlns="" val="2878694082"/>
                  </a:ext>
                </a:extLst>
              </a:tr>
              <a:tr h="379710">
                <a:tc>
                  <a:txBody>
                    <a:bodyPr/>
                    <a:lstStyle/>
                    <a:p>
                      <a:r>
                        <a:rPr lang="en-US" dirty="0"/>
                        <a:t>NC</a:t>
                      </a:r>
                    </a:p>
                  </a:txBody>
                  <a:tcPr/>
                </a:tc>
                <a:tc>
                  <a:txBody>
                    <a:bodyPr/>
                    <a:lstStyle/>
                    <a:p>
                      <a:r>
                        <a:rPr lang="en-US" sz="1600" dirty="0">
                          <a:latin typeface="Arial Black" panose="020B0A04020102020204" pitchFamily="34" charset="0"/>
                        </a:rPr>
                        <a:t>0</a:t>
                      </a:r>
                    </a:p>
                  </a:txBody>
                  <a:tcPr/>
                </a:tc>
                <a:tc>
                  <a:txBody>
                    <a:bodyPr/>
                    <a:lstStyle/>
                    <a:p>
                      <a:r>
                        <a:rPr lang="en-US" sz="1600" dirty="0">
                          <a:latin typeface="Arial Black" panose="020B0A04020102020204" pitchFamily="34" charset="0"/>
                        </a:rPr>
                        <a:t>0</a:t>
                      </a:r>
                    </a:p>
                  </a:txBody>
                  <a:tcPr/>
                </a:tc>
                <a:tc>
                  <a:txBody>
                    <a:bodyPr/>
                    <a:lstStyle/>
                    <a:p>
                      <a:r>
                        <a:rPr lang="en-US" sz="1600" dirty="0">
                          <a:latin typeface="Arial Black" panose="020B0A04020102020204" pitchFamily="34" charset="0"/>
                        </a:rPr>
                        <a:t>0</a:t>
                      </a:r>
                    </a:p>
                  </a:txBody>
                  <a:tcPr/>
                </a:tc>
                <a:tc>
                  <a:txBody>
                    <a:bodyPr/>
                    <a:lstStyle/>
                    <a:p>
                      <a:r>
                        <a:rPr lang="en-US" sz="1600" dirty="0">
                          <a:solidFill>
                            <a:schemeClr val="accent5">
                              <a:lumMod val="50000"/>
                            </a:schemeClr>
                          </a:solidFill>
                          <a:latin typeface="Arial Black" panose="020B0A04020102020204" pitchFamily="34" charset="0"/>
                        </a:rPr>
                        <a:t>1</a:t>
                      </a:r>
                    </a:p>
                  </a:txBody>
                  <a:tcPr/>
                </a:tc>
                <a:tc>
                  <a:txBody>
                    <a:bodyPr/>
                    <a:lstStyle/>
                    <a:p>
                      <a:r>
                        <a:rPr lang="en-US" sz="1600" dirty="0">
                          <a:solidFill>
                            <a:schemeClr val="accent5">
                              <a:lumMod val="50000"/>
                            </a:schemeClr>
                          </a:solidFill>
                          <a:latin typeface="Arial Black" panose="020B0A04020102020204" pitchFamily="34" charset="0"/>
                        </a:rPr>
                        <a:t>125</a:t>
                      </a:r>
                    </a:p>
                  </a:txBody>
                  <a:tcPr/>
                </a:tc>
                <a:tc>
                  <a:txBody>
                    <a:bodyPr/>
                    <a:lstStyle/>
                    <a:p>
                      <a:r>
                        <a:rPr lang="en-US" sz="1600" dirty="0">
                          <a:solidFill>
                            <a:schemeClr val="accent5">
                              <a:lumMod val="50000"/>
                            </a:schemeClr>
                          </a:solidFill>
                          <a:latin typeface="Arial Black" panose="020B0A04020102020204" pitchFamily="34" charset="0"/>
                        </a:rPr>
                        <a:t>$245,086</a:t>
                      </a:r>
                    </a:p>
                  </a:txBody>
                  <a:tcPr/>
                </a:tc>
                <a:extLst>
                  <a:ext uri="{0D108BD9-81ED-4DB2-BD59-A6C34878D82A}">
                    <a16:rowId xmlns:a16="http://schemas.microsoft.com/office/drawing/2014/main" xmlns="" val="2609869618"/>
                  </a:ext>
                </a:extLst>
              </a:tr>
              <a:tr h="379710">
                <a:tc>
                  <a:txBody>
                    <a:bodyPr/>
                    <a:lstStyle/>
                    <a:p>
                      <a:r>
                        <a:rPr lang="en-US" dirty="0"/>
                        <a:t>OH</a:t>
                      </a:r>
                    </a:p>
                  </a:txBody>
                  <a:tcPr/>
                </a:tc>
                <a:tc>
                  <a:txBody>
                    <a:bodyPr/>
                    <a:lstStyle/>
                    <a:p>
                      <a:r>
                        <a:rPr lang="en-US" sz="1600" dirty="0">
                          <a:latin typeface="Arial Black" panose="020B0A04020102020204" pitchFamily="34" charset="0"/>
                        </a:rPr>
                        <a:t>0</a:t>
                      </a:r>
                    </a:p>
                  </a:txBody>
                  <a:tcPr/>
                </a:tc>
                <a:tc>
                  <a:txBody>
                    <a:bodyPr/>
                    <a:lstStyle/>
                    <a:p>
                      <a:r>
                        <a:rPr lang="en-US" sz="1600" dirty="0">
                          <a:latin typeface="Arial Black" panose="020B0A04020102020204" pitchFamily="34" charset="0"/>
                        </a:rPr>
                        <a:t>0</a:t>
                      </a:r>
                    </a:p>
                  </a:txBody>
                  <a:tcPr/>
                </a:tc>
                <a:tc>
                  <a:txBody>
                    <a:bodyPr/>
                    <a:lstStyle/>
                    <a:p>
                      <a:r>
                        <a:rPr lang="en-US" sz="1600" dirty="0">
                          <a:latin typeface="Arial Black" panose="020B0A04020102020204" pitchFamily="34" charset="0"/>
                        </a:rPr>
                        <a:t>0</a:t>
                      </a:r>
                    </a:p>
                  </a:txBody>
                  <a:tcPr/>
                </a:tc>
                <a:tc>
                  <a:txBody>
                    <a:bodyPr/>
                    <a:lstStyle/>
                    <a:p>
                      <a:r>
                        <a:rPr lang="en-US" sz="1600" dirty="0">
                          <a:solidFill>
                            <a:schemeClr val="accent5">
                              <a:lumMod val="50000"/>
                            </a:schemeClr>
                          </a:solidFill>
                          <a:latin typeface="Arial Black" panose="020B0A04020102020204" pitchFamily="34" charset="0"/>
                        </a:rPr>
                        <a:t>2</a:t>
                      </a:r>
                    </a:p>
                  </a:txBody>
                  <a:tcPr/>
                </a:tc>
                <a:tc>
                  <a:txBody>
                    <a:bodyPr/>
                    <a:lstStyle/>
                    <a:p>
                      <a:r>
                        <a:rPr lang="en-US" sz="1600" dirty="0">
                          <a:solidFill>
                            <a:schemeClr val="accent5">
                              <a:lumMod val="50000"/>
                            </a:schemeClr>
                          </a:solidFill>
                          <a:latin typeface="Arial Black" panose="020B0A04020102020204" pitchFamily="34" charset="0"/>
                        </a:rPr>
                        <a:t>256</a:t>
                      </a:r>
                    </a:p>
                  </a:txBody>
                  <a:tcPr/>
                </a:tc>
                <a:tc>
                  <a:txBody>
                    <a:bodyPr/>
                    <a:lstStyle/>
                    <a:p>
                      <a:r>
                        <a:rPr lang="en-US" sz="1600" dirty="0">
                          <a:solidFill>
                            <a:schemeClr val="accent5">
                              <a:lumMod val="50000"/>
                            </a:schemeClr>
                          </a:solidFill>
                          <a:latin typeface="Arial Black" panose="020B0A04020102020204" pitchFamily="34" charset="0"/>
                        </a:rPr>
                        <a:t>$524,341</a:t>
                      </a:r>
                    </a:p>
                  </a:txBody>
                  <a:tcPr/>
                </a:tc>
                <a:extLst>
                  <a:ext uri="{0D108BD9-81ED-4DB2-BD59-A6C34878D82A}">
                    <a16:rowId xmlns:a16="http://schemas.microsoft.com/office/drawing/2014/main" xmlns="" val="4265114221"/>
                  </a:ext>
                </a:extLst>
              </a:tr>
              <a:tr h="379710">
                <a:tc>
                  <a:txBody>
                    <a:bodyPr/>
                    <a:lstStyle/>
                    <a:p>
                      <a:r>
                        <a:rPr lang="en-US" dirty="0"/>
                        <a:t>PA</a:t>
                      </a:r>
                    </a:p>
                  </a:txBody>
                  <a:tcPr/>
                </a:tc>
                <a:tc>
                  <a:txBody>
                    <a:bodyPr/>
                    <a:lstStyle/>
                    <a:p>
                      <a:r>
                        <a:rPr lang="en-US" sz="1600" dirty="0">
                          <a:latin typeface="Arial Black" panose="020B0A04020102020204" pitchFamily="34" charset="0"/>
                        </a:rPr>
                        <a:t>0</a:t>
                      </a:r>
                    </a:p>
                  </a:txBody>
                  <a:tcPr/>
                </a:tc>
                <a:tc>
                  <a:txBody>
                    <a:bodyPr/>
                    <a:lstStyle/>
                    <a:p>
                      <a:r>
                        <a:rPr lang="en-US" sz="1600" dirty="0">
                          <a:latin typeface="Arial Black" panose="020B0A04020102020204" pitchFamily="34" charset="0"/>
                        </a:rPr>
                        <a:t>0</a:t>
                      </a:r>
                    </a:p>
                  </a:txBody>
                  <a:tcPr/>
                </a:tc>
                <a:tc>
                  <a:txBody>
                    <a:bodyPr/>
                    <a:lstStyle/>
                    <a:p>
                      <a:r>
                        <a:rPr lang="en-US" sz="1600" dirty="0">
                          <a:latin typeface="Arial Black" panose="020B0A04020102020204" pitchFamily="34" charset="0"/>
                        </a:rPr>
                        <a:t>0</a:t>
                      </a:r>
                    </a:p>
                  </a:txBody>
                  <a:tcPr/>
                </a:tc>
                <a:tc>
                  <a:txBody>
                    <a:bodyPr/>
                    <a:lstStyle/>
                    <a:p>
                      <a:r>
                        <a:rPr lang="en-US" sz="1600" dirty="0">
                          <a:solidFill>
                            <a:schemeClr val="accent5">
                              <a:lumMod val="50000"/>
                            </a:schemeClr>
                          </a:solidFill>
                          <a:latin typeface="Arial Black" panose="020B0A04020102020204" pitchFamily="34" charset="0"/>
                        </a:rPr>
                        <a:t>1</a:t>
                      </a:r>
                    </a:p>
                  </a:txBody>
                  <a:tcPr/>
                </a:tc>
                <a:tc>
                  <a:txBody>
                    <a:bodyPr/>
                    <a:lstStyle/>
                    <a:p>
                      <a:r>
                        <a:rPr lang="en-US" sz="1600" dirty="0">
                          <a:solidFill>
                            <a:schemeClr val="accent5">
                              <a:lumMod val="50000"/>
                            </a:schemeClr>
                          </a:solidFill>
                          <a:latin typeface="Arial Black" panose="020B0A04020102020204" pitchFamily="34" charset="0"/>
                        </a:rPr>
                        <a:t>160</a:t>
                      </a:r>
                    </a:p>
                  </a:txBody>
                  <a:tcPr/>
                </a:tc>
                <a:tc>
                  <a:txBody>
                    <a:bodyPr/>
                    <a:lstStyle/>
                    <a:p>
                      <a:r>
                        <a:rPr lang="en-US" sz="1600" dirty="0">
                          <a:solidFill>
                            <a:schemeClr val="accent5">
                              <a:lumMod val="50000"/>
                            </a:schemeClr>
                          </a:solidFill>
                          <a:latin typeface="Arial Black" panose="020B0A04020102020204" pitchFamily="34" charset="0"/>
                        </a:rPr>
                        <a:t>$358,696</a:t>
                      </a:r>
                    </a:p>
                  </a:txBody>
                  <a:tcPr/>
                </a:tc>
                <a:extLst>
                  <a:ext uri="{0D108BD9-81ED-4DB2-BD59-A6C34878D82A}">
                    <a16:rowId xmlns:a16="http://schemas.microsoft.com/office/drawing/2014/main" xmlns="" val="2990315709"/>
                  </a:ext>
                </a:extLst>
              </a:tr>
              <a:tr h="379710">
                <a:tc>
                  <a:txBody>
                    <a:bodyPr/>
                    <a:lstStyle/>
                    <a:p>
                      <a:r>
                        <a:rPr lang="en-US" dirty="0"/>
                        <a:t>SC</a:t>
                      </a:r>
                    </a:p>
                  </a:txBody>
                  <a:tcPr/>
                </a:tc>
                <a:tc>
                  <a:txBody>
                    <a:bodyPr/>
                    <a:lstStyle/>
                    <a:p>
                      <a:r>
                        <a:rPr lang="en-US" sz="1600" dirty="0">
                          <a:latin typeface="Arial Black" panose="020B0A04020102020204" pitchFamily="34" charset="0"/>
                        </a:rPr>
                        <a:t>1</a:t>
                      </a:r>
                    </a:p>
                  </a:txBody>
                  <a:tcPr/>
                </a:tc>
                <a:tc>
                  <a:txBody>
                    <a:bodyPr/>
                    <a:lstStyle/>
                    <a:p>
                      <a:r>
                        <a:rPr lang="en-US" sz="1600" dirty="0">
                          <a:latin typeface="Arial Black" panose="020B0A04020102020204" pitchFamily="34" charset="0"/>
                        </a:rPr>
                        <a:t>130</a:t>
                      </a:r>
                    </a:p>
                  </a:txBody>
                  <a:tcPr/>
                </a:tc>
                <a:tc>
                  <a:txBody>
                    <a:bodyPr/>
                    <a:lstStyle/>
                    <a:p>
                      <a:r>
                        <a:rPr lang="en-US" sz="1600" dirty="0">
                          <a:latin typeface="Arial Black" panose="020B0A04020102020204" pitchFamily="34" charset="0"/>
                        </a:rPr>
                        <a:t>$250,000</a:t>
                      </a:r>
                    </a:p>
                  </a:txBody>
                  <a:tcPr/>
                </a:tc>
                <a:tc>
                  <a:txBody>
                    <a:bodyPr/>
                    <a:lstStyle/>
                    <a:p>
                      <a:r>
                        <a:rPr lang="en-US" sz="1600" dirty="0">
                          <a:solidFill>
                            <a:schemeClr val="accent5">
                              <a:lumMod val="50000"/>
                            </a:schemeClr>
                          </a:solidFill>
                          <a:latin typeface="Arial Black" panose="020B0A04020102020204" pitchFamily="34" charset="0"/>
                        </a:rPr>
                        <a:t>1</a:t>
                      </a:r>
                    </a:p>
                  </a:txBody>
                  <a:tcPr/>
                </a:tc>
                <a:tc>
                  <a:txBody>
                    <a:bodyPr/>
                    <a:lstStyle/>
                    <a:p>
                      <a:r>
                        <a:rPr lang="en-US" sz="1600" dirty="0">
                          <a:solidFill>
                            <a:schemeClr val="accent5">
                              <a:lumMod val="50000"/>
                            </a:schemeClr>
                          </a:solidFill>
                          <a:latin typeface="Arial Black" panose="020B0A04020102020204" pitchFamily="34" charset="0"/>
                        </a:rPr>
                        <a:t>130</a:t>
                      </a:r>
                    </a:p>
                  </a:txBody>
                  <a:tcPr/>
                </a:tc>
                <a:tc>
                  <a:txBody>
                    <a:bodyPr/>
                    <a:lstStyle/>
                    <a:p>
                      <a:r>
                        <a:rPr lang="en-US" sz="1600" dirty="0">
                          <a:solidFill>
                            <a:schemeClr val="accent5">
                              <a:lumMod val="50000"/>
                            </a:schemeClr>
                          </a:solidFill>
                          <a:latin typeface="Arial Black" panose="020B0A04020102020204" pitchFamily="34" charset="0"/>
                        </a:rPr>
                        <a:t>$250,000</a:t>
                      </a:r>
                    </a:p>
                  </a:txBody>
                  <a:tcPr/>
                </a:tc>
                <a:extLst>
                  <a:ext uri="{0D108BD9-81ED-4DB2-BD59-A6C34878D82A}">
                    <a16:rowId xmlns:a16="http://schemas.microsoft.com/office/drawing/2014/main" xmlns="" val="117671681"/>
                  </a:ext>
                </a:extLst>
              </a:tr>
              <a:tr h="379710">
                <a:tc>
                  <a:txBody>
                    <a:bodyPr/>
                    <a:lstStyle/>
                    <a:p>
                      <a:r>
                        <a:rPr lang="en-US" dirty="0"/>
                        <a:t>TN</a:t>
                      </a:r>
                    </a:p>
                  </a:txBody>
                  <a:tcPr/>
                </a:tc>
                <a:tc>
                  <a:txBody>
                    <a:bodyPr/>
                    <a:lstStyle/>
                    <a:p>
                      <a:r>
                        <a:rPr lang="en-US" sz="1600" dirty="0">
                          <a:latin typeface="Arial Black" panose="020B0A04020102020204" pitchFamily="34" charset="0"/>
                        </a:rPr>
                        <a:t>2</a:t>
                      </a:r>
                    </a:p>
                  </a:txBody>
                  <a:tcPr/>
                </a:tc>
                <a:tc>
                  <a:txBody>
                    <a:bodyPr/>
                    <a:lstStyle/>
                    <a:p>
                      <a:r>
                        <a:rPr lang="en-US" sz="1600" dirty="0">
                          <a:latin typeface="Arial Black" panose="020B0A04020102020204" pitchFamily="34" charset="0"/>
                        </a:rPr>
                        <a:t>275</a:t>
                      </a:r>
                    </a:p>
                  </a:txBody>
                  <a:tcPr/>
                </a:tc>
                <a:tc>
                  <a:txBody>
                    <a:bodyPr/>
                    <a:lstStyle/>
                    <a:p>
                      <a:r>
                        <a:rPr lang="en-US" sz="1600" dirty="0">
                          <a:latin typeface="Arial Black" panose="020B0A04020102020204" pitchFamily="34" charset="0"/>
                        </a:rPr>
                        <a:t>$576,382</a:t>
                      </a:r>
                    </a:p>
                  </a:txBody>
                  <a:tcPr/>
                </a:tc>
                <a:tc>
                  <a:txBody>
                    <a:bodyPr/>
                    <a:lstStyle/>
                    <a:p>
                      <a:r>
                        <a:rPr lang="en-US" sz="1600" dirty="0">
                          <a:solidFill>
                            <a:schemeClr val="accent5">
                              <a:lumMod val="50000"/>
                            </a:schemeClr>
                          </a:solidFill>
                          <a:latin typeface="Arial Black" panose="020B0A04020102020204" pitchFamily="34" charset="0"/>
                        </a:rPr>
                        <a:t>2</a:t>
                      </a:r>
                    </a:p>
                  </a:txBody>
                  <a:tcPr/>
                </a:tc>
                <a:tc>
                  <a:txBody>
                    <a:bodyPr/>
                    <a:lstStyle/>
                    <a:p>
                      <a:r>
                        <a:rPr lang="en-US" sz="1600" dirty="0">
                          <a:solidFill>
                            <a:schemeClr val="accent5">
                              <a:lumMod val="50000"/>
                            </a:schemeClr>
                          </a:solidFill>
                          <a:latin typeface="Arial Black" panose="020B0A04020102020204" pitchFamily="34" charset="0"/>
                        </a:rPr>
                        <a:t>275</a:t>
                      </a:r>
                    </a:p>
                  </a:txBody>
                  <a:tcPr/>
                </a:tc>
                <a:tc>
                  <a:txBody>
                    <a:bodyPr/>
                    <a:lstStyle/>
                    <a:p>
                      <a:r>
                        <a:rPr lang="en-US" sz="1600" dirty="0">
                          <a:solidFill>
                            <a:schemeClr val="accent5">
                              <a:lumMod val="50000"/>
                            </a:schemeClr>
                          </a:solidFill>
                          <a:latin typeface="Arial Black" panose="020B0A04020102020204" pitchFamily="34" charset="0"/>
                        </a:rPr>
                        <a:t>$576,382</a:t>
                      </a:r>
                    </a:p>
                  </a:txBody>
                  <a:tcPr/>
                </a:tc>
                <a:extLst>
                  <a:ext uri="{0D108BD9-81ED-4DB2-BD59-A6C34878D82A}">
                    <a16:rowId xmlns:a16="http://schemas.microsoft.com/office/drawing/2014/main" xmlns="" val="596231342"/>
                  </a:ext>
                </a:extLst>
              </a:tr>
              <a:tr h="379710">
                <a:tc>
                  <a:txBody>
                    <a:bodyPr/>
                    <a:lstStyle/>
                    <a:p>
                      <a:r>
                        <a:rPr lang="en-US" dirty="0"/>
                        <a:t>VA</a:t>
                      </a:r>
                    </a:p>
                  </a:txBody>
                  <a:tcPr/>
                </a:tc>
                <a:tc>
                  <a:txBody>
                    <a:bodyPr/>
                    <a:lstStyle/>
                    <a:p>
                      <a:r>
                        <a:rPr lang="en-US" sz="1600" dirty="0">
                          <a:latin typeface="Arial Black" panose="020B0A04020102020204" pitchFamily="34" charset="0"/>
                        </a:rPr>
                        <a:t>1</a:t>
                      </a:r>
                    </a:p>
                  </a:txBody>
                  <a:tcPr/>
                </a:tc>
                <a:tc>
                  <a:txBody>
                    <a:bodyPr/>
                    <a:lstStyle/>
                    <a:p>
                      <a:r>
                        <a:rPr lang="en-US" sz="1600" dirty="0">
                          <a:latin typeface="Arial Black" panose="020B0A04020102020204" pitchFamily="34" charset="0"/>
                        </a:rPr>
                        <a:t>125</a:t>
                      </a:r>
                    </a:p>
                  </a:txBody>
                  <a:tcPr/>
                </a:tc>
                <a:tc>
                  <a:txBody>
                    <a:bodyPr/>
                    <a:lstStyle/>
                    <a:p>
                      <a:r>
                        <a:rPr lang="en-US" sz="1600" dirty="0">
                          <a:latin typeface="Arial Black" panose="020B0A04020102020204" pitchFamily="34" charset="0"/>
                        </a:rPr>
                        <a:t>$250,000</a:t>
                      </a:r>
                    </a:p>
                  </a:txBody>
                  <a:tcPr/>
                </a:tc>
                <a:tc>
                  <a:txBody>
                    <a:bodyPr/>
                    <a:lstStyle/>
                    <a:p>
                      <a:r>
                        <a:rPr lang="en-US" sz="1600" dirty="0">
                          <a:solidFill>
                            <a:schemeClr val="accent5">
                              <a:lumMod val="50000"/>
                            </a:schemeClr>
                          </a:solidFill>
                          <a:latin typeface="Arial Black" panose="020B0A04020102020204" pitchFamily="34" charset="0"/>
                        </a:rPr>
                        <a:t>1</a:t>
                      </a:r>
                    </a:p>
                  </a:txBody>
                  <a:tcPr/>
                </a:tc>
                <a:tc>
                  <a:txBody>
                    <a:bodyPr/>
                    <a:lstStyle/>
                    <a:p>
                      <a:r>
                        <a:rPr lang="en-US" sz="1600" dirty="0">
                          <a:solidFill>
                            <a:schemeClr val="accent5">
                              <a:lumMod val="50000"/>
                            </a:schemeClr>
                          </a:solidFill>
                          <a:latin typeface="Arial Black" panose="020B0A04020102020204" pitchFamily="34" charset="0"/>
                        </a:rPr>
                        <a:t>125</a:t>
                      </a:r>
                    </a:p>
                  </a:txBody>
                  <a:tcPr/>
                </a:tc>
                <a:tc>
                  <a:txBody>
                    <a:bodyPr/>
                    <a:lstStyle/>
                    <a:p>
                      <a:r>
                        <a:rPr lang="en-US" sz="1600" dirty="0">
                          <a:solidFill>
                            <a:schemeClr val="accent5">
                              <a:lumMod val="50000"/>
                            </a:schemeClr>
                          </a:solidFill>
                          <a:latin typeface="Arial Black" panose="020B0A04020102020204" pitchFamily="34" charset="0"/>
                        </a:rPr>
                        <a:t>$250,000</a:t>
                      </a:r>
                    </a:p>
                  </a:txBody>
                  <a:tcPr/>
                </a:tc>
                <a:extLst>
                  <a:ext uri="{0D108BD9-81ED-4DB2-BD59-A6C34878D82A}">
                    <a16:rowId xmlns:a16="http://schemas.microsoft.com/office/drawing/2014/main" xmlns="" val="2338760574"/>
                  </a:ext>
                </a:extLst>
              </a:tr>
              <a:tr h="379710">
                <a:tc>
                  <a:txBody>
                    <a:bodyPr/>
                    <a:lstStyle/>
                    <a:p>
                      <a:r>
                        <a:rPr lang="en-US" dirty="0"/>
                        <a:t>WV</a:t>
                      </a:r>
                    </a:p>
                  </a:txBody>
                  <a:tcPr/>
                </a:tc>
                <a:tc>
                  <a:txBody>
                    <a:bodyPr/>
                    <a:lstStyle/>
                    <a:p>
                      <a:r>
                        <a:rPr lang="en-US" sz="1600" dirty="0">
                          <a:latin typeface="Arial Black" panose="020B0A04020102020204" pitchFamily="34" charset="0"/>
                        </a:rPr>
                        <a:t>1</a:t>
                      </a:r>
                    </a:p>
                  </a:txBody>
                  <a:tcPr/>
                </a:tc>
                <a:tc>
                  <a:txBody>
                    <a:bodyPr/>
                    <a:lstStyle/>
                    <a:p>
                      <a:r>
                        <a:rPr lang="en-US" sz="1600" dirty="0">
                          <a:latin typeface="Arial Black" panose="020B0A04020102020204" pitchFamily="34" charset="0"/>
                        </a:rPr>
                        <a:t>158</a:t>
                      </a:r>
                    </a:p>
                  </a:txBody>
                  <a:tcPr/>
                </a:tc>
                <a:tc>
                  <a:txBody>
                    <a:bodyPr/>
                    <a:lstStyle/>
                    <a:p>
                      <a:r>
                        <a:rPr lang="en-US" sz="1600" dirty="0">
                          <a:latin typeface="Arial Black" panose="020B0A04020102020204" pitchFamily="34" charset="0"/>
                        </a:rPr>
                        <a:t>$355,500</a:t>
                      </a:r>
                    </a:p>
                  </a:txBody>
                  <a:tcPr/>
                </a:tc>
                <a:tc>
                  <a:txBody>
                    <a:bodyPr/>
                    <a:lstStyle/>
                    <a:p>
                      <a:r>
                        <a:rPr lang="en-US" sz="1600" dirty="0">
                          <a:solidFill>
                            <a:schemeClr val="accent5">
                              <a:lumMod val="50000"/>
                            </a:schemeClr>
                          </a:solidFill>
                          <a:latin typeface="Arial Black" panose="020B0A04020102020204" pitchFamily="34" charset="0"/>
                        </a:rPr>
                        <a:t>1</a:t>
                      </a:r>
                    </a:p>
                  </a:txBody>
                  <a:tcPr/>
                </a:tc>
                <a:tc>
                  <a:txBody>
                    <a:bodyPr/>
                    <a:lstStyle/>
                    <a:p>
                      <a:r>
                        <a:rPr lang="en-US" sz="1600" dirty="0">
                          <a:solidFill>
                            <a:schemeClr val="accent5">
                              <a:lumMod val="50000"/>
                            </a:schemeClr>
                          </a:solidFill>
                          <a:latin typeface="Arial Black" panose="020B0A04020102020204" pitchFamily="34" charset="0"/>
                        </a:rPr>
                        <a:t>158</a:t>
                      </a:r>
                    </a:p>
                  </a:txBody>
                  <a:tcPr/>
                </a:tc>
                <a:tc>
                  <a:txBody>
                    <a:bodyPr/>
                    <a:lstStyle/>
                    <a:p>
                      <a:r>
                        <a:rPr lang="en-US" sz="1600" dirty="0">
                          <a:solidFill>
                            <a:schemeClr val="accent5">
                              <a:lumMod val="50000"/>
                            </a:schemeClr>
                          </a:solidFill>
                          <a:latin typeface="Arial Black" panose="020B0A04020102020204" pitchFamily="34" charset="0"/>
                        </a:rPr>
                        <a:t>$355,500</a:t>
                      </a:r>
                    </a:p>
                  </a:txBody>
                  <a:tcPr/>
                </a:tc>
                <a:extLst>
                  <a:ext uri="{0D108BD9-81ED-4DB2-BD59-A6C34878D82A}">
                    <a16:rowId xmlns:a16="http://schemas.microsoft.com/office/drawing/2014/main" xmlns="" val="2150199708"/>
                  </a:ext>
                </a:extLst>
              </a:tr>
              <a:tr h="379710">
                <a:tc>
                  <a:txBody>
                    <a:bodyPr/>
                    <a:lstStyle/>
                    <a:p>
                      <a:r>
                        <a:rPr lang="en-US" dirty="0"/>
                        <a:t>TOTAL</a:t>
                      </a:r>
                    </a:p>
                  </a:txBody>
                  <a:tcPr/>
                </a:tc>
                <a:tc>
                  <a:txBody>
                    <a:bodyPr/>
                    <a:lstStyle/>
                    <a:p>
                      <a:r>
                        <a:rPr lang="en-US" sz="1600" dirty="0">
                          <a:latin typeface="Arial Black" panose="020B0A04020102020204" pitchFamily="34" charset="0"/>
                        </a:rPr>
                        <a:t>7</a:t>
                      </a:r>
                    </a:p>
                  </a:txBody>
                  <a:tcPr/>
                </a:tc>
                <a:tc>
                  <a:txBody>
                    <a:bodyPr/>
                    <a:lstStyle/>
                    <a:p>
                      <a:r>
                        <a:rPr lang="en-US" sz="1600" dirty="0">
                          <a:latin typeface="Arial Black" panose="020B0A04020102020204" pitchFamily="34" charset="0"/>
                        </a:rPr>
                        <a:t>938</a:t>
                      </a:r>
                    </a:p>
                  </a:txBody>
                  <a:tcPr/>
                </a:tc>
                <a:tc>
                  <a:txBody>
                    <a:bodyPr/>
                    <a:lstStyle/>
                    <a:p>
                      <a:r>
                        <a:rPr lang="en-US" sz="1600" dirty="0">
                          <a:latin typeface="Arial Black" panose="020B0A04020102020204" pitchFamily="34" charset="0"/>
                        </a:rPr>
                        <a:t>$1,957,035</a:t>
                      </a:r>
                    </a:p>
                  </a:txBody>
                  <a:tcPr/>
                </a:tc>
                <a:tc>
                  <a:txBody>
                    <a:bodyPr/>
                    <a:lstStyle/>
                    <a:p>
                      <a:r>
                        <a:rPr lang="en-US" sz="1600" dirty="0">
                          <a:solidFill>
                            <a:schemeClr val="accent5">
                              <a:lumMod val="50000"/>
                            </a:schemeClr>
                          </a:solidFill>
                          <a:latin typeface="Arial Black" panose="020B0A04020102020204" pitchFamily="34" charset="0"/>
                        </a:rPr>
                        <a:t>15</a:t>
                      </a:r>
                    </a:p>
                  </a:txBody>
                  <a:tcPr/>
                </a:tc>
                <a:tc>
                  <a:txBody>
                    <a:bodyPr/>
                    <a:lstStyle/>
                    <a:p>
                      <a:r>
                        <a:rPr lang="en-US" sz="1600" dirty="0">
                          <a:solidFill>
                            <a:schemeClr val="accent5">
                              <a:lumMod val="50000"/>
                            </a:schemeClr>
                          </a:solidFill>
                          <a:latin typeface="Arial Black" panose="020B0A04020102020204" pitchFamily="34" charset="0"/>
                        </a:rPr>
                        <a:t>1979</a:t>
                      </a:r>
                    </a:p>
                  </a:txBody>
                  <a:tcPr/>
                </a:tc>
                <a:tc>
                  <a:txBody>
                    <a:bodyPr/>
                    <a:lstStyle/>
                    <a:p>
                      <a:r>
                        <a:rPr lang="en-US" sz="1600" dirty="0">
                          <a:solidFill>
                            <a:schemeClr val="accent5">
                              <a:lumMod val="50000"/>
                            </a:schemeClr>
                          </a:solidFill>
                          <a:latin typeface="Arial Black" panose="020B0A04020102020204" pitchFamily="34" charset="0"/>
                        </a:rPr>
                        <a:t>$4,107,965</a:t>
                      </a:r>
                    </a:p>
                  </a:txBody>
                  <a:tcPr/>
                </a:tc>
                <a:extLst>
                  <a:ext uri="{0D108BD9-81ED-4DB2-BD59-A6C34878D82A}">
                    <a16:rowId xmlns:a16="http://schemas.microsoft.com/office/drawing/2014/main" xmlns="" val="456728534"/>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04800" y="228600"/>
            <a:ext cx="8229600" cy="914400"/>
          </a:xfrm>
          <a:noFill/>
          <a:ln/>
        </p:spPr>
        <p:txBody>
          <a:bodyPr/>
          <a:lstStyle/>
          <a:p>
            <a:r>
              <a:rPr lang="en-US" sz="4000" b="1" dirty="0">
                <a:solidFill>
                  <a:schemeClr val="tx1"/>
                </a:solidFill>
                <a:effectLst/>
              </a:rPr>
              <a:t>Faces of Veterans Upward Bound:</a:t>
            </a:r>
          </a:p>
        </p:txBody>
      </p:sp>
      <p:pic>
        <p:nvPicPr>
          <p:cNvPr id="5" name="Picture 5" descr="gradspring08"/>
          <p:cNvPicPr>
            <a:picLocks noChangeAspect="1" noChangeArrowheads="1"/>
          </p:cNvPicPr>
          <p:nvPr/>
        </p:nvPicPr>
        <p:blipFill>
          <a:blip r:embed="rId2" cstate="print"/>
          <a:srcRect/>
          <a:stretch>
            <a:fillRect/>
          </a:stretch>
        </p:blipFill>
        <p:spPr bwMode="auto">
          <a:xfrm>
            <a:off x="533400" y="1447800"/>
            <a:ext cx="3810000" cy="2195830"/>
          </a:xfrm>
          <a:prstGeom prst="rect">
            <a:avLst/>
          </a:prstGeom>
          <a:noFill/>
        </p:spPr>
      </p:pic>
      <p:pic>
        <p:nvPicPr>
          <p:cNvPr id="6" name="Picture 7" descr="teaching-computers"/>
          <p:cNvPicPr>
            <a:picLocks noChangeAspect="1" noChangeArrowheads="1"/>
          </p:cNvPicPr>
          <p:nvPr/>
        </p:nvPicPr>
        <p:blipFill>
          <a:blip r:embed="rId3" cstate="print"/>
          <a:srcRect/>
          <a:stretch>
            <a:fillRect/>
          </a:stretch>
        </p:blipFill>
        <p:spPr bwMode="auto">
          <a:xfrm>
            <a:off x="0" y="4114800"/>
            <a:ext cx="2819400" cy="2245360"/>
          </a:xfrm>
          <a:prstGeom prst="rect">
            <a:avLst/>
          </a:prstGeom>
          <a:noFill/>
        </p:spPr>
      </p:pic>
      <p:pic>
        <p:nvPicPr>
          <p:cNvPr id="7" name="Picture 9" descr="ui55f3s5"/>
          <p:cNvPicPr>
            <a:picLocks noChangeAspect="1" noChangeArrowheads="1"/>
          </p:cNvPicPr>
          <p:nvPr/>
        </p:nvPicPr>
        <p:blipFill>
          <a:blip r:embed="rId4" cstate="print"/>
          <a:srcRect/>
          <a:stretch>
            <a:fillRect/>
          </a:stretch>
        </p:blipFill>
        <p:spPr bwMode="auto">
          <a:xfrm>
            <a:off x="5791200" y="1524000"/>
            <a:ext cx="2952750" cy="1510665"/>
          </a:xfrm>
          <a:prstGeom prst="rect">
            <a:avLst/>
          </a:prstGeom>
          <a:noFill/>
        </p:spPr>
      </p:pic>
      <p:pic>
        <p:nvPicPr>
          <p:cNvPr id="8" name="Picture 11" descr="nlbm"/>
          <p:cNvPicPr>
            <a:picLocks noChangeAspect="1" noChangeArrowheads="1"/>
          </p:cNvPicPr>
          <p:nvPr/>
        </p:nvPicPr>
        <p:blipFill>
          <a:blip r:embed="rId5" cstate="print"/>
          <a:srcRect/>
          <a:stretch>
            <a:fillRect/>
          </a:stretch>
        </p:blipFill>
        <p:spPr bwMode="auto">
          <a:xfrm>
            <a:off x="5791200" y="4652964"/>
            <a:ext cx="3124200" cy="1911032"/>
          </a:xfrm>
          <a:prstGeom prst="rect">
            <a:avLst/>
          </a:prstGeom>
          <a:noFill/>
        </p:spPr>
      </p:pic>
      <p:pic>
        <p:nvPicPr>
          <p:cNvPr id="9" name="Picture 13" descr="Jones,%20Margie%2006"/>
          <p:cNvPicPr>
            <a:picLocks noChangeAspect="1" noChangeArrowheads="1"/>
          </p:cNvPicPr>
          <p:nvPr/>
        </p:nvPicPr>
        <p:blipFill>
          <a:blip r:embed="rId6" cstate="print"/>
          <a:srcRect/>
          <a:stretch>
            <a:fillRect/>
          </a:stretch>
        </p:blipFill>
        <p:spPr bwMode="auto">
          <a:xfrm>
            <a:off x="3200400" y="4495800"/>
            <a:ext cx="1914525" cy="2047240"/>
          </a:xfrm>
          <a:prstGeom prst="rect">
            <a:avLst/>
          </a:prstGeom>
          <a:noFill/>
        </p:spPr>
      </p:pic>
      <p:pic>
        <p:nvPicPr>
          <p:cNvPr id="10" name="Picture 15" descr="veterans"/>
          <p:cNvPicPr>
            <a:picLocks noChangeAspect="1" noChangeArrowheads="1"/>
          </p:cNvPicPr>
          <p:nvPr/>
        </p:nvPicPr>
        <p:blipFill>
          <a:blip r:embed="rId7" cstate="print"/>
          <a:srcRect/>
          <a:stretch>
            <a:fillRect/>
          </a:stretch>
        </p:blipFill>
        <p:spPr bwMode="auto">
          <a:xfrm>
            <a:off x="4038600" y="2743201"/>
            <a:ext cx="3048000" cy="1836738"/>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0"/>
            <a:ext cx="8229600" cy="793016"/>
          </a:xfrm>
        </p:spPr>
        <p:txBody>
          <a:bodyPr>
            <a:normAutofit fontScale="90000"/>
          </a:bodyPr>
          <a:lstStyle/>
          <a:p>
            <a:pPr algn="ctr" eaLnBrk="1" hangingPunct="1">
              <a:defRPr/>
            </a:pPr>
            <a:r>
              <a:rPr lang="en-US" b="1" dirty="0">
                <a:solidFill>
                  <a:schemeClr val="tx1"/>
                </a:solidFill>
              </a:rPr>
              <a:t>Student Support Services</a:t>
            </a:r>
          </a:p>
        </p:txBody>
      </p:sp>
      <p:sp>
        <p:nvSpPr>
          <p:cNvPr id="6" name="Rectangle 5"/>
          <p:cNvSpPr/>
          <p:nvPr/>
        </p:nvSpPr>
        <p:spPr>
          <a:xfrm>
            <a:off x="609600" y="797778"/>
            <a:ext cx="7924800" cy="1631216"/>
          </a:xfrm>
          <a:prstGeom prst="rect">
            <a:avLst/>
          </a:prstGeom>
        </p:spPr>
        <p:txBody>
          <a:bodyPr wrap="square">
            <a:spAutoFit/>
          </a:bodyPr>
          <a:lstStyle/>
          <a:p>
            <a:r>
              <a:rPr lang="en-US" sz="2000" dirty="0"/>
              <a:t>(Student Support Services were first established in 1968.  Initially, it was called Special Services for Disadvantaged Students.  Upward Bound, Talent Search and Student Support Services made up the  original TRIO Programs.  It was reauthorized under the Higher Education Opportunity Act of 2008.)</a:t>
            </a:r>
          </a:p>
        </p:txBody>
      </p:sp>
      <p:sp>
        <p:nvSpPr>
          <p:cNvPr id="3" name="TextBox 2"/>
          <p:cNvSpPr txBox="1"/>
          <p:nvPr/>
        </p:nvSpPr>
        <p:spPr>
          <a:xfrm>
            <a:off x="442912" y="2667000"/>
            <a:ext cx="8077200" cy="3785652"/>
          </a:xfrm>
          <a:prstGeom prst="rect">
            <a:avLst/>
          </a:prstGeom>
          <a:noFill/>
        </p:spPr>
        <p:txBody>
          <a:bodyPr wrap="square" rtlCol="0">
            <a:spAutoFit/>
          </a:bodyPr>
          <a:lstStyle/>
          <a:p>
            <a:r>
              <a:rPr lang="en-US" sz="2400" dirty="0"/>
              <a:t>Through a grant competition, funds are awarded to institutions of higher education to provide opportunities for academic development, assist students with basic college requirements, and to motivate students toward the successful completion of their postsecondary education. Student Support Services (SSS) projects also may provide grant aid to current SSS participants who are receiving Federal Pell Grants (# 84.063). The goal of SSS is to increase the college retention and graduation rates of its participants.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72312"/>
          </a:xfrm>
        </p:spPr>
        <p:txBody>
          <a:bodyPr>
            <a:normAutofit fontScale="90000"/>
          </a:bodyPr>
          <a:lstStyle/>
          <a:p>
            <a:pPr algn="ctr"/>
            <a:r>
              <a:rPr lang="en-US" sz="3200" b="1" dirty="0"/>
              <a:t>High School Completion Rates in Appalachia, 2009–2013</a:t>
            </a:r>
            <a:endParaRPr lang="en-US" sz="3200" dirty="0"/>
          </a:p>
        </p:txBody>
      </p:sp>
      <p:pic>
        <p:nvPicPr>
          <p:cNvPr id="2049" name="Picture 1" descr="This map shows the high school completion rate of persons ages 25 and over in each of the ARC counties. Appalachian high school completion rates range from 55.2% to 93.1%. The Appalachian average is 84.6%. The U.S. average is 84.6%. For a list of county data by state, see the downloadable Excel f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00912"/>
            <a:ext cx="7010400" cy="56570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1295400" y="2286000"/>
            <a:ext cx="963613" cy="0"/>
          </a:xfrm>
          <a:prstGeom prst="rect">
            <a:avLst/>
          </a:prstGeom>
          <a:solidFill>
            <a:srgbClr val="084C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81889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152400"/>
            <a:ext cx="8229600" cy="914400"/>
          </a:xfrm>
          <a:noFill/>
          <a:ln/>
        </p:spPr>
        <p:txBody>
          <a:bodyPr/>
          <a:lstStyle/>
          <a:p>
            <a:pPr algn="ctr"/>
            <a:r>
              <a:rPr lang="en-US" b="1" dirty="0">
                <a:solidFill>
                  <a:schemeClr val="tx1"/>
                </a:solidFill>
              </a:rPr>
              <a:t>Student Support Services</a:t>
            </a:r>
          </a:p>
        </p:txBody>
      </p:sp>
      <p:sp>
        <p:nvSpPr>
          <p:cNvPr id="9" name="Content Placeholder 8"/>
          <p:cNvSpPr>
            <a:spLocks noGrp="1"/>
          </p:cNvSpPr>
          <p:nvPr>
            <p:ph idx="1"/>
          </p:nvPr>
        </p:nvSpPr>
        <p:spPr>
          <a:xfrm>
            <a:off x="457200" y="1219200"/>
            <a:ext cx="8229600" cy="5181600"/>
          </a:xfrm>
        </p:spPr>
        <p:txBody>
          <a:bodyPr/>
          <a:lstStyle/>
          <a:p>
            <a:pPr>
              <a:lnSpc>
                <a:spcPct val="90000"/>
              </a:lnSpc>
              <a:buNone/>
            </a:pPr>
            <a:r>
              <a:rPr lang="en-US" b="1" dirty="0"/>
              <a:t>Types of Services: </a:t>
            </a:r>
          </a:p>
          <a:p>
            <a:pPr>
              <a:lnSpc>
                <a:spcPct val="90000"/>
              </a:lnSpc>
              <a:buClr>
                <a:schemeClr val="tx1"/>
              </a:buClr>
              <a:buFont typeface="Wingdings" pitchFamily="2" charset="2"/>
              <a:buChar char="v"/>
            </a:pPr>
            <a:r>
              <a:rPr lang="en-US" dirty="0">
                <a:sym typeface="Wingdings" pitchFamily="2" charset="2"/>
              </a:rPr>
              <a:t>Instruction in basic study skills</a:t>
            </a:r>
          </a:p>
          <a:p>
            <a:pPr>
              <a:lnSpc>
                <a:spcPct val="90000"/>
              </a:lnSpc>
              <a:buClr>
                <a:schemeClr val="tx1"/>
              </a:buClr>
              <a:buFont typeface="Wingdings" pitchFamily="2" charset="2"/>
              <a:buChar char="v"/>
            </a:pPr>
            <a:r>
              <a:rPr lang="en-US" dirty="0">
                <a:sym typeface="Wingdings" pitchFamily="2" charset="2"/>
              </a:rPr>
              <a:t>Tutoring and Supplemental Instruction</a:t>
            </a:r>
          </a:p>
          <a:p>
            <a:pPr>
              <a:lnSpc>
                <a:spcPct val="90000"/>
              </a:lnSpc>
              <a:buClr>
                <a:schemeClr val="tx1"/>
              </a:buClr>
              <a:buFont typeface="Wingdings" pitchFamily="2" charset="2"/>
              <a:buChar char="v"/>
            </a:pPr>
            <a:r>
              <a:rPr lang="en-US" dirty="0">
                <a:sym typeface="Wingdings" pitchFamily="2" charset="2"/>
              </a:rPr>
              <a:t>Academic, personal and financial aid counseling</a:t>
            </a:r>
          </a:p>
          <a:p>
            <a:pPr>
              <a:lnSpc>
                <a:spcPct val="90000"/>
              </a:lnSpc>
              <a:buClr>
                <a:schemeClr val="tx1"/>
              </a:buClr>
              <a:buFont typeface="Wingdings" pitchFamily="2" charset="2"/>
              <a:buChar char="v"/>
            </a:pPr>
            <a:r>
              <a:rPr lang="en-US" dirty="0">
                <a:sym typeface="Wingdings" pitchFamily="2" charset="2"/>
              </a:rPr>
              <a:t>Financial aid  and admission counseling for graduate and professional school enrollment</a:t>
            </a:r>
          </a:p>
          <a:p>
            <a:pPr>
              <a:lnSpc>
                <a:spcPct val="90000"/>
              </a:lnSpc>
              <a:buClr>
                <a:schemeClr val="tx1"/>
              </a:buClr>
              <a:buFont typeface="Wingdings" pitchFamily="2" charset="2"/>
              <a:buChar char="v"/>
            </a:pPr>
            <a:r>
              <a:rPr lang="en-US" dirty="0">
                <a:sym typeface="Wingdings" pitchFamily="2" charset="2"/>
              </a:rPr>
              <a:t>Career counseling and mentoring</a:t>
            </a:r>
          </a:p>
          <a:p>
            <a:pPr>
              <a:lnSpc>
                <a:spcPct val="90000"/>
              </a:lnSpc>
              <a:buClr>
                <a:schemeClr val="tx1"/>
              </a:buClr>
              <a:buFont typeface="Wingdings" pitchFamily="2" charset="2"/>
              <a:buChar char="v"/>
            </a:pPr>
            <a:r>
              <a:rPr lang="en-US" dirty="0">
                <a:sym typeface="Wingdings" pitchFamily="2" charset="2"/>
              </a:rPr>
              <a:t>Exposure to cultural activities </a:t>
            </a:r>
          </a:p>
          <a:p>
            <a:pPr>
              <a:lnSpc>
                <a:spcPct val="90000"/>
              </a:lnSpc>
              <a:buClr>
                <a:schemeClr val="tx1"/>
              </a:buClr>
              <a:buFont typeface="Wingdings" pitchFamily="2" charset="2"/>
              <a:buChar char="v"/>
            </a:pPr>
            <a:r>
              <a:rPr lang="en-US" dirty="0"/>
              <a:t>assist students enrolled in two-­year institutions </a:t>
            </a:r>
          </a:p>
          <a:p>
            <a:pPr>
              <a:lnSpc>
                <a:spcPct val="90000"/>
              </a:lnSpc>
              <a:buClr>
                <a:schemeClr val="tx1"/>
              </a:buClr>
              <a:buFont typeface="Wingdings" pitchFamily="2" charset="2"/>
              <a:buChar char="v"/>
            </a:pPr>
            <a:r>
              <a:rPr lang="en-US" dirty="0"/>
              <a:t>advice and assistance in postsecondary course selection</a:t>
            </a:r>
            <a:endParaRPr lang="en-US" dirty="0">
              <a:sym typeface="Wingdings" pitchFamily="2" charset="2"/>
            </a:endParaRPr>
          </a:p>
          <a:p>
            <a:pPr marL="0" indent="0">
              <a:buNone/>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152400"/>
            <a:ext cx="8229600" cy="743712"/>
          </a:xfrm>
        </p:spPr>
        <p:txBody>
          <a:bodyPr>
            <a:normAutofit fontScale="90000"/>
          </a:bodyPr>
          <a:lstStyle/>
          <a:p>
            <a:pPr algn="ctr">
              <a:defRPr/>
            </a:pPr>
            <a:r>
              <a:rPr lang="en-US" sz="3200" b="1" dirty="0">
                <a:solidFill>
                  <a:schemeClr val="tx1"/>
                </a:solidFill>
              </a:rPr>
              <a:t>Student Support Services Programs and Annual Funding</a:t>
            </a:r>
          </a:p>
        </p:txBody>
      </p:sp>
      <p:graphicFrame>
        <p:nvGraphicFramePr>
          <p:cNvPr id="8" name="Content Placeholder 2"/>
          <p:cNvGraphicFramePr>
            <a:graphicFrameLocks/>
          </p:cNvGraphicFramePr>
          <p:nvPr>
            <p:extLst>
              <p:ext uri="{D42A27DB-BD31-4B8C-83A1-F6EECF244321}">
                <p14:modId xmlns:p14="http://schemas.microsoft.com/office/powerpoint/2010/main" val="2462351569"/>
              </p:ext>
            </p:extLst>
          </p:nvPr>
        </p:nvGraphicFramePr>
        <p:xfrm>
          <a:off x="76200" y="896106"/>
          <a:ext cx="8931400" cy="5715234"/>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xmlns="" val="440684269"/>
                    </a:ext>
                  </a:extLst>
                </a:gridCol>
                <a:gridCol w="1359877">
                  <a:extLst>
                    <a:ext uri="{9D8B030D-6E8A-4147-A177-3AD203B41FA5}">
                      <a16:colId xmlns:a16="http://schemas.microsoft.com/office/drawing/2014/main" xmlns="" val="412021383"/>
                    </a:ext>
                  </a:extLst>
                </a:gridCol>
                <a:gridCol w="1066800">
                  <a:extLst>
                    <a:ext uri="{9D8B030D-6E8A-4147-A177-3AD203B41FA5}">
                      <a16:colId xmlns:a16="http://schemas.microsoft.com/office/drawing/2014/main" xmlns="" val="1330536460"/>
                    </a:ext>
                  </a:extLst>
                </a:gridCol>
                <a:gridCol w="1535723">
                  <a:extLst>
                    <a:ext uri="{9D8B030D-6E8A-4147-A177-3AD203B41FA5}">
                      <a16:colId xmlns:a16="http://schemas.microsoft.com/office/drawing/2014/main" xmlns="" val="3245467424"/>
                    </a:ext>
                  </a:extLst>
                </a:gridCol>
                <a:gridCol w="1359877">
                  <a:extLst>
                    <a:ext uri="{9D8B030D-6E8A-4147-A177-3AD203B41FA5}">
                      <a16:colId xmlns:a16="http://schemas.microsoft.com/office/drawing/2014/main" xmlns="" val="2475566646"/>
                    </a:ext>
                  </a:extLst>
                </a:gridCol>
                <a:gridCol w="1002323">
                  <a:extLst>
                    <a:ext uri="{9D8B030D-6E8A-4147-A177-3AD203B41FA5}">
                      <a16:colId xmlns:a16="http://schemas.microsoft.com/office/drawing/2014/main" xmlns="" val="2628042843"/>
                    </a:ext>
                  </a:extLst>
                </a:gridCol>
                <a:gridCol w="1692400">
                  <a:extLst>
                    <a:ext uri="{9D8B030D-6E8A-4147-A177-3AD203B41FA5}">
                      <a16:colId xmlns:a16="http://schemas.microsoft.com/office/drawing/2014/main" xmlns="" val="1217357259"/>
                    </a:ext>
                  </a:extLst>
                </a:gridCol>
              </a:tblGrid>
              <a:tr h="589148">
                <a:tc>
                  <a:txBody>
                    <a:bodyPr/>
                    <a:lstStyle/>
                    <a:p>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1400" dirty="0"/>
                        <a:t>Programs</a:t>
                      </a:r>
                    </a:p>
                  </a:txBody>
                  <a:tcPr>
                    <a:lnL w="12700" cap="flat" cmpd="sng" algn="ctr">
                      <a:solidFill>
                        <a:schemeClr val="tx1"/>
                      </a:solidFill>
                      <a:prstDash val="solid"/>
                      <a:round/>
                      <a:headEnd type="none" w="med" len="med"/>
                      <a:tailEnd type="none" w="med" len="med"/>
                    </a:lnL>
                  </a:tcPr>
                </a:tc>
                <a:tc>
                  <a:txBody>
                    <a:bodyPr/>
                    <a:lstStyle/>
                    <a:p>
                      <a:r>
                        <a:rPr lang="en-US" sz="1400" dirty="0"/>
                        <a:t>Students</a:t>
                      </a:r>
                    </a:p>
                    <a:p>
                      <a:r>
                        <a:rPr lang="en-US" sz="1400" dirty="0"/>
                        <a:t>Served</a:t>
                      </a:r>
                    </a:p>
                  </a:txBody>
                  <a:tcPr/>
                </a:tc>
                <a:tc>
                  <a:txBody>
                    <a:bodyPr/>
                    <a:lstStyle/>
                    <a:p>
                      <a:r>
                        <a:rPr lang="en-US" sz="1400" dirty="0"/>
                        <a:t>2015/2016</a:t>
                      </a:r>
                    </a:p>
                    <a:p>
                      <a:r>
                        <a:rPr lang="en-US" sz="1400" dirty="0"/>
                        <a:t>Funding $</a:t>
                      </a:r>
                    </a:p>
                  </a:txBody>
                  <a:tcPr/>
                </a:tc>
                <a:tc>
                  <a:txBody>
                    <a:bodyPr/>
                    <a:lstStyle/>
                    <a:p>
                      <a:r>
                        <a:rPr lang="en-US" sz="1400" dirty="0">
                          <a:solidFill>
                            <a:schemeClr val="tx1"/>
                          </a:solidFill>
                        </a:rPr>
                        <a:t>Programs</a:t>
                      </a:r>
                    </a:p>
                    <a:p>
                      <a:r>
                        <a:rPr lang="en-US" sz="1400" dirty="0">
                          <a:solidFill>
                            <a:schemeClr val="tx1"/>
                          </a:solidFill>
                        </a:rPr>
                        <a:t>Statewide</a:t>
                      </a:r>
                    </a:p>
                  </a:txBody>
                  <a:tcPr/>
                </a:tc>
                <a:tc>
                  <a:txBody>
                    <a:bodyPr/>
                    <a:lstStyle/>
                    <a:p>
                      <a:r>
                        <a:rPr lang="en-US" sz="1400" dirty="0">
                          <a:solidFill>
                            <a:schemeClr val="tx1"/>
                          </a:solidFill>
                        </a:rPr>
                        <a:t>Students</a:t>
                      </a:r>
                    </a:p>
                    <a:p>
                      <a:r>
                        <a:rPr lang="en-US" sz="1400" dirty="0">
                          <a:solidFill>
                            <a:schemeClr val="tx1"/>
                          </a:solidFill>
                        </a:rPr>
                        <a:t>Served</a:t>
                      </a:r>
                    </a:p>
                  </a:txBody>
                  <a:tcPr/>
                </a:tc>
                <a:tc>
                  <a:txBody>
                    <a:bodyPr/>
                    <a:lstStyle/>
                    <a:p>
                      <a:r>
                        <a:rPr lang="en-US" sz="1400" dirty="0">
                          <a:solidFill>
                            <a:schemeClr val="tx1"/>
                          </a:solidFill>
                        </a:rPr>
                        <a:t>2015/2016 </a:t>
                      </a:r>
                    </a:p>
                    <a:p>
                      <a:r>
                        <a:rPr lang="en-US" sz="1400" dirty="0">
                          <a:solidFill>
                            <a:schemeClr val="tx1"/>
                          </a:solidFill>
                        </a:rPr>
                        <a:t>Funding $</a:t>
                      </a:r>
                    </a:p>
                  </a:txBody>
                  <a:tcPr/>
                </a:tc>
                <a:extLst>
                  <a:ext uri="{0D108BD9-81ED-4DB2-BD59-A6C34878D82A}">
                    <a16:rowId xmlns:a16="http://schemas.microsoft.com/office/drawing/2014/main" xmlns="" val="2642970962"/>
                  </a:ext>
                </a:extLst>
              </a:tr>
              <a:tr h="366149">
                <a:tc>
                  <a:txBody>
                    <a:bodyPr/>
                    <a:lstStyle/>
                    <a:p>
                      <a:r>
                        <a:rPr lang="en-US" dirty="0"/>
                        <a:t>AL</a:t>
                      </a:r>
                    </a:p>
                  </a:txBody>
                  <a:tcPr>
                    <a:lnT w="12700" cap="flat" cmpd="sng" algn="ctr">
                      <a:solidFill>
                        <a:schemeClr val="tx1"/>
                      </a:solidFill>
                      <a:prstDash val="solid"/>
                      <a:round/>
                      <a:headEnd type="none" w="med" len="med"/>
                      <a:tailEnd type="none" w="med" len="med"/>
                    </a:lnT>
                  </a:tcPr>
                </a:tc>
                <a:tc>
                  <a:txBody>
                    <a:bodyPr/>
                    <a:lstStyle/>
                    <a:p>
                      <a:r>
                        <a:rPr lang="en-US" sz="1600" dirty="0">
                          <a:latin typeface="Arial Black" panose="020B0A04020102020204" pitchFamily="34" charset="0"/>
                        </a:rPr>
                        <a:t>16</a:t>
                      </a:r>
                    </a:p>
                  </a:txBody>
                  <a:tcPr/>
                </a:tc>
                <a:tc>
                  <a:txBody>
                    <a:bodyPr/>
                    <a:lstStyle/>
                    <a:p>
                      <a:r>
                        <a:rPr lang="en-US" sz="1600" dirty="0">
                          <a:latin typeface="Arial Black" panose="020B0A04020102020204" pitchFamily="34" charset="0"/>
                        </a:rPr>
                        <a:t>3655</a:t>
                      </a:r>
                    </a:p>
                  </a:txBody>
                  <a:tcPr/>
                </a:tc>
                <a:tc>
                  <a:txBody>
                    <a:bodyPr/>
                    <a:lstStyle/>
                    <a:p>
                      <a:r>
                        <a:rPr lang="en-US" sz="1600" dirty="0">
                          <a:latin typeface="Arial Black" panose="020B0A04020102020204" pitchFamily="34" charset="0"/>
                        </a:rPr>
                        <a:t>$5,602,875</a:t>
                      </a:r>
                    </a:p>
                  </a:txBody>
                  <a:tcPr/>
                </a:tc>
                <a:tc>
                  <a:txBody>
                    <a:bodyPr/>
                    <a:lstStyle/>
                    <a:p>
                      <a:r>
                        <a:rPr lang="en-US" sz="1600" dirty="0">
                          <a:solidFill>
                            <a:schemeClr val="accent4">
                              <a:lumMod val="50000"/>
                            </a:schemeClr>
                          </a:solidFill>
                          <a:latin typeface="Arial Black" panose="020B0A04020102020204" pitchFamily="34" charset="0"/>
                        </a:rPr>
                        <a:t>28</a:t>
                      </a:r>
                    </a:p>
                  </a:txBody>
                  <a:tcPr/>
                </a:tc>
                <a:tc>
                  <a:txBody>
                    <a:bodyPr/>
                    <a:lstStyle/>
                    <a:p>
                      <a:r>
                        <a:rPr lang="en-US" sz="1600" dirty="0">
                          <a:solidFill>
                            <a:schemeClr val="accent4">
                              <a:lumMod val="50000"/>
                            </a:schemeClr>
                          </a:solidFill>
                          <a:latin typeface="Arial Black" panose="020B0A04020102020204" pitchFamily="34" charset="0"/>
                        </a:rPr>
                        <a:t>6610</a:t>
                      </a:r>
                    </a:p>
                  </a:txBody>
                  <a:tcPr/>
                </a:tc>
                <a:tc>
                  <a:txBody>
                    <a:bodyPr/>
                    <a:lstStyle/>
                    <a:p>
                      <a:r>
                        <a:rPr lang="en-US" sz="1600" dirty="0">
                          <a:solidFill>
                            <a:schemeClr val="accent4">
                              <a:lumMod val="50000"/>
                            </a:schemeClr>
                          </a:solidFill>
                          <a:latin typeface="Arial Black" panose="020B0A04020102020204" pitchFamily="34" charset="0"/>
                        </a:rPr>
                        <a:t>$10,346,802</a:t>
                      </a:r>
                    </a:p>
                  </a:txBody>
                  <a:tcPr/>
                </a:tc>
                <a:extLst>
                  <a:ext uri="{0D108BD9-81ED-4DB2-BD59-A6C34878D82A}">
                    <a16:rowId xmlns:a16="http://schemas.microsoft.com/office/drawing/2014/main" xmlns="" val="3990325154"/>
                  </a:ext>
                </a:extLst>
              </a:tr>
              <a:tr h="366149">
                <a:tc>
                  <a:txBody>
                    <a:bodyPr/>
                    <a:lstStyle/>
                    <a:p>
                      <a:r>
                        <a:rPr lang="en-US" dirty="0"/>
                        <a:t>GA</a:t>
                      </a:r>
                    </a:p>
                  </a:txBody>
                  <a:tcPr/>
                </a:tc>
                <a:tc>
                  <a:txBody>
                    <a:bodyPr/>
                    <a:lstStyle/>
                    <a:p>
                      <a:r>
                        <a:rPr lang="en-US" sz="1600" dirty="0">
                          <a:latin typeface="Arial Black" panose="020B0A04020102020204" pitchFamily="34" charset="0"/>
                        </a:rPr>
                        <a:t>5</a:t>
                      </a:r>
                    </a:p>
                  </a:txBody>
                  <a:tcPr/>
                </a:tc>
                <a:tc>
                  <a:txBody>
                    <a:bodyPr/>
                    <a:lstStyle/>
                    <a:p>
                      <a:r>
                        <a:rPr lang="en-US" sz="1600" dirty="0">
                          <a:latin typeface="Arial Black" panose="020B0A04020102020204" pitchFamily="34" charset="0"/>
                        </a:rPr>
                        <a:t>720</a:t>
                      </a:r>
                    </a:p>
                  </a:txBody>
                  <a:tcPr/>
                </a:tc>
                <a:tc>
                  <a:txBody>
                    <a:bodyPr/>
                    <a:lstStyle/>
                    <a:p>
                      <a:r>
                        <a:rPr lang="en-US" sz="1600" dirty="0">
                          <a:latin typeface="Arial Black" panose="020B0A04020102020204" pitchFamily="34" charset="0"/>
                        </a:rPr>
                        <a:t>$1,127,583</a:t>
                      </a:r>
                    </a:p>
                  </a:txBody>
                  <a:tcPr/>
                </a:tc>
                <a:tc>
                  <a:txBody>
                    <a:bodyPr/>
                    <a:lstStyle/>
                    <a:p>
                      <a:r>
                        <a:rPr lang="en-US" sz="1600" dirty="0">
                          <a:solidFill>
                            <a:schemeClr val="accent4">
                              <a:lumMod val="50000"/>
                            </a:schemeClr>
                          </a:solidFill>
                          <a:latin typeface="Arial Black" panose="020B0A04020102020204" pitchFamily="34" charset="0"/>
                        </a:rPr>
                        <a:t>16</a:t>
                      </a:r>
                    </a:p>
                  </a:txBody>
                  <a:tcPr/>
                </a:tc>
                <a:tc>
                  <a:txBody>
                    <a:bodyPr/>
                    <a:lstStyle/>
                    <a:p>
                      <a:r>
                        <a:rPr lang="en-US" sz="1600" dirty="0">
                          <a:solidFill>
                            <a:schemeClr val="accent4">
                              <a:lumMod val="50000"/>
                            </a:schemeClr>
                          </a:solidFill>
                          <a:latin typeface="Arial Black" panose="020B0A04020102020204" pitchFamily="34" charset="0"/>
                        </a:rPr>
                        <a:t>2325</a:t>
                      </a:r>
                    </a:p>
                  </a:txBody>
                  <a:tcPr/>
                </a:tc>
                <a:tc>
                  <a:txBody>
                    <a:bodyPr/>
                    <a:lstStyle/>
                    <a:p>
                      <a:r>
                        <a:rPr lang="en-US" sz="1600" dirty="0">
                          <a:solidFill>
                            <a:schemeClr val="accent4">
                              <a:lumMod val="50000"/>
                            </a:schemeClr>
                          </a:solidFill>
                          <a:latin typeface="Arial Black" panose="020B0A04020102020204" pitchFamily="34" charset="0"/>
                        </a:rPr>
                        <a:t>$3,716,512</a:t>
                      </a:r>
                    </a:p>
                  </a:txBody>
                  <a:tcPr/>
                </a:tc>
                <a:extLst>
                  <a:ext uri="{0D108BD9-81ED-4DB2-BD59-A6C34878D82A}">
                    <a16:rowId xmlns:a16="http://schemas.microsoft.com/office/drawing/2014/main" xmlns="" val="1121601496"/>
                  </a:ext>
                </a:extLst>
              </a:tr>
              <a:tr h="366149">
                <a:tc>
                  <a:txBody>
                    <a:bodyPr/>
                    <a:lstStyle/>
                    <a:p>
                      <a:r>
                        <a:rPr lang="en-US" dirty="0"/>
                        <a:t>KY</a:t>
                      </a:r>
                    </a:p>
                  </a:txBody>
                  <a:tcPr/>
                </a:tc>
                <a:tc>
                  <a:txBody>
                    <a:bodyPr/>
                    <a:lstStyle/>
                    <a:p>
                      <a:r>
                        <a:rPr lang="en-US" sz="1600" dirty="0">
                          <a:latin typeface="Arial Black" panose="020B0A04020102020204" pitchFamily="34" charset="0"/>
                        </a:rPr>
                        <a:t>10</a:t>
                      </a:r>
                    </a:p>
                  </a:txBody>
                  <a:tcPr/>
                </a:tc>
                <a:tc>
                  <a:txBody>
                    <a:bodyPr/>
                    <a:lstStyle/>
                    <a:p>
                      <a:r>
                        <a:rPr lang="en-US" sz="1600" dirty="0">
                          <a:latin typeface="Arial Black" panose="020B0A04020102020204" pitchFamily="34" charset="0"/>
                        </a:rPr>
                        <a:t>1717</a:t>
                      </a:r>
                    </a:p>
                  </a:txBody>
                  <a:tcPr/>
                </a:tc>
                <a:tc>
                  <a:txBody>
                    <a:bodyPr/>
                    <a:lstStyle/>
                    <a:p>
                      <a:r>
                        <a:rPr lang="en-US" sz="1600" dirty="0">
                          <a:latin typeface="Arial Black" panose="020B0A04020102020204" pitchFamily="34" charset="0"/>
                        </a:rPr>
                        <a:t>$2,755,788</a:t>
                      </a:r>
                    </a:p>
                  </a:txBody>
                  <a:tcPr/>
                </a:tc>
                <a:tc>
                  <a:txBody>
                    <a:bodyPr/>
                    <a:lstStyle/>
                    <a:p>
                      <a:r>
                        <a:rPr lang="en-US" sz="1600" dirty="0">
                          <a:solidFill>
                            <a:schemeClr val="accent5">
                              <a:lumMod val="50000"/>
                            </a:schemeClr>
                          </a:solidFill>
                          <a:latin typeface="Arial Black" panose="020B0A04020102020204" pitchFamily="34" charset="0"/>
                        </a:rPr>
                        <a:t>24</a:t>
                      </a:r>
                    </a:p>
                  </a:txBody>
                  <a:tcPr/>
                </a:tc>
                <a:tc>
                  <a:txBody>
                    <a:bodyPr/>
                    <a:lstStyle/>
                    <a:p>
                      <a:r>
                        <a:rPr lang="en-US" sz="1600" dirty="0">
                          <a:solidFill>
                            <a:schemeClr val="accent5">
                              <a:lumMod val="50000"/>
                            </a:schemeClr>
                          </a:solidFill>
                          <a:latin typeface="Arial Black" panose="020B0A04020102020204" pitchFamily="34" charset="0"/>
                        </a:rPr>
                        <a:t>4180</a:t>
                      </a:r>
                    </a:p>
                  </a:txBody>
                  <a:tcPr/>
                </a:tc>
                <a:tc>
                  <a:txBody>
                    <a:bodyPr/>
                    <a:lstStyle/>
                    <a:p>
                      <a:r>
                        <a:rPr lang="en-US" sz="1600" dirty="0">
                          <a:solidFill>
                            <a:schemeClr val="accent5">
                              <a:lumMod val="50000"/>
                            </a:schemeClr>
                          </a:solidFill>
                          <a:latin typeface="Arial Black" panose="020B0A04020102020204" pitchFamily="34" charset="0"/>
                        </a:rPr>
                        <a:t>$6,344,652</a:t>
                      </a:r>
                    </a:p>
                  </a:txBody>
                  <a:tcPr/>
                </a:tc>
                <a:extLst>
                  <a:ext uri="{0D108BD9-81ED-4DB2-BD59-A6C34878D82A}">
                    <a16:rowId xmlns:a16="http://schemas.microsoft.com/office/drawing/2014/main" xmlns="" val="3737341550"/>
                  </a:ext>
                </a:extLst>
              </a:tr>
              <a:tr h="366149">
                <a:tc>
                  <a:txBody>
                    <a:bodyPr/>
                    <a:lstStyle/>
                    <a:p>
                      <a:r>
                        <a:rPr lang="en-US" dirty="0"/>
                        <a:t>MD</a:t>
                      </a:r>
                    </a:p>
                  </a:txBody>
                  <a:tcPr/>
                </a:tc>
                <a:tc>
                  <a:txBody>
                    <a:bodyPr/>
                    <a:lstStyle/>
                    <a:p>
                      <a:r>
                        <a:rPr lang="en-US" sz="1600" dirty="0">
                          <a:latin typeface="Arial Black" panose="020B0A04020102020204" pitchFamily="34" charset="0"/>
                        </a:rPr>
                        <a:t>3</a:t>
                      </a:r>
                    </a:p>
                  </a:txBody>
                  <a:tcPr/>
                </a:tc>
                <a:tc>
                  <a:txBody>
                    <a:bodyPr/>
                    <a:lstStyle/>
                    <a:p>
                      <a:r>
                        <a:rPr lang="en-US" sz="1600" dirty="0">
                          <a:latin typeface="Arial Black" panose="020B0A04020102020204" pitchFamily="34" charset="0"/>
                        </a:rPr>
                        <a:t>590</a:t>
                      </a:r>
                    </a:p>
                  </a:txBody>
                  <a:tcPr/>
                </a:tc>
                <a:tc>
                  <a:txBody>
                    <a:bodyPr/>
                    <a:lstStyle/>
                    <a:p>
                      <a:r>
                        <a:rPr lang="en-US" sz="1600" dirty="0">
                          <a:latin typeface="Arial Black" panose="020B0A04020102020204" pitchFamily="34" charset="0"/>
                        </a:rPr>
                        <a:t>$772,929</a:t>
                      </a:r>
                    </a:p>
                  </a:txBody>
                  <a:tcPr/>
                </a:tc>
                <a:tc>
                  <a:txBody>
                    <a:bodyPr/>
                    <a:lstStyle/>
                    <a:p>
                      <a:r>
                        <a:rPr lang="en-US" sz="1600" dirty="0">
                          <a:solidFill>
                            <a:schemeClr val="accent5">
                              <a:lumMod val="50000"/>
                            </a:schemeClr>
                          </a:solidFill>
                          <a:latin typeface="Arial Black" panose="020B0A04020102020204" pitchFamily="34" charset="0"/>
                        </a:rPr>
                        <a:t>15</a:t>
                      </a:r>
                    </a:p>
                  </a:txBody>
                  <a:tcPr/>
                </a:tc>
                <a:tc>
                  <a:txBody>
                    <a:bodyPr/>
                    <a:lstStyle/>
                    <a:p>
                      <a:r>
                        <a:rPr lang="en-US" sz="1600" dirty="0">
                          <a:solidFill>
                            <a:schemeClr val="accent5">
                              <a:lumMod val="50000"/>
                            </a:schemeClr>
                          </a:solidFill>
                          <a:latin typeface="Arial Black" panose="020B0A04020102020204" pitchFamily="34" charset="0"/>
                        </a:rPr>
                        <a:t>3055</a:t>
                      </a:r>
                    </a:p>
                  </a:txBody>
                  <a:tcPr/>
                </a:tc>
                <a:tc>
                  <a:txBody>
                    <a:bodyPr/>
                    <a:lstStyle/>
                    <a:p>
                      <a:r>
                        <a:rPr lang="en-US" sz="1600" dirty="0">
                          <a:solidFill>
                            <a:schemeClr val="accent5">
                              <a:lumMod val="50000"/>
                            </a:schemeClr>
                          </a:solidFill>
                          <a:latin typeface="Arial Black" panose="020B0A04020102020204" pitchFamily="34" charset="0"/>
                        </a:rPr>
                        <a:t>$4,281,717</a:t>
                      </a:r>
                    </a:p>
                  </a:txBody>
                  <a:tcPr/>
                </a:tc>
                <a:extLst>
                  <a:ext uri="{0D108BD9-81ED-4DB2-BD59-A6C34878D82A}">
                    <a16:rowId xmlns:a16="http://schemas.microsoft.com/office/drawing/2014/main" xmlns="" val="1324710546"/>
                  </a:ext>
                </a:extLst>
              </a:tr>
              <a:tr h="366149">
                <a:tc>
                  <a:txBody>
                    <a:bodyPr/>
                    <a:lstStyle/>
                    <a:p>
                      <a:r>
                        <a:rPr lang="en-US" dirty="0"/>
                        <a:t>MS</a:t>
                      </a:r>
                    </a:p>
                  </a:txBody>
                  <a:tcPr/>
                </a:tc>
                <a:tc>
                  <a:txBody>
                    <a:bodyPr/>
                    <a:lstStyle/>
                    <a:p>
                      <a:r>
                        <a:rPr lang="en-US" sz="1600" dirty="0">
                          <a:latin typeface="Arial Black" panose="020B0A04020102020204" pitchFamily="34" charset="0"/>
                        </a:rPr>
                        <a:t>2</a:t>
                      </a:r>
                    </a:p>
                  </a:txBody>
                  <a:tcPr/>
                </a:tc>
                <a:tc>
                  <a:txBody>
                    <a:bodyPr/>
                    <a:lstStyle/>
                    <a:p>
                      <a:r>
                        <a:rPr lang="en-US" sz="1600" dirty="0">
                          <a:latin typeface="Arial Black" panose="020B0A04020102020204" pitchFamily="34" charset="0"/>
                        </a:rPr>
                        <a:t>360</a:t>
                      </a:r>
                    </a:p>
                  </a:txBody>
                  <a:tcPr/>
                </a:tc>
                <a:tc>
                  <a:txBody>
                    <a:bodyPr/>
                    <a:lstStyle/>
                    <a:p>
                      <a:r>
                        <a:rPr lang="en-US" sz="1600" dirty="0">
                          <a:latin typeface="Arial Black" panose="020B0A04020102020204" pitchFamily="34" charset="0"/>
                        </a:rPr>
                        <a:t>$525,030</a:t>
                      </a:r>
                    </a:p>
                  </a:txBody>
                  <a:tcPr/>
                </a:tc>
                <a:tc>
                  <a:txBody>
                    <a:bodyPr/>
                    <a:lstStyle/>
                    <a:p>
                      <a:r>
                        <a:rPr lang="en-US" sz="1600" dirty="0">
                          <a:solidFill>
                            <a:schemeClr val="accent5">
                              <a:lumMod val="50000"/>
                            </a:schemeClr>
                          </a:solidFill>
                          <a:latin typeface="Arial Black" panose="020B0A04020102020204" pitchFamily="34" charset="0"/>
                        </a:rPr>
                        <a:t>10</a:t>
                      </a:r>
                    </a:p>
                  </a:txBody>
                  <a:tcPr/>
                </a:tc>
                <a:tc>
                  <a:txBody>
                    <a:bodyPr/>
                    <a:lstStyle/>
                    <a:p>
                      <a:r>
                        <a:rPr lang="en-US" sz="1600" dirty="0">
                          <a:solidFill>
                            <a:schemeClr val="accent5">
                              <a:lumMod val="50000"/>
                            </a:schemeClr>
                          </a:solidFill>
                          <a:latin typeface="Arial Black" panose="020B0A04020102020204" pitchFamily="34" charset="0"/>
                        </a:rPr>
                        <a:t>1816</a:t>
                      </a:r>
                    </a:p>
                  </a:txBody>
                  <a:tcPr/>
                </a:tc>
                <a:tc>
                  <a:txBody>
                    <a:bodyPr/>
                    <a:lstStyle/>
                    <a:p>
                      <a:r>
                        <a:rPr lang="en-US" sz="1600" dirty="0">
                          <a:solidFill>
                            <a:schemeClr val="accent5">
                              <a:lumMod val="50000"/>
                            </a:schemeClr>
                          </a:solidFill>
                          <a:latin typeface="Arial Black" panose="020B0A04020102020204" pitchFamily="34" charset="0"/>
                        </a:rPr>
                        <a:t>$2,815,927</a:t>
                      </a:r>
                    </a:p>
                  </a:txBody>
                  <a:tcPr/>
                </a:tc>
                <a:extLst>
                  <a:ext uri="{0D108BD9-81ED-4DB2-BD59-A6C34878D82A}">
                    <a16:rowId xmlns:a16="http://schemas.microsoft.com/office/drawing/2014/main" xmlns="" val="1896932497"/>
                  </a:ext>
                </a:extLst>
              </a:tr>
              <a:tr h="366149">
                <a:tc>
                  <a:txBody>
                    <a:bodyPr/>
                    <a:lstStyle/>
                    <a:p>
                      <a:r>
                        <a:rPr lang="en-US" dirty="0"/>
                        <a:t>NY</a:t>
                      </a:r>
                    </a:p>
                  </a:txBody>
                  <a:tcPr/>
                </a:tc>
                <a:tc>
                  <a:txBody>
                    <a:bodyPr/>
                    <a:lstStyle/>
                    <a:p>
                      <a:r>
                        <a:rPr lang="en-US" sz="1600" dirty="0">
                          <a:latin typeface="Arial Black" panose="020B0A04020102020204" pitchFamily="34" charset="0"/>
                        </a:rPr>
                        <a:t>4</a:t>
                      </a:r>
                    </a:p>
                  </a:txBody>
                  <a:tcPr/>
                </a:tc>
                <a:tc>
                  <a:txBody>
                    <a:bodyPr/>
                    <a:lstStyle/>
                    <a:p>
                      <a:r>
                        <a:rPr lang="en-US" sz="1600" dirty="0">
                          <a:latin typeface="Arial Black" panose="020B0A04020102020204" pitchFamily="34" charset="0"/>
                        </a:rPr>
                        <a:t>885</a:t>
                      </a:r>
                    </a:p>
                  </a:txBody>
                  <a:tcPr/>
                </a:tc>
                <a:tc>
                  <a:txBody>
                    <a:bodyPr/>
                    <a:lstStyle/>
                    <a:p>
                      <a:r>
                        <a:rPr lang="en-US" sz="1600" dirty="0">
                          <a:latin typeface="Arial Black" panose="020B0A04020102020204" pitchFamily="34" charset="0"/>
                        </a:rPr>
                        <a:t>$1,144,063</a:t>
                      </a:r>
                    </a:p>
                  </a:txBody>
                  <a:tcPr/>
                </a:tc>
                <a:tc>
                  <a:txBody>
                    <a:bodyPr/>
                    <a:lstStyle/>
                    <a:p>
                      <a:r>
                        <a:rPr lang="en-US" sz="1600" dirty="0">
                          <a:solidFill>
                            <a:schemeClr val="accent5">
                              <a:lumMod val="50000"/>
                            </a:schemeClr>
                          </a:solidFill>
                          <a:latin typeface="Arial Black" panose="020B0A04020102020204" pitchFamily="34" charset="0"/>
                        </a:rPr>
                        <a:t>43</a:t>
                      </a:r>
                    </a:p>
                  </a:txBody>
                  <a:tcPr/>
                </a:tc>
                <a:tc>
                  <a:txBody>
                    <a:bodyPr/>
                    <a:lstStyle/>
                    <a:p>
                      <a:r>
                        <a:rPr lang="en-US" sz="1600" dirty="0">
                          <a:solidFill>
                            <a:schemeClr val="accent5">
                              <a:lumMod val="50000"/>
                            </a:schemeClr>
                          </a:solidFill>
                          <a:latin typeface="Arial Black" panose="020B0A04020102020204" pitchFamily="34" charset="0"/>
                        </a:rPr>
                        <a:t>9227</a:t>
                      </a:r>
                    </a:p>
                  </a:txBody>
                  <a:tcPr/>
                </a:tc>
                <a:tc>
                  <a:txBody>
                    <a:bodyPr/>
                    <a:lstStyle/>
                    <a:p>
                      <a:r>
                        <a:rPr lang="en-US" sz="1600" dirty="0">
                          <a:solidFill>
                            <a:schemeClr val="accent5">
                              <a:lumMod val="50000"/>
                            </a:schemeClr>
                          </a:solidFill>
                          <a:latin typeface="Arial Black" panose="020B0A04020102020204" pitchFamily="34" charset="0"/>
                        </a:rPr>
                        <a:t>$12,010,341</a:t>
                      </a:r>
                    </a:p>
                  </a:txBody>
                  <a:tcPr/>
                </a:tc>
                <a:extLst>
                  <a:ext uri="{0D108BD9-81ED-4DB2-BD59-A6C34878D82A}">
                    <a16:rowId xmlns:a16="http://schemas.microsoft.com/office/drawing/2014/main" xmlns="" val="2878694082"/>
                  </a:ext>
                </a:extLst>
              </a:tr>
              <a:tr h="366149">
                <a:tc>
                  <a:txBody>
                    <a:bodyPr/>
                    <a:lstStyle/>
                    <a:p>
                      <a:r>
                        <a:rPr lang="en-US" dirty="0"/>
                        <a:t>NC</a:t>
                      </a:r>
                    </a:p>
                  </a:txBody>
                  <a:tcPr/>
                </a:tc>
                <a:tc>
                  <a:txBody>
                    <a:bodyPr/>
                    <a:lstStyle/>
                    <a:p>
                      <a:r>
                        <a:rPr lang="en-US" sz="1600" dirty="0">
                          <a:latin typeface="Arial Black" panose="020B0A04020102020204" pitchFamily="34" charset="0"/>
                        </a:rPr>
                        <a:t>6</a:t>
                      </a:r>
                    </a:p>
                  </a:txBody>
                  <a:tcPr/>
                </a:tc>
                <a:tc>
                  <a:txBody>
                    <a:bodyPr/>
                    <a:lstStyle/>
                    <a:p>
                      <a:r>
                        <a:rPr lang="en-US" sz="1600" dirty="0">
                          <a:latin typeface="Arial Black" panose="020B0A04020102020204" pitchFamily="34" charset="0"/>
                        </a:rPr>
                        <a:t>1070</a:t>
                      </a:r>
                    </a:p>
                  </a:txBody>
                  <a:tcPr/>
                </a:tc>
                <a:tc>
                  <a:txBody>
                    <a:bodyPr/>
                    <a:lstStyle/>
                    <a:p>
                      <a:r>
                        <a:rPr lang="en-US" sz="1600" dirty="0">
                          <a:latin typeface="Arial Black" panose="020B0A04020102020204" pitchFamily="34" charset="0"/>
                        </a:rPr>
                        <a:t>$1,744,056</a:t>
                      </a:r>
                    </a:p>
                  </a:txBody>
                  <a:tcPr/>
                </a:tc>
                <a:tc>
                  <a:txBody>
                    <a:bodyPr/>
                    <a:lstStyle/>
                    <a:p>
                      <a:r>
                        <a:rPr lang="en-US" sz="1600" dirty="0">
                          <a:solidFill>
                            <a:schemeClr val="accent5">
                              <a:lumMod val="50000"/>
                            </a:schemeClr>
                          </a:solidFill>
                          <a:latin typeface="Arial Black" panose="020B0A04020102020204" pitchFamily="34" charset="0"/>
                        </a:rPr>
                        <a:t>35</a:t>
                      </a:r>
                    </a:p>
                  </a:txBody>
                  <a:tcPr/>
                </a:tc>
                <a:tc>
                  <a:txBody>
                    <a:bodyPr/>
                    <a:lstStyle/>
                    <a:p>
                      <a:r>
                        <a:rPr lang="en-US" sz="1600" dirty="0">
                          <a:solidFill>
                            <a:schemeClr val="accent5">
                              <a:lumMod val="50000"/>
                            </a:schemeClr>
                          </a:solidFill>
                          <a:latin typeface="Arial Black" panose="020B0A04020102020204" pitchFamily="34" charset="0"/>
                        </a:rPr>
                        <a:t>6160</a:t>
                      </a:r>
                    </a:p>
                  </a:txBody>
                  <a:tcPr/>
                </a:tc>
                <a:tc>
                  <a:txBody>
                    <a:bodyPr/>
                    <a:lstStyle/>
                    <a:p>
                      <a:r>
                        <a:rPr lang="en-US" sz="1600" dirty="0">
                          <a:solidFill>
                            <a:schemeClr val="accent5">
                              <a:lumMod val="50000"/>
                            </a:schemeClr>
                          </a:solidFill>
                          <a:latin typeface="Arial Black" panose="020B0A04020102020204" pitchFamily="34" charset="0"/>
                        </a:rPr>
                        <a:t>$9,543,460</a:t>
                      </a:r>
                    </a:p>
                  </a:txBody>
                  <a:tcPr/>
                </a:tc>
                <a:extLst>
                  <a:ext uri="{0D108BD9-81ED-4DB2-BD59-A6C34878D82A}">
                    <a16:rowId xmlns:a16="http://schemas.microsoft.com/office/drawing/2014/main" xmlns="" val="2609869618"/>
                  </a:ext>
                </a:extLst>
              </a:tr>
              <a:tr h="366149">
                <a:tc>
                  <a:txBody>
                    <a:bodyPr/>
                    <a:lstStyle/>
                    <a:p>
                      <a:r>
                        <a:rPr lang="en-US" dirty="0"/>
                        <a:t>OH</a:t>
                      </a:r>
                    </a:p>
                  </a:txBody>
                  <a:tcPr/>
                </a:tc>
                <a:tc>
                  <a:txBody>
                    <a:bodyPr/>
                    <a:lstStyle/>
                    <a:p>
                      <a:r>
                        <a:rPr lang="en-US" sz="1600" dirty="0">
                          <a:latin typeface="Arial Black" panose="020B0A04020102020204" pitchFamily="34" charset="0"/>
                        </a:rPr>
                        <a:t>5</a:t>
                      </a:r>
                    </a:p>
                  </a:txBody>
                  <a:tcPr/>
                </a:tc>
                <a:tc>
                  <a:txBody>
                    <a:bodyPr/>
                    <a:lstStyle/>
                    <a:p>
                      <a:r>
                        <a:rPr lang="en-US" sz="1600" dirty="0">
                          <a:latin typeface="Arial Black" panose="020B0A04020102020204" pitchFamily="34" charset="0"/>
                        </a:rPr>
                        <a:t>1065</a:t>
                      </a:r>
                    </a:p>
                  </a:txBody>
                  <a:tcPr/>
                </a:tc>
                <a:tc>
                  <a:txBody>
                    <a:bodyPr/>
                    <a:lstStyle/>
                    <a:p>
                      <a:r>
                        <a:rPr lang="en-US" sz="1600" dirty="0">
                          <a:latin typeface="Arial Black" panose="020B0A04020102020204" pitchFamily="34" charset="0"/>
                        </a:rPr>
                        <a:t>$1,490,530</a:t>
                      </a:r>
                    </a:p>
                  </a:txBody>
                  <a:tcPr/>
                </a:tc>
                <a:tc>
                  <a:txBody>
                    <a:bodyPr/>
                    <a:lstStyle/>
                    <a:p>
                      <a:r>
                        <a:rPr lang="en-US" sz="1600" dirty="0">
                          <a:solidFill>
                            <a:schemeClr val="accent5">
                              <a:lumMod val="50000"/>
                            </a:schemeClr>
                          </a:solidFill>
                          <a:latin typeface="Arial Black" panose="020B0A04020102020204" pitchFamily="34" charset="0"/>
                        </a:rPr>
                        <a:t>24</a:t>
                      </a:r>
                    </a:p>
                  </a:txBody>
                  <a:tcPr/>
                </a:tc>
                <a:tc>
                  <a:txBody>
                    <a:bodyPr/>
                    <a:lstStyle/>
                    <a:p>
                      <a:r>
                        <a:rPr lang="en-US" sz="1600" dirty="0">
                          <a:solidFill>
                            <a:schemeClr val="accent5">
                              <a:lumMod val="50000"/>
                            </a:schemeClr>
                          </a:solidFill>
                          <a:latin typeface="Arial Black" panose="020B0A04020102020204" pitchFamily="34" charset="0"/>
                        </a:rPr>
                        <a:t>4770</a:t>
                      </a:r>
                    </a:p>
                  </a:txBody>
                  <a:tcPr/>
                </a:tc>
                <a:tc>
                  <a:txBody>
                    <a:bodyPr/>
                    <a:lstStyle/>
                    <a:p>
                      <a:r>
                        <a:rPr lang="en-US" sz="1600" dirty="0">
                          <a:solidFill>
                            <a:schemeClr val="accent5">
                              <a:lumMod val="50000"/>
                            </a:schemeClr>
                          </a:solidFill>
                          <a:latin typeface="Arial Black" panose="020B0A04020102020204" pitchFamily="34" charset="0"/>
                        </a:rPr>
                        <a:t>$6,890,008</a:t>
                      </a:r>
                    </a:p>
                  </a:txBody>
                  <a:tcPr/>
                </a:tc>
                <a:extLst>
                  <a:ext uri="{0D108BD9-81ED-4DB2-BD59-A6C34878D82A}">
                    <a16:rowId xmlns:a16="http://schemas.microsoft.com/office/drawing/2014/main" xmlns="" val="4265114221"/>
                  </a:ext>
                </a:extLst>
              </a:tr>
              <a:tr h="366149">
                <a:tc>
                  <a:txBody>
                    <a:bodyPr/>
                    <a:lstStyle/>
                    <a:p>
                      <a:r>
                        <a:rPr lang="en-US" dirty="0"/>
                        <a:t>PA</a:t>
                      </a:r>
                    </a:p>
                  </a:txBody>
                  <a:tcPr/>
                </a:tc>
                <a:tc>
                  <a:txBody>
                    <a:bodyPr/>
                    <a:lstStyle/>
                    <a:p>
                      <a:r>
                        <a:rPr lang="en-US" sz="1600" dirty="0">
                          <a:latin typeface="Arial Black" panose="020B0A04020102020204" pitchFamily="34" charset="0"/>
                        </a:rPr>
                        <a:t>15</a:t>
                      </a:r>
                    </a:p>
                  </a:txBody>
                  <a:tcPr/>
                </a:tc>
                <a:tc>
                  <a:txBody>
                    <a:bodyPr/>
                    <a:lstStyle/>
                    <a:p>
                      <a:r>
                        <a:rPr lang="en-US" sz="1600" dirty="0">
                          <a:latin typeface="Arial Black" panose="020B0A04020102020204" pitchFamily="34" charset="0"/>
                        </a:rPr>
                        <a:t>2721</a:t>
                      </a:r>
                    </a:p>
                  </a:txBody>
                  <a:tcPr/>
                </a:tc>
                <a:tc>
                  <a:txBody>
                    <a:bodyPr/>
                    <a:lstStyle/>
                    <a:p>
                      <a:r>
                        <a:rPr lang="en-US" sz="1600" dirty="0">
                          <a:latin typeface="Arial Black" panose="020B0A04020102020204" pitchFamily="34" charset="0"/>
                        </a:rPr>
                        <a:t>$4,020,739</a:t>
                      </a:r>
                    </a:p>
                  </a:txBody>
                  <a:tcPr/>
                </a:tc>
                <a:tc>
                  <a:txBody>
                    <a:bodyPr/>
                    <a:lstStyle/>
                    <a:p>
                      <a:r>
                        <a:rPr lang="en-US" sz="1600" dirty="0">
                          <a:solidFill>
                            <a:schemeClr val="accent5">
                              <a:lumMod val="50000"/>
                            </a:schemeClr>
                          </a:solidFill>
                          <a:latin typeface="Arial Black" panose="020B0A04020102020204" pitchFamily="34" charset="0"/>
                        </a:rPr>
                        <a:t>24</a:t>
                      </a:r>
                    </a:p>
                  </a:txBody>
                  <a:tcPr/>
                </a:tc>
                <a:tc>
                  <a:txBody>
                    <a:bodyPr/>
                    <a:lstStyle/>
                    <a:p>
                      <a:r>
                        <a:rPr lang="en-US" sz="1600" dirty="0">
                          <a:solidFill>
                            <a:schemeClr val="accent5">
                              <a:lumMod val="50000"/>
                            </a:schemeClr>
                          </a:solidFill>
                          <a:latin typeface="Arial Black" panose="020B0A04020102020204" pitchFamily="34" charset="0"/>
                        </a:rPr>
                        <a:t>4336</a:t>
                      </a:r>
                    </a:p>
                  </a:txBody>
                  <a:tcPr/>
                </a:tc>
                <a:tc>
                  <a:txBody>
                    <a:bodyPr/>
                    <a:lstStyle/>
                    <a:p>
                      <a:r>
                        <a:rPr lang="en-US" sz="1600" dirty="0">
                          <a:solidFill>
                            <a:schemeClr val="accent5">
                              <a:lumMod val="50000"/>
                            </a:schemeClr>
                          </a:solidFill>
                          <a:latin typeface="Arial Black" panose="020B0A04020102020204" pitchFamily="34" charset="0"/>
                        </a:rPr>
                        <a:t>$6,481,877</a:t>
                      </a:r>
                    </a:p>
                  </a:txBody>
                  <a:tcPr/>
                </a:tc>
                <a:extLst>
                  <a:ext uri="{0D108BD9-81ED-4DB2-BD59-A6C34878D82A}">
                    <a16:rowId xmlns:a16="http://schemas.microsoft.com/office/drawing/2014/main" xmlns="" val="2990315709"/>
                  </a:ext>
                </a:extLst>
              </a:tr>
              <a:tr h="366149">
                <a:tc>
                  <a:txBody>
                    <a:bodyPr/>
                    <a:lstStyle/>
                    <a:p>
                      <a:r>
                        <a:rPr lang="en-US" dirty="0"/>
                        <a:t>SC</a:t>
                      </a:r>
                    </a:p>
                  </a:txBody>
                  <a:tcPr/>
                </a:tc>
                <a:tc>
                  <a:txBody>
                    <a:bodyPr/>
                    <a:lstStyle/>
                    <a:p>
                      <a:r>
                        <a:rPr lang="en-US" sz="1600" dirty="0">
                          <a:latin typeface="Arial Black" panose="020B0A04020102020204" pitchFamily="34" charset="0"/>
                        </a:rPr>
                        <a:t>5</a:t>
                      </a:r>
                    </a:p>
                  </a:txBody>
                  <a:tcPr/>
                </a:tc>
                <a:tc>
                  <a:txBody>
                    <a:bodyPr/>
                    <a:lstStyle/>
                    <a:p>
                      <a:r>
                        <a:rPr lang="en-US" sz="1600" dirty="0">
                          <a:latin typeface="Arial Black" panose="020B0A04020102020204" pitchFamily="34" charset="0"/>
                        </a:rPr>
                        <a:t>1035</a:t>
                      </a:r>
                    </a:p>
                  </a:txBody>
                  <a:tcPr/>
                </a:tc>
                <a:tc>
                  <a:txBody>
                    <a:bodyPr/>
                    <a:lstStyle/>
                    <a:p>
                      <a:r>
                        <a:rPr lang="en-US" sz="1600" dirty="0">
                          <a:latin typeface="Arial Black" panose="020B0A04020102020204" pitchFamily="34" charset="0"/>
                        </a:rPr>
                        <a:t>$1,499,270</a:t>
                      </a:r>
                    </a:p>
                  </a:txBody>
                  <a:tcPr/>
                </a:tc>
                <a:tc>
                  <a:txBody>
                    <a:bodyPr/>
                    <a:lstStyle/>
                    <a:p>
                      <a:r>
                        <a:rPr lang="en-US" sz="1600" dirty="0">
                          <a:solidFill>
                            <a:schemeClr val="accent5">
                              <a:lumMod val="50000"/>
                            </a:schemeClr>
                          </a:solidFill>
                          <a:latin typeface="Arial Black" panose="020B0A04020102020204" pitchFamily="34" charset="0"/>
                        </a:rPr>
                        <a:t>27</a:t>
                      </a:r>
                    </a:p>
                  </a:txBody>
                  <a:tcPr/>
                </a:tc>
                <a:tc>
                  <a:txBody>
                    <a:bodyPr/>
                    <a:lstStyle/>
                    <a:p>
                      <a:r>
                        <a:rPr lang="en-US" sz="1600" dirty="0">
                          <a:solidFill>
                            <a:schemeClr val="accent5">
                              <a:lumMod val="50000"/>
                            </a:schemeClr>
                          </a:solidFill>
                          <a:latin typeface="Arial Black" panose="020B0A04020102020204" pitchFamily="34" charset="0"/>
                        </a:rPr>
                        <a:t>4655</a:t>
                      </a:r>
                    </a:p>
                  </a:txBody>
                  <a:tcPr/>
                </a:tc>
                <a:tc>
                  <a:txBody>
                    <a:bodyPr/>
                    <a:lstStyle/>
                    <a:p>
                      <a:r>
                        <a:rPr lang="en-US" sz="1600" dirty="0">
                          <a:solidFill>
                            <a:schemeClr val="accent5">
                              <a:lumMod val="50000"/>
                            </a:schemeClr>
                          </a:solidFill>
                          <a:latin typeface="Arial Black" panose="020B0A04020102020204" pitchFamily="34" charset="0"/>
                        </a:rPr>
                        <a:t>$6,925,031</a:t>
                      </a:r>
                    </a:p>
                  </a:txBody>
                  <a:tcPr/>
                </a:tc>
                <a:extLst>
                  <a:ext uri="{0D108BD9-81ED-4DB2-BD59-A6C34878D82A}">
                    <a16:rowId xmlns:a16="http://schemas.microsoft.com/office/drawing/2014/main" xmlns="" val="117671681"/>
                  </a:ext>
                </a:extLst>
              </a:tr>
              <a:tr h="366149">
                <a:tc>
                  <a:txBody>
                    <a:bodyPr/>
                    <a:lstStyle/>
                    <a:p>
                      <a:r>
                        <a:rPr lang="en-US" dirty="0"/>
                        <a:t>TN</a:t>
                      </a:r>
                    </a:p>
                  </a:txBody>
                  <a:tcPr/>
                </a:tc>
                <a:tc>
                  <a:txBody>
                    <a:bodyPr/>
                    <a:lstStyle/>
                    <a:p>
                      <a:r>
                        <a:rPr lang="en-US" sz="1600" dirty="0">
                          <a:latin typeface="Arial Black" panose="020B0A04020102020204" pitchFamily="34" charset="0"/>
                        </a:rPr>
                        <a:t>9</a:t>
                      </a:r>
                    </a:p>
                  </a:txBody>
                  <a:tcPr/>
                </a:tc>
                <a:tc>
                  <a:txBody>
                    <a:bodyPr/>
                    <a:lstStyle/>
                    <a:p>
                      <a:r>
                        <a:rPr lang="en-US" sz="1600" dirty="0">
                          <a:latin typeface="Arial Black" panose="020B0A04020102020204" pitchFamily="34" charset="0"/>
                        </a:rPr>
                        <a:t>1709</a:t>
                      </a:r>
                    </a:p>
                  </a:txBody>
                  <a:tcPr/>
                </a:tc>
                <a:tc>
                  <a:txBody>
                    <a:bodyPr/>
                    <a:lstStyle/>
                    <a:p>
                      <a:r>
                        <a:rPr lang="en-US" sz="1600" dirty="0">
                          <a:latin typeface="Arial Black" panose="020B0A04020102020204" pitchFamily="34" charset="0"/>
                        </a:rPr>
                        <a:t>$2,434,759</a:t>
                      </a:r>
                    </a:p>
                  </a:txBody>
                  <a:tcPr/>
                </a:tc>
                <a:tc>
                  <a:txBody>
                    <a:bodyPr/>
                    <a:lstStyle/>
                    <a:p>
                      <a:r>
                        <a:rPr lang="en-US" sz="1600" dirty="0">
                          <a:solidFill>
                            <a:schemeClr val="accent5">
                              <a:lumMod val="50000"/>
                            </a:schemeClr>
                          </a:solidFill>
                          <a:latin typeface="Arial Black" panose="020B0A04020102020204" pitchFamily="34" charset="0"/>
                        </a:rPr>
                        <a:t>18</a:t>
                      </a:r>
                    </a:p>
                  </a:txBody>
                  <a:tcPr/>
                </a:tc>
                <a:tc>
                  <a:txBody>
                    <a:bodyPr/>
                    <a:lstStyle/>
                    <a:p>
                      <a:r>
                        <a:rPr lang="en-US" sz="1600" dirty="0">
                          <a:solidFill>
                            <a:schemeClr val="accent5">
                              <a:lumMod val="50000"/>
                            </a:schemeClr>
                          </a:solidFill>
                          <a:latin typeface="Arial Black" panose="020B0A04020102020204" pitchFamily="34" charset="0"/>
                        </a:rPr>
                        <a:t>3151</a:t>
                      </a:r>
                    </a:p>
                  </a:txBody>
                  <a:tcPr/>
                </a:tc>
                <a:tc>
                  <a:txBody>
                    <a:bodyPr/>
                    <a:lstStyle/>
                    <a:p>
                      <a:r>
                        <a:rPr lang="en-US" sz="1600" dirty="0">
                          <a:solidFill>
                            <a:schemeClr val="accent5">
                              <a:lumMod val="50000"/>
                            </a:schemeClr>
                          </a:solidFill>
                          <a:latin typeface="Arial Black" panose="020B0A04020102020204" pitchFamily="34" charset="0"/>
                        </a:rPr>
                        <a:t>$4,529,160</a:t>
                      </a:r>
                    </a:p>
                  </a:txBody>
                  <a:tcPr/>
                </a:tc>
                <a:extLst>
                  <a:ext uri="{0D108BD9-81ED-4DB2-BD59-A6C34878D82A}">
                    <a16:rowId xmlns:a16="http://schemas.microsoft.com/office/drawing/2014/main" xmlns="" val="596231342"/>
                  </a:ext>
                </a:extLst>
              </a:tr>
              <a:tr h="366149">
                <a:tc>
                  <a:txBody>
                    <a:bodyPr/>
                    <a:lstStyle/>
                    <a:p>
                      <a:r>
                        <a:rPr lang="en-US" dirty="0"/>
                        <a:t>VA</a:t>
                      </a:r>
                    </a:p>
                  </a:txBody>
                  <a:tcPr/>
                </a:tc>
                <a:tc>
                  <a:txBody>
                    <a:bodyPr/>
                    <a:lstStyle/>
                    <a:p>
                      <a:r>
                        <a:rPr lang="en-US" sz="1600" dirty="0">
                          <a:latin typeface="Arial Black" panose="020B0A04020102020204" pitchFamily="34" charset="0"/>
                        </a:rPr>
                        <a:t>8</a:t>
                      </a:r>
                    </a:p>
                  </a:txBody>
                  <a:tcPr/>
                </a:tc>
                <a:tc>
                  <a:txBody>
                    <a:bodyPr/>
                    <a:lstStyle/>
                    <a:p>
                      <a:r>
                        <a:rPr lang="en-US" sz="1600" dirty="0">
                          <a:latin typeface="Arial Black" panose="020B0A04020102020204" pitchFamily="34" charset="0"/>
                        </a:rPr>
                        <a:t>1785</a:t>
                      </a:r>
                    </a:p>
                  </a:txBody>
                  <a:tcPr/>
                </a:tc>
                <a:tc>
                  <a:txBody>
                    <a:bodyPr/>
                    <a:lstStyle/>
                    <a:p>
                      <a:r>
                        <a:rPr lang="en-US" sz="1600" dirty="0">
                          <a:latin typeface="Arial Black" panose="020B0A04020102020204" pitchFamily="34" charset="0"/>
                        </a:rPr>
                        <a:t>$2,585,462</a:t>
                      </a:r>
                    </a:p>
                  </a:txBody>
                  <a:tcPr/>
                </a:tc>
                <a:tc>
                  <a:txBody>
                    <a:bodyPr/>
                    <a:lstStyle/>
                    <a:p>
                      <a:r>
                        <a:rPr lang="en-US" sz="1600" dirty="0">
                          <a:solidFill>
                            <a:schemeClr val="accent5">
                              <a:lumMod val="50000"/>
                            </a:schemeClr>
                          </a:solidFill>
                          <a:latin typeface="Arial Black" panose="020B0A04020102020204" pitchFamily="34" charset="0"/>
                        </a:rPr>
                        <a:t>21</a:t>
                      </a:r>
                    </a:p>
                  </a:txBody>
                  <a:tcPr/>
                </a:tc>
                <a:tc>
                  <a:txBody>
                    <a:bodyPr/>
                    <a:lstStyle/>
                    <a:p>
                      <a:r>
                        <a:rPr lang="en-US" sz="1600" dirty="0">
                          <a:solidFill>
                            <a:schemeClr val="accent5">
                              <a:lumMod val="50000"/>
                            </a:schemeClr>
                          </a:solidFill>
                          <a:latin typeface="Arial Black" panose="020B0A04020102020204" pitchFamily="34" charset="0"/>
                        </a:rPr>
                        <a:t>4335</a:t>
                      </a:r>
                    </a:p>
                  </a:txBody>
                  <a:tcPr/>
                </a:tc>
                <a:tc>
                  <a:txBody>
                    <a:bodyPr/>
                    <a:lstStyle/>
                    <a:p>
                      <a:r>
                        <a:rPr lang="en-US" sz="1600" dirty="0">
                          <a:solidFill>
                            <a:schemeClr val="accent5">
                              <a:lumMod val="50000"/>
                            </a:schemeClr>
                          </a:solidFill>
                          <a:latin typeface="Arial Black" panose="020B0A04020102020204" pitchFamily="34" charset="0"/>
                        </a:rPr>
                        <a:t>$6,096,158</a:t>
                      </a:r>
                    </a:p>
                  </a:txBody>
                  <a:tcPr/>
                </a:tc>
                <a:extLst>
                  <a:ext uri="{0D108BD9-81ED-4DB2-BD59-A6C34878D82A}">
                    <a16:rowId xmlns:a16="http://schemas.microsoft.com/office/drawing/2014/main" xmlns="" val="2338760574"/>
                  </a:ext>
                </a:extLst>
              </a:tr>
              <a:tr h="366149">
                <a:tc>
                  <a:txBody>
                    <a:bodyPr/>
                    <a:lstStyle/>
                    <a:p>
                      <a:r>
                        <a:rPr lang="en-US" dirty="0"/>
                        <a:t>WV</a:t>
                      </a:r>
                    </a:p>
                  </a:txBody>
                  <a:tcPr/>
                </a:tc>
                <a:tc>
                  <a:txBody>
                    <a:bodyPr/>
                    <a:lstStyle/>
                    <a:p>
                      <a:r>
                        <a:rPr lang="en-US" sz="1600" dirty="0">
                          <a:latin typeface="Arial Black" panose="020B0A04020102020204" pitchFamily="34" charset="0"/>
                        </a:rPr>
                        <a:t>8</a:t>
                      </a:r>
                    </a:p>
                  </a:txBody>
                  <a:tcPr/>
                </a:tc>
                <a:tc>
                  <a:txBody>
                    <a:bodyPr/>
                    <a:lstStyle/>
                    <a:p>
                      <a:r>
                        <a:rPr lang="en-US" sz="1600" dirty="0">
                          <a:latin typeface="Arial Black" panose="020B0A04020102020204" pitchFamily="34" charset="0"/>
                        </a:rPr>
                        <a:t>1790</a:t>
                      </a:r>
                    </a:p>
                  </a:txBody>
                  <a:tcPr/>
                </a:tc>
                <a:tc>
                  <a:txBody>
                    <a:bodyPr/>
                    <a:lstStyle/>
                    <a:p>
                      <a:r>
                        <a:rPr lang="en-US" sz="1600" dirty="0">
                          <a:latin typeface="Arial Black" panose="020B0A04020102020204" pitchFamily="34" charset="0"/>
                        </a:rPr>
                        <a:t>$2,313,060</a:t>
                      </a:r>
                    </a:p>
                  </a:txBody>
                  <a:tcPr/>
                </a:tc>
                <a:tc>
                  <a:txBody>
                    <a:bodyPr/>
                    <a:lstStyle/>
                    <a:p>
                      <a:r>
                        <a:rPr lang="en-US" sz="1600" dirty="0">
                          <a:solidFill>
                            <a:schemeClr val="accent5">
                              <a:lumMod val="50000"/>
                            </a:schemeClr>
                          </a:solidFill>
                          <a:latin typeface="Arial Black" panose="020B0A04020102020204" pitchFamily="34" charset="0"/>
                        </a:rPr>
                        <a:t>8</a:t>
                      </a:r>
                    </a:p>
                  </a:txBody>
                  <a:tcPr/>
                </a:tc>
                <a:tc>
                  <a:txBody>
                    <a:bodyPr/>
                    <a:lstStyle/>
                    <a:p>
                      <a:r>
                        <a:rPr lang="en-US" sz="1600" dirty="0">
                          <a:solidFill>
                            <a:schemeClr val="accent5">
                              <a:lumMod val="50000"/>
                            </a:schemeClr>
                          </a:solidFill>
                          <a:latin typeface="Arial Black" panose="020B0A04020102020204" pitchFamily="34" charset="0"/>
                        </a:rPr>
                        <a:t>1790</a:t>
                      </a:r>
                    </a:p>
                  </a:txBody>
                  <a:tcPr/>
                </a:tc>
                <a:tc>
                  <a:txBody>
                    <a:bodyPr/>
                    <a:lstStyle/>
                    <a:p>
                      <a:r>
                        <a:rPr lang="en-US" sz="1600" dirty="0">
                          <a:solidFill>
                            <a:schemeClr val="accent5">
                              <a:lumMod val="50000"/>
                            </a:schemeClr>
                          </a:solidFill>
                          <a:latin typeface="Arial Black" panose="020B0A04020102020204" pitchFamily="34" charset="0"/>
                        </a:rPr>
                        <a:t>$2,313,060</a:t>
                      </a:r>
                    </a:p>
                  </a:txBody>
                  <a:tcPr/>
                </a:tc>
                <a:extLst>
                  <a:ext uri="{0D108BD9-81ED-4DB2-BD59-A6C34878D82A}">
                    <a16:rowId xmlns:a16="http://schemas.microsoft.com/office/drawing/2014/main" xmlns="" val="2150199708"/>
                  </a:ext>
                </a:extLst>
              </a:tr>
              <a:tr h="366149">
                <a:tc>
                  <a:txBody>
                    <a:bodyPr/>
                    <a:lstStyle/>
                    <a:p>
                      <a:r>
                        <a:rPr lang="en-US" dirty="0"/>
                        <a:t>TOTAL</a:t>
                      </a:r>
                    </a:p>
                  </a:txBody>
                  <a:tcPr/>
                </a:tc>
                <a:tc>
                  <a:txBody>
                    <a:bodyPr/>
                    <a:lstStyle/>
                    <a:p>
                      <a:r>
                        <a:rPr lang="en-US" sz="1600" dirty="0">
                          <a:latin typeface="Arial Black" panose="020B0A04020102020204" pitchFamily="34" charset="0"/>
                        </a:rPr>
                        <a:t>96</a:t>
                      </a:r>
                    </a:p>
                  </a:txBody>
                  <a:tcPr/>
                </a:tc>
                <a:tc>
                  <a:txBody>
                    <a:bodyPr/>
                    <a:lstStyle/>
                    <a:p>
                      <a:r>
                        <a:rPr lang="en-US" sz="1600" dirty="0">
                          <a:latin typeface="Arial Black" panose="020B0A04020102020204" pitchFamily="34" charset="0"/>
                        </a:rPr>
                        <a:t>19,102</a:t>
                      </a:r>
                    </a:p>
                  </a:txBody>
                  <a:tcPr/>
                </a:tc>
                <a:tc>
                  <a:txBody>
                    <a:bodyPr/>
                    <a:lstStyle/>
                    <a:p>
                      <a:r>
                        <a:rPr lang="en-US" sz="1600" dirty="0">
                          <a:latin typeface="Arial Black" panose="020B0A04020102020204" pitchFamily="34" charset="0"/>
                        </a:rPr>
                        <a:t>$28,016,144</a:t>
                      </a:r>
                    </a:p>
                  </a:txBody>
                  <a:tcPr/>
                </a:tc>
                <a:tc>
                  <a:txBody>
                    <a:bodyPr/>
                    <a:lstStyle/>
                    <a:p>
                      <a:r>
                        <a:rPr lang="en-US" sz="1600" dirty="0">
                          <a:solidFill>
                            <a:schemeClr val="accent5">
                              <a:lumMod val="50000"/>
                            </a:schemeClr>
                          </a:solidFill>
                          <a:latin typeface="Arial Black" panose="020B0A04020102020204" pitchFamily="34" charset="0"/>
                        </a:rPr>
                        <a:t>293</a:t>
                      </a:r>
                    </a:p>
                  </a:txBody>
                  <a:tcPr/>
                </a:tc>
                <a:tc>
                  <a:txBody>
                    <a:bodyPr/>
                    <a:lstStyle/>
                    <a:p>
                      <a:r>
                        <a:rPr lang="en-US" sz="1600" dirty="0">
                          <a:solidFill>
                            <a:schemeClr val="accent5">
                              <a:lumMod val="50000"/>
                            </a:schemeClr>
                          </a:solidFill>
                          <a:latin typeface="Arial Black" panose="020B0A04020102020204" pitchFamily="34" charset="0"/>
                        </a:rPr>
                        <a:t>56,410</a:t>
                      </a:r>
                    </a:p>
                  </a:txBody>
                  <a:tcPr/>
                </a:tc>
                <a:tc>
                  <a:txBody>
                    <a:bodyPr/>
                    <a:lstStyle/>
                    <a:p>
                      <a:r>
                        <a:rPr lang="en-US" sz="1600" dirty="0">
                          <a:solidFill>
                            <a:schemeClr val="accent5">
                              <a:lumMod val="50000"/>
                            </a:schemeClr>
                          </a:solidFill>
                          <a:latin typeface="Arial Black" panose="020B0A04020102020204" pitchFamily="34" charset="0"/>
                        </a:rPr>
                        <a:t>$82,294705</a:t>
                      </a:r>
                    </a:p>
                  </a:txBody>
                  <a:tcPr/>
                </a:tc>
                <a:extLst>
                  <a:ext uri="{0D108BD9-81ED-4DB2-BD59-A6C34878D82A}">
                    <a16:rowId xmlns:a16="http://schemas.microsoft.com/office/drawing/2014/main" xmlns="" val="456728534"/>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95300" y="0"/>
            <a:ext cx="8229600" cy="1143000"/>
          </a:xfrm>
        </p:spPr>
        <p:txBody>
          <a:bodyPr>
            <a:normAutofit/>
          </a:bodyPr>
          <a:lstStyle/>
          <a:p>
            <a:pPr algn="ctr" eaLnBrk="1" hangingPunct="1">
              <a:defRPr/>
            </a:pPr>
            <a:r>
              <a:rPr lang="en-US" sz="3600" b="1" dirty="0">
                <a:solidFill>
                  <a:schemeClr val="tx1"/>
                </a:solidFill>
              </a:rPr>
              <a:t>Ronald E. McNair Post-Baccalaureate Achievement</a:t>
            </a:r>
          </a:p>
        </p:txBody>
      </p:sp>
      <p:sp>
        <p:nvSpPr>
          <p:cNvPr id="5" name="Rectangle 3"/>
          <p:cNvSpPr>
            <a:spLocks noGrp="1" noChangeArrowheads="1"/>
          </p:cNvSpPr>
          <p:nvPr>
            <p:ph idx="1"/>
          </p:nvPr>
        </p:nvSpPr>
        <p:spPr>
          <a:xfrm>
            <a:off x="381000" y="2712660"/>
            <a:ext cx="8458200" cy="3964366"/>
          </a:xfrm>
        </p:spPr>
        <p:txBody>
          <a:bodyPr>
            <a:normAutofit lnSpcReduction="10000"/>
          </a:bodyPr>
          <a:lstStyle/>
          <a:p>
            <a:pPr lvl="1">
              <a:lnSpc>
                <a:spcPct val="80000"/>
              </a:lnSpc>
              <a:buNone/>
            </a:pPr>
            <a:r>
              <a:rPr lang="en-US" sz="2600" dirty="0"/>
              <a:t>Through a grant competition, funds are awarded to institutions of higher education to prepare eligible participants for doctoral studies through involvement in research and other scholarly activities. Participants are from disadvantaged backgrounds and have demonstrated strong academic potential. Institutions work closely with participants as they complete their undergraduate requirements. Institutions encourage participants to enroll in graduate programs and then track their progress through to the successful completion of advanced degrees. The goal is to increase the attainment of Ph.D. degrees by students from underrepresented segments of society.</a:t>
            </a:r>
            <a:endParaRPr lang="en-US" sz="2600" b="1" dirty="0">
              <a:solidFill>
                <a:schemeClr val="accent2"/>
              </a:solidFill>
              <a:sym typeface="Wingdings" pitchFamily="2" charset="2"/>
            </a:endParaRPr>
          </a:p>
        </p:txBody>
      </p:sp>
      <p:sp>
        <p:nvSpPr>
          <p:cNvPr id="6" name="Rectangle 5"/>
          <p:cNvSpPr/>
          <p:nvPr/>
        </p:nvSpPr>
        <p:spPr>
          <a:xfrm>
            <a:off x="381000" y="1143000"/>
            <a:ext cx="8229600" cy="1569660"/>
          </a:xfrm>
          <a:prstGeom prst="rect">
            <a:avLst/>
          </a:prstGeom>
        </p:spPr>
        <p:txBody>
          <a:bodyPr wrap="square">
            <a:spAutoFit/>
          </a:bodyPr>
          <a:lstStyle/>
          <a:p>
            <a:r>
              <a:rPr lang="en-US" sz="2400" dirty="0"/>
              <a:t>(The McNair Scholars program  was first established in 1986 in honor of Challenger astronaut Ronald E. McNair and was reauthorized under the Higher Education Opportunity Act of 2008.)</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0"/>
            <a:ext cx="8229600" cy="1143000"/>
          </a:xfrm>
          <a:noFill/>
          <a:ln/>
        </p:spPr>
        <p:txBody>
          <a:bodyPr>
            <a:normAutofit fontScale="90000"/>
          </a:bodyPr>
          <a:lstStyle/>
          <a:p>
            <a:pPr algn="ctr"/>
            <a:r>
              <a:rPr lang="en-US" sz="4000" b="1" dirty="0">
                <a:solidFill>
                  <a:schemeClr val="tx1"/>
                </a:solidFill>
              </a:rPr>
              <a:t>Ronald E. McNair Post-Baccalaureate Achievement</a:t>
            </a:r>
          </a:p>
        </p:txBody>
      </p:sp>
      <p:sp>
        <p:nvSpPr>
          <p:cNvPr id="5" name="Rectangle 3"/>
          <p:cNvSpPr>
            <a:spLocks noGrp="1" noChangeArrowheads="1"/>
          </p:cNvSpPr>
          <p:nvPr>
            <p:ph idx="1"/>
          </p:nvPr>
        </p:nvSpPr>
        <p:spPr>
          <a:xfrm>
            <a:off x="457200" y="1143000"/>
            <a:ext cx="8229600" cy="5486400"/>
          </a:xfrm>
          <a:noFill/>
          <a:ln/>
        </p:spPr>
        <p:txBody>
          <a:bodyPr>
            <a:normAutofit/>
          </a:bodyPr>
          <a:lstStyle/>
          <a:p>
            <a:pPr>
              <a:lnSpc>
                <a:spcPct val="80000"/>
              </a:lnSpc>
              <a:buNone/>
            </a:pPr>
            <a:r>
              <a:rPr lang="en-US" sz="3200" b="1" dirty="0">
                <a:sym typeface="Wingdings" pitchFamily="2" charset="2"/>
              </a:rPr>
              <a:t>Types of projects:</a:t>
            </a:r>
          </a:p>
          <a:p>
            <a:pPr>
              <a:lnSpc>
                <a:spcPct val="80000"/>
              </a:lnSpc>
              <a:buClrTx/>
              <a:buFont typeface="Wingdings" pitchFamily="2" charset="2"/>
              <a:buChar char="v"/>
            </a:pPr>
            <a:r>
              <a:rPr lang="en-US" sz="2400" dirty="0">
                <a:sym typeface="Wingdings" pitchFamily="2" charset="2"/>
              </a:rPr>
              <a:t>Academic/graduate school counseling</a:t>
            </a:r>
          </a:p>
          <a:p>
            <a:pPr>
              <a:lnSpc>
                <a:spcPct val="80000"/>
              </a:lnSpc>
              <a:buClrTx/>
              <a:buFont typeface="Wingdings" pitchFamily="2" charset="2"/>
              <a:buChar char="v"/>
            </a:pPr>
            <a:r>
              <a:rPr lang="en-US" sz="2400" dirty="0">
                <a:sym typeface="Wingdings" pitchFamily="2" charset="2"/>
              </a:rPr>
              <a:t>Financial assistance (i.e., fellowships, graduate and teaching assistantships)</a:t>
            </a:r>
          </a:p>
          <a:p>
            <a:pPr>
              <a:lnSpc>
                <a:spcPct val="80000"/>
              </a:lnSpc>
              <a:buClrTx/>
              <a:buFont typeface="Wingdings" pitchFamily="2" charset="2"/>
              <a:buChar char="v"/>
            </a:pPr>
            <a:r>
              <a:rPr lang="en-US" sz="2400" dirty="0">
                <a:sym typeface="Wingdings" pitchFamily="2" charset="2"/>
              </a:rPr>
              <a:t>Research/scholarly opportunities to provide effective doctoral studies preparation (including publications/ presentations)</a:t>
            </a:r>
          </a:p>
          <a:p>
            <a:pPr>
              <a:lnSpc>
                <a:spcPct val="80000"/>
              </a:lnSpc>
              <a:buClrTx/>
              <a:buFont typeface="Wingdings" pitchFamily="2" charset="2"/>
              <a:buChar char="v"/>
            </a:pPr>
            <a:r>
              <a:rPr lang="en-US" sz="2400" dirty="0">
                <a:sym typeface="Wingdings" pitchFamily="2" charset="2"/>
              </a:rPr>
              <a:t>Summer internships, tutoring, Seminars/other educational activities (i.e., conference presentations)</a:t>
            </a:r>
          </a:p>
          <a:p>
            <a:pPr>
              <a:lnSpc>
                <a:spcPct val="80000"/>
              </a:lnSpc>
              <a:buClrTx/>
              <a:buFont typeface="Wingdings" pitchFamily="2" charset="2"/>
              <a:buChar char="v"/>
            </a:pPr>
            <a:r>
              <a:rPr lang="en-US" sz="2400" dirty="0">
                <a:sym typeface="Wingdings" pitchFamily="2" charset="2"/>
              </a:rPr>
              <a:t>Mentoring programs involving HE institution faculty members or students </a:t>
            </a:r>
          </a:p>
          <a:p>
            <a:pPr>
              <a:lnSpc>
                <a:spcPct val="80000"/>
              </a:lnSpc>
              <a:buClrTx/>
              <a:buFont typeface="Wingdings" pitchFamily="2" charset="2"/>
              <a:buChar char="v"/>
            </a:pPr>
            <a:r>
              <a:rPr lang="en-US" sz="2400" dirty="0">
                <a:sym typeface="Wingdings" pitchFamily="2" charset="2"/>
              </a:rPr>
              <a:t>Exposure to cultural events/academic programs not usually available to project participants </a:t>
            </a:r>
          </a:p>
          <a:p>
            <a:pPr>
              <a:lnSpc>
                <a:spcPct val="80000"/>
              </a:lnSpc>
              <a:buClrTx/>
              <a:buFont typeface="Wingdings" pitchFamily="2" charset="2"/>
              <a:buChar char="v"/>
            </a:pPr>
            <a:r>
              <a:rPr lang="en-US" sz="2400" dirty="0"/>
              <a:t>mentoring programs involving faculty members at institutions of higher education </a:t>
            </a:r>
            <a:endParaRPr lang="en-US" sz="2400" dirty="0">
              <a:sym typeface="Wingdings" pitchFamily="2" charset="2"/>
            </a:endParaRPr>
          </a:p>
          <a:p>
            <a:pPr eaLnBrk="1" hangingPunct="1">
              <a:buFont typeface="Wingdings" pitchFamily="2" charset="2"/>
              <a:buNone/>
            </a:pPr>
            <a:endParaRPr lang="en-US" sz="2400" dirty="0">
              <a:sym typeface="Wingdings" pitchFamily="2" charset="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8100"/>
            <a:ext cx="9144000" cy="646331"/>
          </a:xfrm>
          <a:prstGeom prst="rect">
            <a:avLst/>
          </a:prstGeom>
          <a:noFill/>
        </p:spPr>
        <p:txBody>
          <a:bodyPr wrap="square" rtlCol="0">
            <a:spAutoFit/>
          </a:bodyPr>
          <a:lstStyle/>
          <a:p>
            <a:pPr algn="ctr"/>
            <a:r>
              <a:rPr lang="en-US" sz="3600" dirty="0"/>
              <a:t>McNair Programs and Annual Funding</a:t>
            </a:r>
          </a:p>
        </p:txBody>
      </p:sp>
      <p:graphicFrame>
        <p:nvGraphicFramePr>
          <p:cNvPr id="6" name="Content Placeholder 2"/>
          <p:cNvGraphicFramePr>
            <a:graphicFrameLocks/>
          </p:cNvGraphicFramePr>
          <p:nvPr>
            <p:extLst>
              <p:ext uri="{D42A27DB-BD31-4B8C-83A1-F6EECF244321}">
                <p14:modId xmlns:p14="http://schemas.microsoft.com/office/powerpoint/2010/main" val="268054623"/>
              </p:ext>
            </p:extLst>
          </p:nvPr>
        </p:nvGraphicFramePr>
        <p:xfrm>
          <a:off x="76200" y="896106"/>
          <a:ext cx="8931400" cy="5715234"/>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xmlns="" val="440684269"/>
                    </a:ext>
                  </a:extLst>
                </a:gridCol>
                <a:gridCol w="1359877">
                  <a:extLst>
                    <a:ext uri="{9D8B030D-6E8A-4147-A177-3AD203B41FA5}">
                      <a16:colId xmlns:a16="http://schemas.microsoft.com/office/drawing/2014/main" xmlns="" val="412021383"/>
                    </a:ext>
                  </a:extLst>
                </a:gridCol>
                <a:gridCol w="1066800">
                  <a:extLst>
                    <a:ext uri="{9D8B030D-6E8A-4147-A177-3AD203B41FA5}">
                      <a16:colId xmlns:a16="http://schemas.microsoft.com/office/drawing/2014/main" xmlns="" val="1330536460"/>
                    </a:ext>
                  </a:extLst>
                </a:gridCol>
                <a:gridCol w="1535723">
                  <a:extLst>
                    <a:ext uri="{9D8B030D-6E8A-4147-A177-3AD203B41FA5}">
                      <a16:colId xmlns:a16="http://schemas.microsoft.com/office/drawing/2014/main" xmlns="" val="3245467424"/>
                    </a:ext>
                  </a:extLst>
                </a:gridCol>
                <a:gridCol w="1359877">
                  <a:extLst>
                    <a:ext uri="{9D8B030D-6E8A-4147-A177-3AD203B41FA5}">
                      <a16:colId xmlns:a16="http://schemas.microsoft.com/office/drawing/2014/main" xmlns="" val="2475566646"/>
                    </a:ext>
                  </a:extLst>
                </a:gridCol>
                <a:gridCol w="1002323">
                  <a:extLst>
                    <a:ext uri="{9D8B030D-6E8A-4147-A177-3AD203B41FA5}">
                      <a16:colId xmlns:a16="http://schemas.microsoft.com/office/drawing/2014/main" xmlns="" val="2628042843"/>
                    </a:ext>
                  </a:extLst>
                </a:gridCol>
                <a:gridCol w="1692400">
                  <a:extLst>
                    <a:ext uri="{9D8B030D-6E8A-4147-A177-3AD203B41FA5}">
                      <a16:colId xmlns:a16="http://schemas.microsoft.com/office/drawing/2014/main" xmlns="" val="1217357259"/>
                    </a:ext>
                  </a:extLst>
                </a:gridCol>
              </a:tblGrid>
              <a:tr h="589148">
                <a:tc>
                  <a:txBody>
                    <a:bodyPr/>
                    <a:lstStyle/>
                    <a:p>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1400" dirty="0"/>
                        <a:t>Programs</a:t>
                      </a:r>
                    </a:p>
                  </a:txBody>
                  <a:tcPr>
                    <a:lnL w="12700" cap="flat" cmpd="sng" algn="ctr">
                      <a:solidFill>
                        <a:schemeClr val="tx1"/>
                      </a:solidFill>
                      <a:prstDash val="solid"/>
                      <a:round/>
                      <a:headEnd type="none" w="med" len="med"/>
                      <a:tailEnd type="none" w="med" len="med"/>
                    </a:lnL>
                  </a:tcPr>
                </a:tc>
                <a:tc>
                  <a:txBody>
                    <a:bodyPr/>
                    <a:lstStyle/>
                    <a:p>
                      <a:r>
                        <a:rPr lang="en-US" sz="1400" dirty="0"/>
                        <a:t>Students</a:t>
                      </a:r>
                    </a:p>
                    <a:p>
                      <a:r>
                        <a:rPr lang="en-US" sz="1400" dirty="0"/>
                        <a:t>Served</a:t>
                      </a:r>
                    </a:p>
                  </a:txBody>
                  <a:tcPr/>
                </a:tc>
                <a:tc>
                  <a:txBody>
                    <a:bodyPr/>
                    <a:lstStyle/>
                    <a:p>
                      <a:r>
                        <a:rPr lang="en-US" sz="1400" dirty="0"/>
                        <a:t>2015/2016</a:t>
                      </a:r>
                    </a:p>
                    <a:p>
                      <a:r>
                        <a:rPr lang="en-US" sz="1400" dirty="0"/>
                        <a:t>Funding $</a:t>
                      </a:r>
                    </a:p>
                  </a:txBody>
                  <a:tcPr/>
                </a:tc>
                <a:tc>
                  <a:txBody>
                    <a:bodyPr/>
                    <a:lstStyle/>
                    <a:p>
                      <a:r>
                        <a:rPr lang="en-US" sz="1400" dirty="0">
                          <a:solidFill>
                            <a:schemeClr val="tx1"/>
                          </a:solidFill>
                        </a:rPr>
                        <a:t>Programs</a:t>
                      </a:r>
                    </a:p>
                    <a:p>
                      <a:r>
                        <a:rPr lang="en-US" sz="1400" dirty="0">
                          <a:solidFill>
                            <a:schemeClr val="tx1"/>
                          </a:solidFill>
                        </a:rPr>
                        <a:t>Statewide</a:t>
                      </a:r>
                    </a:p>
                  </a:txBody>
                  <a:tcPr/>
                </a:tc>
                <a:tc>
                  <a:txBody>
                    <a:bodyPr/>
                    <a:lstStyle/>
                    <a:p>
                      <a:r>
                        <a:rPr lang="en-US" sz="1400" dirty="0">
                          <a:solidFill>
                            <a:schemeClr val="tx1"/>
                          </a:solidFill>
                        </a:rPr>
                        <a:t>Students</a:t>
                      </a:r>
                    </a:p>
                    <a:p>
                      <a:r>
                        <a:rPr lang="en-US" sz="1400" dirty="0">
                          <a:solidFill>
                            <a:schemeClr val="tx1"/>
                          </a:solidFill>
                        </a:rPr>
                        <a:t>Served</a:t>
                      </a:r>
                    </a:p>
                  </a:txBody>
                  <a:tcPr/>
                </a:tc>
                <a:tc>
                  <a:txBody>
                    <a:bodyPr/>
                    <a:lstStyle/>
                    <a:p>
                      <a:r>
                        <a:rPr lang="en-US" sz="1400" dirty="0">
                          <a:solidFill>
                            <a:schemeClr val="tx1"/>
                          </a:solidFill>
                        </a:rPr>
                        <a:t>2015/2016 </a:t>
                      </a:r>
                    </a:p>
                    <a:p>
                      <a:r>
                        <a:rPr lang="en-US" sz="1400" dirty="0">
                          <a:solidFill>
                            <a:schemeClr val="tx1"/>
                          </a:solidFill>
                        </a:rPr>
                        <a:t>Funding $</a:t>
                      </a:r>
                    </a:p>
                  </a:txBody>
                  <a:tcPr/>
                </a:tc>
                <a:extLst>
                  <a:ext uri="{0D108BD9-81ED-4DB2-BD59-A6C34878D82A}">
                    <a16:rowId xmlns:a16="http://schemas.microsoft.com/office/drawing/2014/main" xmlns="" val="2642970962"/>
                  </a:ext>
                </a:extLst>
              </a:tr>
              <a:tr h="366149">
                <a:tc>
                  <a:txBody>
                    <a:bodyPr/>
                    <a:lstStyle/>
                    <a:p>
                      <a:r>
                        <a:rPr lang="en-US" dirty="0"/>
                        <a:t>AL</a:t>
                      </a:r>
                    </a:p>
                  </a:txBody>
                  <a:tcPr>
                    <a:lnT w="12700" cap="flat" cmpd="sng" algn="ctr">
                      <a:solidFill>
                        <a:schemeClr val="tx1"/>
                      </a:solidFill>
                      <a:prstDash val="solid"/>
                      <a:round/>
                      <a:headEnd type="none" w="med" len="med"/>
                      <a:tailEnd type="none" w="med" len="med"/>
                    </a:lnT>
                  </a:tcPr>
                </a:tc>
                <a:tc>
                  <a:txBody>
                    <a:bodyPr/>
                    <a:lstStyle/>
                    <a:p>
                      <a:r>
                        <a:rPr lang="en-US" sz="1600" dirty="0">
                          <a:latin typeface="Arial Black" panose="020B0A04020102020204" pitchFamily="34" charset="0"/>
                        </a:rPr>
                        <a:t>2</a:t>
                      </a:r>
                    </a:p>
                  </a:txBody>
                  <a:tcPr/>
                </a:tc>
                <a:tc>
                  <a:txBody>
                    <a:bodyPr/>
                    <a:lstStyle/>
                    <a:p>
                      <a:r>
                        <a:rPr lang="en-US" sz="1600" dirty="0">
                          <a:latin typeface="Arial Black" panose="020B0A04020102020204" pitchFamily="34" charset="0"/>
                        </a:rPr>
                        <a:t>56</a:t>
                      </a:r>
                    </a:p>
                  </a:txBody>
                  <a:tcPr/>
                </a:tc>
                <a:tc>
                  <a:txBody>
                    <a:bodyPr/>
                    <a:lstStyle/>
                    <a:p>
                      <a:r>
                        <a:rPr lang="en-US" sz="1600" dirty="0">
                          <a:latin typeface="Arial Black" panose="020B0A04020102020204" pitchFamily="34" charset="0"/>
                        </a:rPr>
                        <a:t>$476,551</a:t>
                      </a:r>
                    </a:p>
                  </a:txBody>
                  <a:tcPr/>
                </a:tc>
                <a:tc>
                  <a:txBody>
                    <a:bodyPr/>
                    <a:lstStyle/>
                    <a:p>
                      <a:r>
                        <a:rPr lang="en-US" sz="1600" dirty="0">
                          <a:solidFill>
                            <a:schemeClr val="accent4">
                              <a:lumMod val="50000"/>
                            </a:schemeClr>
                          </a:solidFill>
                          <a:latin typeface="Arial Black" panose="020B0A04020102020204" pitchFamily="34" charset="0"/>
                        </a:rPr>
                        <a:t>2</a:t>
                      </a:r>
                    </a:p>
                  </a:txBody>
                  <a:tcPr/>
                </a:tc>
                <a:tc>
                  <a:txBody>
                    <a:bodyPr/>
                    <a:lstStyle/>
                    <a:p>
                      <a:r>
                        <a:rPr lang="en-US" sz="1600" dirty="0">
                          <a:solidFill>
                            <a:schemeClr val="accent4">
                              <a:lumMod val="50000"/>
                            </a:schemeClr>
                          </a:solidFill>
                          <a:latin typeface="Arial Black" panose="020B0A04020102020204" pitchFamily="34" charset="0"/>
                        </a:rPr>
                        <a:t>56</a:t>
                      </a:r>
                    </a:p>
                  </a:txBody>
                  <a:tcPr/>
                </a:tc>
                <a:tc>
                  <a:txBody>
                    <a:bodyPr/>
                    <a:lstStyle/>
                    <a:p>
                      <a:r>
                        <a:rPr lang="en-US" sz="1600" dirty="0">
                          <a:solidFill>
                            <a:schemeClr val="accent4">
                              <a:lumMod val="50000"/>
                            </a:schemeClr>
                          </a:solidFill>
                          <a:latin typeface="Arial Black" panose="020B0A04020102020204" pitchFamily="34" charset="0"/>
                        </a:rPr>
                        <a:t>$476,551</a:t>
                      </a:r>
                    </a:p>
                  </a:txBody>
                  <a:tcPr/>
                </a:tc>
                <a:extLst>
                  <a:ext uri="{0D108BD9-81ED-4DB2-BD59-A6C34878D82A}">
                    <a16:rowId xmlns:a16="http://schemas.microsoft.com/office/drawing/2014/main" xmlns="" val="3990325154"/>
                  </a:ext>
                </a:extLst>
              </a:tr>
              <a:tr h="366149">
                <a:tc>
                  <a:txBody>
                    <a:bodyPr/>
                    <a:lstStyle/>
                    <a:p>
                      <a:r>
                        <a:rPr lang="en-US" dirty="0"/>
                        <a:t>GA</a:t>
                      </a:r>
                    </a:p>
                  </a:txBody>
                  <a:tcPr/>
                </a:tc>
                <a:tc>
                  <a:txBody>
                    <a:bodyPr/>
                    <a:lstStyle/>
                    <a:p>
                      <a:r>
                        <a:rPr lang="en-US" sz="1600" dirty="0">
                          <a:latin typeface="Arial Black" panose="020B0A04020102020204" pitchFamily="34" charset="0"/>
                        </a:rPr>
                        <a:t>0</a:t>
                      </a:r>
                    </a:p>
                  </a:txBody>
                  <a:tcPr/>
                </a:tc>
                <a:tc>
                  <a:txBody>
                    <a:bodyPr/>
                    <a:lstStyle/>
                    <a:p>
                      <a:r>
                        <a:rPr lang="en-US" sz="1600" dirty="0">
                          <a:latin typeface="Arial Black" panose="020B0A04020102020204" pitchFamily="34" charset="0"/>
                        </a:rPr>
                        <a:t>0</a:t>
                      </a:r>
                    </a:p>
                  </a:txBody>
                  <a:tcPr/>
                </a:tc>
                <a:tc>
                  <a:txBody>
                    <a:bodyPr/>
                    <a:lstStyle/>
                    <a:p>
                      <a:r>
                        <a:rPr lang="en-US" sz="1600" dirty="0">
                          <a:latin typeface="Arial Black" panose="020B0A04020102020204" pitchFamily="34" charset="0"/>
                        </a:rPr>
                        <a:t>$0</a:t>
                      </a:r>
                    </a:p>
                  </a:txBody>
                  <a:tcPr/>
                </a:tc>
                <a:tc>
                  <a:txBody>
                    <a:bodyPr/>
                    <a:lstStyle/>
                    <a:p>
                      <a:r>
                        <a:rPr lang="en-US" sz="1600" dirty="0">
                          <a:solidFill>
                            <a:schemeClr val="accent4">
                              <a:lumMod val="50000"/>
                            </a:schemeClr>
                          </a:solidFill>
                          <a:latin typeface="Arial Black" panose="020B0A04020102020204" pitchFamily="34" charset="0"/>
                        </a:rPr>
                        <a:t>1</a:t>
                      </a:r>
                    </a:p>
                  </a:txBody>
                  <a:tcPr/>
                </a:tc>
                <a:tc>
                  <a:txBody>
                    <a:bodyPr/>
                    <a:lstStyle/>
                    <a:p>
                      <a:r>
                        <a:rPr lang="en-US" sz="1600" dirty="0">
                          <a:solidFill>
                            <a:schemeClr val="accent4">
                              <a:lumMod val="50000"/>
                            </a:schemeClr>
                          </a:solidFill>
                          <a:latin typeface="Arial Black" panose="020B0A04020102020204" pitchFamily="34" charset="0"/>
                        </a:rPr>
                        <a:t>29</a:t>
                      </a:r>
                    </a:p>
                  </a:txBody>
                  <a:tcPr/>
                </a:tc>
                <a:tc>
                  <a:txBody>
                    <a:bodyPr/>
                    <a:lstStyle/>
                    <a:p>
                      <a:r>
                        <a:rPr lang="en-US" sz="1600" dirty="0">
                          <a:solidFill>
                            <a:schemeClr val="accent4">
                              <a:lumMod val="50000"/>
                            </a:schemeClr>
                          </a:solidFill>
                          <a:latin typeface="Arial Black" panose="020B0A04020102020204" pitchFamily="34" charset="0"/>
                        </a:rPr>
                        <a:t>$254,573</a:t>
                      </a:r>
                    </a:p>
                  </a:txBody>
                  <a:tcPr/>
                </a:tc>
                <a:extLst>
                  <a:ext uri="{0D108BD9-81ED-4DB2-BD59-A6C34878D82A}">
                    <a16:rowId xmlns:a16="http://schemas.microsoft.com/office/drawing/2014/main" xmlns="" val="1121601496"/>
                  </a:ext>
                </a:extLst>
              </a:tr>
              <a:tr h="366149">
                <a:tc>
                  <a:txBody>
                    <a:bodyPr/>
                    <a:lstStyle/>
                    <a:p>
                      <a:r>
                        <a:rPr lang="en-US" dirty="0"/>
                        <a:t>KY</a:t>
                      </a:r>
                    </a:p>
                  </a:txBody>
                  <a:tcPr/>
                </a:tc>
                <a:tc>
                  <a:txBody>
                    <a:bodyPr/>
                    <a:lstStyle/>
                    <a:p>
                      <a:r>
                        <a:rPr lang="en-US" sz="1600" dirty="0">
                          <a:latin typeface="Arial Black" panose="020B0A04020102020204" pitchFamily="34" charset="0"/>
                        </a:rPr>
                        <a:t>1</a:t>
                      </a:r>
                    </a:p>
                  </a:txBody>
                  <a:tcPr/>
                </a:tc>
                <a:tc>
                  <a:txBody>
                    <a:bodyPr/>
                    <a:lstStyle/>
                    <a:p>
                      <a:r>
                        <a:rPr lang="en-US" sz="1600" dirty="0">
                          <a:latin typeface="Arial Black" panose="020B0A04020102020204" pitchFamily="34" charset="0"/>
                        </a:rPr>
                        <a:t>25</a:t>
                      </a:r>
                    </a:p>
                  </a:txBody>
                  <a:tcPr/>
                </a:tc>
                <a:tc>
                  <a:txBody>
                    <a:bodyPr/>
                    <a:lstStyle/>
                    <a:p>
                      <a:r>
                        <a:rPr lang="en-US" sz="1600" dirty="0">
                          <a:latin typeface="Arial Black" panose="020B0A04020102020204" pitchFamily="34" charset="0"/>
                        </a:rPr>
                        <a:t>$220,000</a:t>
                      </a:r>
                    </a:p>
                  </a:txBody>
                  <a:tcPr/>
                </a:tc>
                <a:tc>
                  <a:txBody>
                    <a:bodyPr/>
                    <a:lstStyle/>
                    <a:p>
                      <a:r>
                        <a:rPr lang="en-US" sz="1600" dirty="0">
                          <a:solidFill>
                            <a:schemeClr val="accent5">
                              <a:lumMod val="50000"/>
                            </a:schemeClr>
                          </a:solidFill>
                          <a:latin typeface="Arial Black" panose="020B0A04020102020204" pitchFamily="34" charset="0"/>
                        </a:rPr>
                        <a:t>2</a:t>
                      </a:r>
                    </a:p>
                  </a:txBody>
                  <a:tcPr/>
                </a:tc>
                <a:tc>
                  <a:txBody>
                    <a:bodyPr/>
                    <a:lstStyle/>
                    <a:p>
                      <a:r>
                        <a:rPr lang="en-US" sz="1600" dirty="0">
                          <a:solidFill>
                            <a:schemeClr val="accent5">
                              <a:lumMod val="50000"/>
                            </a:schemeClr>
                          </a:solidFill>
                          <a:latin typeface="Arial Black" panose="020B0A04020102020204" pitchFamily="34" charset="0"/>
                        </a:rPr>
                        <a:t>53</a:t>
                      </a:r>
                    </a:p>
                  </a:txBody>
                  <a:tcPr/>
                </a:tc>
                <a:tc>
                  <a:txBody>
                    <a:bodyPr/>
                    <a:lstStyle/>
                    <a:p>
                      <a:r>
                        <a:rPr lang="en-US" sz="1600" dirty="0">
                          <a:solidFill>
                            <a:schemeClr val="accent5">
                              <a:lumMod val="50000"/>
                            </a:schemeClr>
                          </a:solidFill>
                          <a:latin typeface="Arial Black" panose="020B0A04020102020204" pitchFamily="34" charset="0"/>
                        </a:rPr>
                        <a:t>$445,000</a:t>
                      </a:r>
                    </a:p>
                  </a:txBody>
                  <a:tcPr/>
                </a:tc>
                <a:extLst>
                  <a:ext uri="{0D108BD9-81ED-4DB2-BD59-A6C34878D82A}">
                    <a16:rowId xmlns:a16="http://schemas.microsoft.com/office/drawing/2014/main" xmlns="" val="3737341550"/>
                  </a:ext>
                </a:extLst>
              </a:tr>
              <a:tr h="366149">
                <a:tc>
                  <a:txBody>
                    <a:bodyPr/>
                    <a:lstStyle/>
                    <a:p>
                      <a:r>
                        <a:rPr lang="en-US" dirty="0"/>
                        <a:t>MD</a:t>
                      </a:r>
                    </a:p>
                  </a:txBody>
                  <a:tcPr/>
                </a:tc>
                <a:tc>
                  <a:txBody>
                    <a:bodyPr/>
                    <a:lstStyle/>
                    <a:p>
                      <a:r>
                        <a:rPr lang="en-US" sz="1600" dirty="0">
                          <a:latin typeface="Arial Black" panose="020B0A04020102020204" pitchFamily="34" charset="0"/>
                        </a:rPr>
                        <a:t>0</a:t>
                      </a:r>
                    </a:p>
                  </a:txBody>
                  <a:tcPr/>
                </a:tc>
                <a:tc>
                  <a:txBody>
                    <a:bodyPr/>
                    <a:lstStyle/>
                    <a:p>
                      <a:r>
                        <a:rPr lang="en-US" sz="1600" dirty="0">
                          <a:latin typeface="Arial Black" panose="020B0A04020102020204" pitchFamily="34" charset="0"/>
                        </a:rPr>
                        <a:t>0</a:t>
                      </a:r>
                    </a:p>
                  </a:txBody>
                  <a:tcPr/>
                </a:tc>
                <a:tc>
                  <a:txBody>
                    <a:bodyPr/>
                    <a:lstStyle/>
                    <a:p>
                      <a:r>
                        <a:rPr lang="en-US" sz="1600" dirty="0">
                          <a:latin typeface="Arial Black" panose="020B0A04020102020204" pitchFamily="34" charset="0"/>
                        </a:rPr>
                        <a:t>$0</a:t>
                      </a:r>
                    </a:p>
                  </a:txBody>
                  <a:tcPr/>
                </a:tc>
                <a:tc>
                  <a:txBody>
                    <a:bodyPr/>
                    <a:lstStyle/>
                    <a:p>
                      <a:r>
                        <a:rPr lang="en-US" sz="1600" dirty="0">
                          <a:solidFill>
                            <a:schemeClr val="accent5">
                              <a:lumMod val="50000"/>
                            </a:schemeClr>
                          </a:solidFill>
                          <a:latin typeface="Arial Black" panose="020B0A04020102020204" pitchFamily="34" charset="0"/>
                        </a:rPr>
                        <a:t>2</a:t>
                      </a:r>
                    </a:p>
                  </a:txBody>
                  <a:tcPr/>
                </a:tc>
                <a:tc>
                  <a:txBody>
                    <a:bodyPr/>
                    <a:lstStyle/>
                    <a:p>
                      <a:r>
                        <a:rPr lang="en-US" sz="1600" dirty="0">
                          <a:solidFill>
                            <a:schemeClr val="accent5">
                              <a:lumMod val="50000"/>
                            </a:schemeClr>
                          </a:solidFill>
                          <a:latin typeface="Arial Black" panose="020B0A04020102020204" pitchFamily="34" charset="0"/>
                        </a:rPr>
                        <a:t>61</a:t>
                      </a:r>
                    </a:p>
                  </a:txBody>
                  <a:tcPr/>
                </a:tc>
                <a:tc>
                  <a:txBody>
                    <a:bodyPr/>
                    <a:lstStyle/>
                    <a:p>
                      <a:r>
                        <a:rPr lang="en-US" sz="1600" dirty="0">
                          <a:solidFill>
                            <a:schemeClr val="accent5">
                              <a:lumMod val="50000"/>
                            </a:schemeClr>
                          </a:solidFill>
                          <a:latin typeface="Arial Black" panose="020B0A04020102020204" pitchFamily="34" charset="0"/>
                        </a:rPr>
                        <a:t>$528,996</a:t>
                      </a:r>
                    </a:p>
                  </a:txBody>
                  <a:tcPr/>
                </a:tc>
                <a:extLst>
                  <a:ext uri="{0D108BD9-81ED-4DB2-BD59-A6C34878D82A}">
                    <a16:rowId xmlns:a16="http://schemas.microsoft.com/office/drawing/2014/main" xmlns="" val="1324710546"/>
                  </a:ext>
                </a:extLst>
              </a:tr>
              <a:tr h="366149">
                <a:tc>
                  <a:txBody>
                    <a:bodyPr/>
                    <a:lstStyle/>
                    <a:p>
                      <a:r>
                        <a:rPr lang="en-US" dirty="0"/>
                        <a:t>MS</a:t>
                      </a:r>
                    </a:p>
                  </a:txBody>
                  <a:tcPr/>
                </a:tc>
                <a:tc>
                  <a:txBody>
                    <a:bodyPr/>
                    <a:lstStyle/>
                    <a:p>
                      <a:r>
                        <a:rPr lang="en-US" sz="1600" dirty="0">
                          <a:latin typeface="Arial Black" panose="020B0A04020102020204" pitchFamily="34" charset="0"/>
                        </a:rPr>
                        <a:t>0</a:t>
                      </a:r>
                    </a:p>
                  </a:txBody>
                  <a:tcPr/>
                </a:tc>
                <a:tc>
                  <a:txBody>
                    <a:bodyPr/>
                    <a:lstStyle/>
                    <a:p>
                      <a:r>
                        <a:rPr lang="en-US" sz="1600" dirty="0">
                          <a:latin typeface="Arial Black" panose="020B0A04020102020204" pitchFamily="34" charset="0"/>
                        </a:rPr>
                        <a:t>0</a:t>
                      </a:r>
                    </a:p>
                  </a:txBody>
                  <a:tcPr/>
                </a:tc>
                <a:tc>
                  <a:txBody>
                    <a:bodyPr/>
                    <a:lstStyle/>
                    <a:p>
                      <a:r>
                        <a:rPr lang="en-US" sz="1600" dirty="0">
                          <a:latin typeface="Arial Black" panose="020B0A04020102020204" pitchFamily="34" charset="0"/>
                        </a:rPr>
                        <a:t>$0</a:t>
                      </a:r>
                    </a:p>
                  </a:txBody>
                  <a:tcPr/>
                </a:tc>
                <a:tc>
                  <a:txBody>
                    <a:bodyPr/>
                    <a:lstStyle/>
                    <a:p>
                      <a:r>
                        <a:rPr lang="en-US" sz="1600" dirty="0">
                          <a:solidFill>
                            <a:schemeClr val="accent5">
                              <a:lumMod val="50000"/>
                            </a:schemeClr>
                          </a:solidFill>
                          <a:latin typeface="Arial Black" panose="020B0A04020102020204" pitchFamily="34" charset="0"/>
                        </a:rPr>
                        <a:t>2</a:t>
                      </a:r>
                    </a:p>
                  </a:txBody>
                  <a:tcPr/>
                </a:tc>
                <a:tc>
                  <a:txBody>
                    <a:bodyPr/>
                    <a:lstStyle/>
                    <a:p>
                      <a:r>
                        <a:rPr lang="en-US" sz="1600" dirty="0">
                          <a:solidFill>
                            <a:schemeClr val="accent5">
                              <a:lumMod val="50000"/>
                            </a:schemeClr>
                          </a:solidFill>
                          <a:latin typeface="Arial Black" panose="020B0A04020102020204" pitchFamily="34" charset="0"/>
                        </a:rPr>
                        <a:t>54</a:t>
                      </a:r>
                    </a:p>
                  </a:txBody>
                  <a:tcPr/>
                </a:tc>
                <a:tc>
                  <a:txBody>
                    <a:bodyPr/>
                    <a:lstStyle/>
                    <a:p>
                      <a:r>
                        <a:rPr lang="en-US" sz="1600" dirty="0">
                          <a:solidFill>
                            <a:schemeClr val="accent5">
                              <a:lumMod val="50000"/>
                            </a:schemeClr>
                          </a:solidFill>
                          <a:latin typeface="Arial Black" panose="020B0A04020102020204" pitchFamily="34" charset="0"/>
                        </a:rPr>
                        <a:t>$472,001</a:t>
                      </a:r>
                    </a:p>
                  </a:txBody>
                  <a:tcPr/>
                </a:tc>
                <a:extLst>
                  <a:ext uri="{0D108BD9-81ED-4DB2-BD59-A6C34878D82A}">
                    <a16:rowId xmlns:a16="http://schemas.microsoft.com/office/drawing/2014/main" xmlns="" val="1896932497"/>
                  </a:ext>
                </a:extLst>
              </a:tr>
              <a:tr h="366149">
                <a:tc>
                  <a:txBody>
                    <a:bodyPr/>
                    <a:lstStyle/>
                    <a:p>
                      <a:r>
                        <a:rPr lang="en-US" dirty="0"/>
                        <a:t>NY</a:t>
                      </a:r>
                    </a:p>
                  </a:txBody>
                  <a:tcPr/>
                </a:tc>
                <a:tc>
                  <a:txBody>
                    <a:bodyPr/>
                    <a:lstStyle/>
                    <a:p>
                      <a:r>
                        <a:rPr lang="en-US" sz="1600" dirty="0">
                          <a:latin typeface="Arial Black" panose="020B0A04020102020204" pitchFamily="34" charset="0"/>
                        </a:rPr>
                        <a:t>2</a:t>
                      </a:r>
                    </a:p>
                  </a:txBody>
                  <a:tcPr/>
                </a:tc>
                <a:tc>
                  <a:txBody>
                    <a:bodyPr/>
                    <a:lstStyle/>
                    <a:p>
                      <a:r>
                        <a:rPr lang="en-US" sz="1600" dirty="0">
                          <a:latin typeface="Arial Black" panose="020B0A04020102020204" pitchFamily="34" charset="0"/>
                        </a:rPr>
                        <a:t>65</a:t>
                      </a:r>
                    </a:p>
                  </a:txBody>
                  <a:tcPr/>
                </a:tc>
                <a:tc>
                  <a:txBody>
                    <a:bodyPr/>
                    <a:lstStyle/>
                    <a:p>
                      <a:r>
                        <a:rPr lang="en-US" sz="1600" dirty="0">
                          <a:latin typeface="Arial Black" panose="020B0A04020102020204" pitchFamily="34" charset="0"/>
                        </a:rPr>
                        <a:t>$469,686</a:t>
                      </a:r>
                    </a:p>
                  </a:txBody>
                  <a:tcPr/>
                </a:tc>
                <a:tc>
                  <a:txBody>
                    <a:bodyPr/>
                    <a:lstStyle/>
                    <a:p>
                      <a:r>
                        <a:rPr lang="en-US" sz="1600" dirty="0">
                          <a:solidFill>
                            <a:schemeClr val="accent5">
                              <a:lumMod val="50000"/>
                            </a:schemeClr>
                          </a:solidFill>
                          <a:latin typeface="Arial Black" panose="020B0A04020102020204" pitchFamily="34" charset="0"/>
                        </a:rPr>
                        <a:t>14</a:t>
                      </a:r>
                    </a:p>
                  </a:txBody>
                  <a:tcPr/>
                </a:tc>
                <a:tc>
                  <a:txBody>
                    <a:bodyPr/>
                    <a:lstStyle/>
                    <a:p>
                      <a:r>
                        <a:rPr lang="en-US" sz="1600" dirty="0">
                          <a:solidFill>
                            <a:schemeClr val="accent5">
                              <a:lumMod val="50000"/>
                            </a:schemeClr>
                          </a:solidFill>
                          <a:latin typeface="Arial Black" panose="020B0A04020102020204" pitchFamily="34" charset="0"/>
                        </a:rPr>
                        <a:t>425</a:t>
                      </a:r>
                    </a:p>
                  </a:txBody>
                  <a:tcPr/>
                </a:tc>
                <a:tc>
                  <a:txBody>
                    <a:bodyPr/>
                    <a:lstStyle/>
                    <a:p>
                      <a:r>
                        <a:rPr lang="en-US" sz="1600" dirty="0">
                          <a:solidFill>
                            <a:schemeClr val="accent5">
                              <a:lumMod val="50000"/>
                            </a:schemeClr>
                          </a:solidFill>
                          <a:latin typeface="Arial Black" panose="020B0A04020102020204" pitchFamily="34" charset="0"/>
                        </a:rPr>
                        <a:t>$3,319,576</a:t>
                      </a:r>
                    </a:p>
                  </a:txBody>
                  <a:tcPr/>
                </a:tc>
                <a:extLst>
                  <a:ext uri="{0D108BD9-81ED-4DB2-BD59-A6C34878D82A}">
                    <a16:rowId xmlns:a16="http://schemas.microsoft.com/office/drawing/2014/main" xmlns="" val="2878694082"/>
                  </a:ext>
                </a:extLst>
              </a:tr>
              <a:tr h="366149">
                <a:tc>
                  <a:txBody>
                    <a:bodyPr/>
                    <a:lstStyle/>
                    <a:p>
                      <a:r>
                        <a:rPr lang="en-US" dirty="0"/>
                        <a:t>NC</a:t>
                      </a:r>
                    </a:p>
                  </a:txBody>
                  <a:tcPr/>
                </a:tc>
                <a:tc>
                  <a:txBody>
                    <a:bodyPr/>
                    <a:lstStyle/>
                    <a:p>
                      <a:r>
                        <a:rPr lang="en-US" sz="1600" dirty="0">
                          <a:latin typeface="Arial Black" panose="020B0A04020102020204" pitchFamily="34" charset="0"/>
                        </a:rPr>
                        <a:t>0</a:t>
                      </a:r>
                    </a:p>
                  </a:txBody>
                  <a:tcPr/>
                </a:tc>
                <a:tc>
                  <a:txBody>
                    <a:bodyPr/>
                    <a:lstStyle/>
                    <a:p>
                      <a:r>
                        <a:rPr lang="en-US" sz="1600" dirty="0">
                          <a:latin typeface="Arial Black" panose="020B0A04020102020204" pitchFamily="34" charset="0"/>
                        </a:rPr>
                        <a:t>0</a:t>
                      </a:r>
                    </a:p>
                  </a:txBody>
                  <a:tcPr/>
                </a:tc>
                <a:tc>
                  <a:txBody>
                    <a:bodyPr/>
                    <a:lstStyle/>
                    <a:p>
                      <a:r>
                        <a:rPr lang="en-US" sz="1600" dirty="0">
                          <a:latin typeface="Arial Black" panose="020B0A04020102020204" pitchFamily="34" charset="0"/>
                        </a:rPr>
                        <a:t>$0</a:t>
                      </a:r>
                    </a:p>
                  </a:txBody>
                  <a:tcPr/>
                </a:tc>
                <a:tc>
                  <a:txBody>
                    <a:bodyPr/>
                    <a:lstStyle/>
                    <a:p>
                      <a:r>
                        <a:rPr lang="en-US" sz="1600" dirty="0">
                          <a:solidFill>
                            <a:schemeClr val="accent5">
                              <a:lumMod val="50000"/>
                            </a:schemeClr>
                          </a:solidFill>
                          <a:latin typeface="Arial Black" panose="020B0A04020102020204" pitchFamily="34" charset="0"/>
                        </a:rPr>
                        <a:t>2</a:t>
                      </a:r>
                    </a:p>
                  </a:txBody>
                  <a:tcPr/>
                </a:tc>
                <a:tc>
                  <a:txBody>
                    <a:bodyPr/>
                    <a:lstStyle/>
                    <a:p>
                      <a:r>
                        <a:rPr lang="en-US" sz="1600" dirty="0">
                          <a:solidFill>
                            <a:schemeClr val="accent5">
                              <a:lumMod val="50000"/>
                            </a:schemeClr>
                          </a:solidFill>
                          <a:latin typeface="Arial Black" panose="020B0A04020102020204" pitchFamily="34" charset="0"/>
                        </a:rPr>
                        <a:t>50</a:t>
                      </a:r>
                    </a:p>
                  </a:txBody>
                  <a:tcPr/>
                </a:tc>
                <a:tc>
                  <a:txBody>
                    <a:bodyPr/>
                    <a:lstStyle/>
                    <a:p>
                      <a:r>
                        <a:rPr lang="en-US" sz="1600" dirty="0">
                          <a:solidFill>
                            <a:schemeClr val="accent5">
                              <a:lumMod val="50000"/>
                            </a:schemeClr>
                          </a:solidFill>
                          <a:latin typeface="Arial Black" panose="020B0A04020102020204" pitchFamily="34" charset="0"/>
                        </a:rPr>
                        <a:t>$435,597</a:t>
                      </a:r>
                    </a:p>
                  </a:txBody>
                  <a:tcPr/>
                </a:tc>
                <a:extLst>
                  <a:ext uri="{0D108BD9-81ED-4DB2-BD59-A6C34878D82A}">
                    <a16:rowId xmlns:a16="http://schemas.microsoft.com/office/drawing/2014/main" xmlns="" val="2609869618"/>
                  </a:ext>
                </a:extLst>
              </a:tr>
              <a:tr h="366149">
                <a:tc>
                  <a:txBody>
                    <a:bodyPr/>
                    <a:lstStyle/>
                    <a:p>
                      <a:r>
                        <a:rPr lang="en-US" dirty="0"/>
                        <a:t>OH</a:t>
                      </a:r>
                    </a:p>
                  </a:txBody>
                  <a:tcPr/>
                </a:tc>
                <a:tc>
                  <a:txBody>
                    <a:bodyPr/>
                    <a:lstStyle/>
                    <a:p>
                      <a:r>
                        <a:rPr lang="en-US" sz="1600" dirty="0">
                          <a:latin typeface="Arial Black" panose="020B0A04020102020204" pitchFamily="34" charset="0"/>
                        </a:rPr>
                        <a:t>0</a:t>
                      </a:r>
                    </a:p>
                  </a:txBody>
                  <a:tcPr/>
                </a:tc>
                <a:tc>
                  <a:txBody>
                    <a:bodyPr/>
                    <a:lstStyle/>
                    <a:p>
                      <a:r>
                        <a:rPr lang="en-US" sz="1600" dirty="0">
                          <a:latin typeface="Arial Black" panose="020B0A04020102020204" pitchFamily="34" charset="0"/>
                        </a:rPr>
                        <a:t>0</a:t>
                      </a:r>
                    </a:p>
                  </a:txBody>
                  <a:tcPr/>
                </a:tc>
                <a:tc>
                  <a:txBody>
                    <a:bodyPr/>
                    <a:lstStyle/>
                    <a:p>
                      <a:r>
                        <a:rPr lang="en-US" sz="1600" dirty="0">
                          <a:latin typeface="Arial Black" panose="020B0A04020102020204" pitchFamily="34" charset="0"/>
                        </a:rPr>
                        <a:t>$0</a:t>
                      </a:r>
                    </a:p>
                  </a:txBody>
                  <a:tcPr/>
                </a:tc>
                <a:tc>
                  <a:txBody>
                    <a:bodyPr/>
                    <a:lstStyle/>
                    <a:p>
                      <a:r>
                        <a:rPr lang="en-US" sz="1600" dirty="0">
                          <a:solidFill>
                            <a:schemeClr val="accent5">
                              <a:lumMod val="50000"/>
                            </a:schemeClr>
                          </a:solidFill>
                          <a:latin typeface="Arial Black" panose="020B0A04020102020204" pitchFamily="34" charset="0"/>
                        </a:rPr>
                        <a:t>4</a:t>
                      </a:r>
                    </a:p>
                  </a:txBody>
                  <a:tcPr/>
                </a:tc>
                <a:tc>
                  <a:txBody>
                    <a:bodyPr/>
                    <a:lstStyle/>
                    <a:p>
                      <a:r>
                        <a:rPr lang="en-US" sz="1600" dirty="0">
                          <a:solidFill>
                            <a:schemeClr val="accent5">
                              <a:lumMod val="50000"/>
                            </a:schemeClr>
                          </a:solidFill>
                          <a:latin typeface="Arial Black" panose="020B0A04020102020204" pitchFamily="34" charset="0"/>
                        </a:rPr>
                        <a:t>112</a:t>
                      </a:r>
                    </a:p>
                  </a:txBody>
                  <a:tcPr/>
                </a:tc>
                <a:tc>
                  <a:txBody>
                    <a:bodyPr/>
                    <a:lstStyle/>
                    <a:p>
                      <a:r>
                        <a:rPr lang="en-US" sz="1600" dirty="0">
                          <a:solidFill>
                            <a:schemeClr val="accent5">
                              <a:lumMod val="50000"/>
                            </a:schemeClr>
                          </a:solidFill>
                          <a:latin typeface="Arial Black" panose="020B0A04020102020204" pitchFamily="34" charset="0"/>
                        </a:rPr>
                        <a:t>$897,121</a:t>
                      </a:r>
                    </a:p>
                  </a:txBody>
                  <a:tcPr/>
                </a:tc>
                <a:extLst>
                  <a:ext uri="{0D108BD9-81ED-4DB2-BD59-A6C34878D82A}">
                    <a16:rowId xmlns:a16="http://schemas.microsoft.com/office/drawing/2014/main" xmlns="" val="4265114221"/>
                  </a:ext>
                </a:extLst>
              </a:tr>
              <a:tr h="366149">
                <a:tc>
                  <a:txBody>
                    <a:bodyPr/>
                    <a:lstStyle/>
                    <a:p>
                      <a:r>
                        <a:rPr lang="en-US" dirty="0"/>
                        <a:t>PA</a:t>
                      </a:r>
                    </a:p>
                  </a:txBody>
                  <a:tcPr/>
                </a:tc>
                <a:tc>
                  <a:txBody>
                    <a:bodyPr/>
                    <a:lstStyle/>
                    <a:p>
                      <a:r>
                        <a:rPr lang="en-US" sz="1600" dirty="0">
                          <a:latin typeface="Arial Black" panose="020B0A04020102020204" pitchFamily="34" charset="0"/>
                        </a:rPr>
                        <a:t>2</a:t>
                      </a:r>
                    </a:p>
                  </a:txBody>
                  <a:tcPr/>
                </a:tc>
                <a:tc>
                  <a:txBody>
                    <a:bodyPr/>
                    <a:lstStyle/>
                    <a:p>
                      <a:r>
                        <a:rPr lang="en-US" sz="1600" dirty="0">
                          <a:latin typeface="Arial Black" panose="020B0A04020102020204" pitchFamily="34" charset="0"/>
                        </a:rPr>
                        <a:t>60</a:t>
                      </a:r>
                    </a:p>
                  </a:txBody>
                  <a:tcPr/>
                </a:tc>
                <a:tc>
                  <a:txBody>
                    <a:bodyPr/>
                    <a:lstStyle/>
                    <a:p>
                      <a:r>
                        <a:rPr lang="en-US" sz="1600" dirty="0">
                          <a:latin typeface="Arial Black" panose="020B0A04020102020204" pitchFamily="34" charset="0"/>
                        </a:rPr>
                        <a:t>$525,279</a:t>
                      </a:r>
                    </a:p>
                  </a:txBody>
                  <a:tcPr/>
                </a:tc>
                <a:tc>
                  <a:txBody>
                    <a:bodyPr/>
                    <a:lstStyle/>
                    <a:p>
                      <a:r>
                        <a:rPr lang="en-US" sz="1600" dirty="0">
                          <a:solidFill>
                            <a:schemeClr val="accent5">
                              <a:lumMod val="50000"/>
                            </a:schemeClr>
                          </a:solidFill>
                          <a:latin typeface="Arial Black" panose="020B0A04020102020204" pitchFamily="34" charset="0"/>
                        </a:rPr>
                        <a:t>2</a:t>
                      </a:r>
                    </a:p>
                  </a:txBody>
                  <a:tcPr/>
                </a:tc>
                <a:tc>
                  <a:txBody>
                    <a:bodyPr/>
                    <a:lstStyle/>
                    <a:p>
                      <a:r>
                        <a:rPr lang="en-US" sz="1600" dirty="0">
                          <a:solidFill>
                            <a:schemeClr val="accent5">
                              <a:lumMod val="50000"/>
                            </a:schemeClr>
                          </a:solidFill>
                          <a:latin typeface="Arial Black" panose="020B0A04020102020204" pitchFamily="34" charset="0"/>
                        </a:rPr>
                        <a:t>60</a:t>
                      </a:r>
                    </a:p>
                  </a:txBody>
                  <a:tcPr/>
                </a:tc>
                <a:tc>
                  <a:txBody>
                    <a:bodyPr/>
                    <a:lstStyle/>
                    <a:p>
                      <a:r>
                        <a:rPr lang="en-US" sz="1600" dirty="0">
                          <a:solidFill>
                            <a:schemeClr val="accent5">
                              <a:lumMod val="50000"/>
                            </a:schemeClr>
                          </a:solidFill>
                          <a:latin typeface="Arial Black" panose="020B0A04020102020204" pitchFamily="34" charset="0"/>
                        </a:rPr>
                        <a:t>$525,279</a:t>
                      </a:r>
                    </a:p>
                  </a:txBody>
                  <a:tcPr/>
                </a:tc>
                <a:extLst>
                  <a:ext uri="{0D108BD9-81ED-4DB2-BD59-A6C34878D82A}">
                    <a16:rowId xmlns:a16="http://schemas.microsoft.com/office/drawing/2014/main" xmlns="" val="2990315709"/>
                  </a:ext>
                </a:extLst>
              </a:tr>
              <a:tr h="366149">
                <a:tc>
                  <a:txBody>
                    <a:bodyPr/>
                    <a:lstStyle/>
                    <a:p>
                      <a:r>
                        <a:rPr lang="en-US" dirty="0"/>
                        <a:t>SC</a:t>
                      </a:r>
                    </a:p>
                  </a:txBody>
                  <a:tcPr/>
                </a:tc>
                <a:tc>
                  <a:txBody>
                    <a:bodyPr/>
                    <a:lstStyle/>
                    <a:p>
                      <a:r>
                        <a:rPr lang="en-US" sz="1600" dirty="0">
                          <a:latin typeface="Arial Black" panose="020B0A04020102020204" pitchFamily="34" charset="0"/>
                        </a:rPr>
                        <a:t>0</a:t>
                      </a:r>
                    </a:p>
                  </a:txBody>
                  <a:tcPr/>
                </a:tc>
                <a:tc>
                  <a:txBody>
                    <a:bodyPr/>
                    <a:lstStyle/>
                    <a:p>
                      <a:r>
                        <a:rPr lang="en-US" sz="1600" dirty="0">
                          <a:latin typeface="Arial Black" panose="020B0A04020102020204" pitchFamily="34" charset="0"/>
                        </a:rPr>
                        <a:t>0</a:t>
                      </a:r>
                    </a:p>
                  </a:txBody>
                  <a:tcPr/>
                </a:tc>
                <a:tc>
                  <a:txBody>
                    <a:bodyPr/>
                    <a:lstStyle/>
                    <a:p>
                      <a:r>
                        <a:rPr lang="en-US" sz="1600" dirty="0">
                          <a:latin typeface="Arial Black" panose="020B0A04020102020204" pitchFamily="34" charset="0"/>
                        </a:rPr>
                        <a:t>$0</a:t>
                      </a:r>
                    </a:p>
                  </a:txBody>
                  <a:tcPr/>
                </a:tc>
                <a:tc>
                  <a:txBody>
                    <a:bodyPr/>
                    <a:lstStyle/>
                    <a:p>
                      <a:r>
                        <a:rPr lang="en-US" sz="1600" dirty="0">
                          <a:solidFill>
                            <a:schemeClr val="accent5">
                              <a:lumMod val="50000"/>
                            </a:schemeClr>
                          </a:solidFill>
                          <a:latin typeface="Arial Black" panose="020B0A04020102020204" pitchFamily="34" charset="0"/>
                        </a:rPr>
                        <a:t>2</a:t>
                      </a:r>
                    </a:p>
                  </a:txBody>
                  <a:tcPr/>
                </a:tc>
                <a:tc>
                  <a:txBody>
                    <a:bodyPr/>
                    <a:lstStyle/>
                    <a:p>
                      <a:r>
                        <a:rPr lang="en-US" sz="1600" dirty="0">
                          <a:solidFill>
                            <a:schemeClr val="accent5">
                              <a:lumMod val="50000"/>
                            </a:schemeClr>
                          </a:solidFill>
                          <a:latin typeface="Arial Black" panose="020B0A04020102020204" pitchFamily="34" charset="0"/>
                        </a:rPr>
                        <a:t>57</a:t>
                      </a:r>
                    </a:p>
                  </a:txBody>
                  <a:tcPr/>
                </a:tc>
                <a:tc>
                  <a:txBody>
                    <a:bodyPr/>
                    <a:lstStyle/>
                    <a:p>
                      <a:r>
                        <a:rPr lang="en-US" sz="1600" dirty="0">
                          <a:solidFill>
                            <a:schemeClr val="accent5">
                              <a:lumMod val="50000"/>
                            </a:schemeClr>
                          </a:solidFill>
                          <a:latin typeface="Arial Black" panose="020B0A04020102020204" pitchFamily="34" charset="0"/>
                        </a:rPr>
                        <a:t>$453,723</a:t>
                      </a:r>
                    </a:p>
                  </a:txBody>
                  <a:tcPr/>
                </a:tc>
                <a:extLst>
                  <a:ext uri="{0D108BD9-81ED-4DB2-BD59-A6C34878D82A}">
                    <a16:rowId xmlns:a16="http://schemas.microsoft.com/office/drawing/2014/main" xmlns="" val="117671681"/>
                  </a:ext>
                </a:extLst>
              </a:tr>
              <a:tr h="366149">
                <a:tc>
                  <a:txBody>
                    <a:bodyPr/>
                    <a:lstStyle/>
                    <a:p>
                      <a:r>
                        <a:rPr lang="en-US" dirty="0"/>
                        <a:t>TN</a:t>
                      </a:r>
                    </a:p>
                  </a:txBody>
                  <a:tcPr/>
                </a:tc>
                <a:tc>
                  <a:txBody>
                    <a:bodyPr/>
                    <a:lstStyle/>
                    <a:p>
                      <a:r>
                        <a:rPr lang="en-US" sz="1600" dirty="0">
                          <a:latin typeface="Arial Black" panose="020B0A04020102020204" pitchFamily="34" charset="0"/>
                        </a:rPr>
                        <a:t>1</a:t>
                      </a:r>
                    </a:p>
                  </a:txBody>
                  <a:tcPr/>
                </a:tc>
                <a:tc>
                  <a:txBody>
                    <a:bodyPr/>
                    <a:lstStyle/>
                    <a:p>
                      <a:r>
                        <a:rPr lang="en-US" sz="1600" dirty="0">
                          <a:latin typeface="Arial Black" panose="020B0A04020102020204" pitchFamily="34" charset="0"/>
                        </a:rPr>
                        <a:t>29</a:t>
                      </a:r>
                    </a:p>
                  </a:txBody>
                  <a:tcPr/>
                </a:tc>
                <a:tc>
                  <a:txBody>
                    <a:bodyPr/>
                    <a:lstStyle/>
                    <a:p>
                      <a:r>
                        <a:rPr lang="en-US" sz="1600" dirty="0">
                          <a:latin typeface="Arial Black" panose="020B0A04020102020204" pitchFamily="34" charset="0"/>
                        </a:rPr>
                        <a:t>$252,000</a:t>
                      </a:r>
                    </a:p>
                  </a:txBody>
                  <a:tcPr/>
                </a:tc>
                <a:tc>
                  <a:txBody>
                    <a:bodyPr/>
                    <a:lstStyle/>
                    <a:p>
                      <a:r>
                        <a:rPr lang="en-US" sz="1600" dirty="0">
                          <a:solidFill>
                            <a:schemeClr val="accent5">
                              <a:lumMod val="50000"/>
                            </a:schemeClr>
                          </a:solidFill>
                          <a:latin typeface="Arial Black" panose="020B0A04020102020204" pitchFamily="34" charset="0"/>
                        </a:rPr>
                        <a:t>1</a:t>
                      </a:r>
                    </a:p>
                  </a:txBody>
                  <a:tcPr/>
                </a:tc>
                <a:tc>
                  <a:txBody>
                    <a:bodyPr/>
                    <a:lstStyle/>
                    <a:p>
                      <a:r>
                        <a:rPr lang="en-US" sz="1600" dirty="0">
                          <a:solidFill>
                            <a:schemeClr val="accent5">
                              <a:lumMod val="50000"/>
                            </a:schemeClr>
                          </a:solidFill>
                          <a:latin typeface="Arial Black" panose="020B0A04020102020204" pitchFamily="34" charset="0"/>
                        </a:rPr>
                        <a:t>29</a:t>
                      </a:r>
                    </a:p>
                  </a:txBody>
                  <a:tcPr/>
                </a:tc>
                <a:tc>
                  <a:txBody>
                    <a:bodyPr/>
                    <a:lstStyle/>
                    <a:p>
                      <a:r>
                        <a:rPr lang="en-US" sz="1600" dirty="0">
                          <a:solidFill>
                            <a:schemeClr val="accent5">
                              <a:lumMod val="50000"/>
                            </a:schemeClr>
                          </a:solidFill>
                          <a:latin typeface="Arial Black" panose="020B0A04020102020204" pitchFamily="34" charset="0"/>
                        </a:rPr>
                        <a:t>$252,000</a:t>
                      </a:r>
                    </a:p>
                  </a:txBody>
                  <a:tcPr/>
                </a:tc>
                <a:extLst>
                  <a:ext uri="{0D108BD9-81ED-4DB2-BD59-A6C34878D82A}">
                    <a16:rowId xmlns:a16="http://schemas.microsoft.com/office/drawing/2014/main" xmlns="" val="596231342"/>
                  </a:ext>
                </a:extLst>
              </a:tr>
              <a:tr h="366149">
                <a:tc>
                  <a:txBody>
                    <a:bodyPr/>
                    <a:lstStyle/>
                    <a:p>
                      <a:r>
                        <a:rPr lang="en-US" dirty="0"/>
                        <a:t>VA</a:t>
                      </a:r>
                    </a:p>
                  </a:txBody>
                  <a:tcPr/>
                </a:tc>
                <a:tc>
                  <a:txBody>
                    <a:bodyPr/>
                    <a:lstStyle/>
                    <a:p>
                      <a:r>
                        <a:rPr lang="en-US" sz="1600" dirty="0">
                          <a:latin typeface="Arial Black" panose="020B0A04020102020204" pitchFamily="34" charset="0"/>
                        </a:rPr>
                        <a:t>0</a:t>
                      </a:r>
                    </a:p>
                  </a:txBody>
                  <a:tcPr/>
                </a:tc>
                <a:tc>
                  <a:txBody>
                    <a:bodyPr/>
                    <a:lstStyle/>
                    <a:p>
                      <a:r>
                        <a:rPr lang="en-US" sz="1600" dirty="0">
                          <a:latin typeface="Arial Black" panose="020B0A04020102020204" pitchFamily="34" charset="0"/>
                        </a:rPr>
                        <a:t>0</a:t>
                      </a:r>
                    </a:p>
                  </a:txBody>
                  <a:tcPr/>
                </a:tc>
                <a:tc>
                  <a:txBody>
                    <a:bodyPr/>
                    <a:lstStyle/>
                    <a:p>
                      <a:r>
                        <a:rPr lang="en-US" sz="1600" dirty="0">
                          <a:latin typeface="Arial Black" panose="020B0A04020102020204" pitchFamily="34" charset="0"/>
                        </a:rPr>
                        <a:t>$0</a:t>
                      </a:r>
                    </a:p>
                  </a:txBody>
                  <a:tcPr/>
                </a:tc>
                <a:tc>
                  <a:txBody>
                    <a:bodyPr/>
                    <a:lstStyle/>
                    <a:p>
                      <a:r>
                        <a:rPr lang="en-US" sz="1600" dirty="0">
                          <a:solidFill>
                            <a:schemeClr val="accent5">
                              <a:lumMod val="50000"/>
                            </a:schemeClr>
                          </a:solidFill>
                          <a:latin typeface="Arial Black" panose="020B0A04020102020204" pitchFamily="34" charset="0"/>
                        </a:rPr>
                        <a:t>0</a:t>
                      </a:r>
                    </a:p>
                  </a:txBody>
                  <a:tcPr/>
                </a:tc>
                <a:tc>
                  <a:txBody>
                    <a:bodyPr/>
                    <a:lstStyle/>
                    <a:p>
                      <a:r>
                        <a:rPr lang="en-US" sz="1600" dirty="0">
                          <a:solidFill>
                            <a:schemeClr val="accent5">
                              <a:lumMod val="50000"/>
                            </a:schemeClr>
                          </a:solidFill>
                          <a:latin typeface="Arial Black" panose="020B0A04020102020204" pitchFamily="34" charset="0"/>
                        </a:rPr>
                        <a:t>0</a:t>
                      </a:r>
                    </a:p>
                  </a:txBody>
                  <a:tcPr/>
                </a:tc>
                <a:tc>
                  <a:txBody>
                    <a:bodyPr/>
                    <a:lstStyle/>
                    <a:p>
                      <a:r>
                        <a:rPr lang="en-US" sz="1600" dirty="0">
                          <a:solidFill>
                            <a:schemeClr val="accent5">
                              <a:lumMod val="50000"/>
                            </a:schemeClr>
                          </a:solidFill>
                          <a:latin typeface="Arial Black" panose="020B0A04020102020204" pitchFamily="34" charset="0"/>
                        </a:rPr>
                        <a:t>$0</a:t>
                      </a:r>
                    </a:p>
                  </a:txBody>
                  <a:tcPr/>
                </a:tc>
                <a:extLst>
                  <a:ext uri="{0D108BD9-81ED-4DB2-BD59-A6C34878D82A}">
                    <a16:rowId xmlns:a16="http://schemas.microsoft.com/office/drawing/2014/main" xmlns="" val="2338760574"/>
                  </a:ext>
                </a:extLst>
              </a:tr>
              <a:tr h="366149">
                <a:tc>
                  <a:txBody>
                    <a:bodyPr/>
                    <a:lstStyle/>
                    <a:p>
                      <a:r>
                        <a:rPr lang="en-US" dirty="0"/>
                        <a:t>WV</a:t>
                      </a:r>
                    </a:p>
                  </a:txBody>
                  <a:tcPr/>
                </a:tc>
                <a:tc>
                  <a:txBody>
                    <a:bodyPr/>
                    <a:lstStyle/>
                    <a:p>
                      <a:r>
                        <a:rPr lang="en-US" sz="1600" dirty="0">
                          <a:latin typeface="Arial Black" panose="020B0A04020102020204" pitchFamily="34" charset="0"/>
                        </a:rPr>
                        <a:t>2</a:t>
                      </a:r>
                    </a:p>
                  </a:txBody>
                  <a:tcPr/>
                </a:tc>
                <a:tc>
                  <a:txBody>
                    <a:bodyPr/>
                    <a:lstStyle/>
                    <a:p>
                      <a:r>
                        <a:rPr lang="en-US" sz="1600" dirty="0">
                          <a:latin typeface="Arial Black" panose="020B0A04020102020204" pitchFamily="34" charset="0"/>
                        </a:rPr>
                        <a:t>55</a:t>
                      </a:r>
                    </a:p>
                  </a:txBody>
                  <a:tcPr/>
                </a:tc>
                <a:tc>
                  <a:txBody>
                    <a:bodyPr/>
                    <a:lstStyle/>
                    <a:p>
                      <a:r>
                        <a:rPr lang="en-US" sz="1600" dirty="0">
                          <a:latin typeface="Arial Black" panose="020B0A04020102020204" pitchFamily="34" charset="0"/>
                        </a:rPr>
                        <a:t>$471,998</a:t>
                      </a:r>
                    </a:p>
                  </a:txBody>
                  <a:tcPr/>
                </a:tc>
                <a:tc>
                  <a:txBody>
                    <a:bodyPr/>
                    <a:lstStyle/>
                    <a:p>
                      <a:r>
                        <a:rPr lang="en-US" sz="1600" dirty="0">
                          <a:solidFill>
                            <a:schemeClr val="accent5">
                              <a:lumMod val="50000"/>
                            </a:schemeClr>
                          </a:solidFill>
                          <a:latin typeface="Arial Black" panose="020B0A04020102020204" pitchFamily="34" charset="0"/>
                        </a:rPr>
                        <a:t>2</a:t>
                      </a:r>
                    </a:p>
                  </a:txBody>
                  <a:tcPr/>
                </a:tc>
                <a:tc>
                  <a:txBody>
                    <a:bodyPr/>
                    <a:lstStyle/>
                    <a:p>
                      <a:r>
                        <a:rPr lang="en-US" sz="1600" dirty="0">
                          <a:solidFill>
                            <a:schemeClr val="accent5">
                              <a:lumMod val="50000"/>
                            </a:schemeClr>
                          </a:solidFill>
                          <a:latin typeface="Arial Black" panose="020B0A04020102020204" pitchFamily="34" charset="0"/>
                        </a:rPr>
                        <a:t>55</a:t>
                      </a:r>
                    </a:p>
                  </a:txBody>
                  <a:tcPr/>
                </a:tc>
                <a:tc>
                  <a:txBody>
                    <a:bodyPr/>
                    <a:lstStyle/>
                    <a:p>
                      <a:r>
                        <a:rPr lang="en-US" sz="1600" dirty="0">
                          <a:solidFill>
                            <a:schemeClr val="accent5">
                              <a:lumMod val="50000"/>
                            </a:schemeClr>
                          </a:solidFill>
                          <a:latin typeface="Arial Black" panose="020B0A04020102020204" pitchFamily="34" charset="0"/>
                        </a:rPr>
                        <a:t>$471,998</a:t>
                      </a:r>
                    </a:p>
                  </a:txBody>
                  <a:tcPr/>
                </a:tc>
                <a:extLst>
                  <a:ext uri="{0D108BD9-81ED-4DB2-BD59-A6C34878D82A}">
                    <a16:rowId xmlns:a16="http://schemas.microsoft.com/office/drawing/2014/main" xmlns="" val="2150199708"/>
                  </a:ext>
                </a:extLst>
              </a:tr>
              <a:tr h="366149">
                <a:tc>
                  <a:txBody>
                    <a:bodyPr/>
                    <a:lstStyle/>
                    <a:p>
                      <a:r>
                        <a:rPr lang="en-US" dirty="0"/>
                        <a:t>TOTAL</a:t>
                      </a:r>
                    </a:p>
                  </a:txBody>
                  <a:tcPr/>
                </a:tc>
                <a:tc>
                  <a:txBody>
                    <a:bodyPr/>
                    <a:lstStyle/>
                    <a:p>
                      <a:r>
                        <a:rPr lang="en-US" sz="1600" dirty="0">
                          <a:latin typeface="Arial Black" panose="020B0A04020102020204" pitchFamily="34" charset="0"/>
                        </a:rPr>
                        <a:t>10</a:t>
                      </a:r>
                    </a:p>
                  </a:txBody>
                  <a:tcPr/>
                </a:tc>
                <a:tc>
                  <a:txBody>
                    <a:bodyPr/>
                    <a:lstStyle/>
                    <a:p>
                      <a:r>
                        <a:rPr lang="en-US" sz="1600" dirty="0">
                          <a:latin typeface="Arial Black" panose="020B0A04020102020204" pitchFamily="34" charset="0"/>
                        </a:rPr>
                        <a:t>290</a:t>
                      </a:r>
                    </a:p>
                  </a:txBody>
                  <a:tcPr/>
                </a:tc>
                <a:tc>
                  <a:txBody>
                    <a:bodyPr/>
                    <a:lstStyle/>
                    <a:p>
                      <a:r>
                        <a:rPr lang="en-US" sz="1600" dirty="0">
                          <a:latin typeface="Arial Black" panose="020B0A04020102020204" pitchFamily="34" charset="0"/>
                        </a:rPr>
                        <a:t>4</a:t>
                      </a:r>
                    </a:p>
                  </a:txBody>
                  <a:tcPr/>
                </a:tc>
                <a:tc>
                  <a:txBody>
                    <a:bodyPr/>
                    <a:lstStyle/>
                    <a:p>
                      <a:r>
                        <a:rPr lang="en-US" sz="1600" dirty="0">
                          <a:solidFill>
                            <a:schemeClr val="accent5">
                              <a:lumMod val="50000"/>
                            </a:schemeClr>
                          </a:solidFill>
                          <a:latin typeface="Arial Black" panose="020B0A04020102020204" pitchFamily="34" charset="0"/>
                        </a:rPr>
                        <a:t>36</a:t>
                      </a:r>
                    </a:p>
                  </a:txBody>
                  <a:tcPr/>
                </a:tc>
                <a:tc>
                  <a:txBody>
                    <a:bodyPr/>
                    <a:lstStyle/>
                    <a:p>
                      <a:r>
                        <a:rPr lang="en-US" sz="1600" dirty="0">
                          <a:solidFill>
                            <a:schemeClr val="accent5">
                              <a:lumMod val="50000"/>
                            </a:schemeClr>
                          </a:solidFill>
                          <a:latin typeface="Arial Black" panose="020B0A04020102020204" pitchFamily="34" charset="0"/>
                        </a:rPr>
                        <a:t>1041</a:t>
                      </a:r>
                    </a:p>
                  </a:txBody>
                  <a:tcPr/>
                </a:tc>
                <a:tc>
                  <a:txBody>
                    <a:bodyPr/>
                    <a:lstStyle/>
                    <a:p>
                      <a:r>
                        <a:rPr lang="en-US" sz="1600" dirty="0">
                          <a:solidFill>
                            <a:schemeClr val="accent5">
                              <a:lumMod val="50000"/>
                            </a:schemeClr>
                          </a:solidFill>
                          <a:latin typeface="Arial Black" panose="020B0A04020102020204" pitchFamily="34" charset="0"/>
                        </a:rPr>
                        <a:t>$8,532,415</a:t>
                      </a:r>
                    </a:p>
                  </a:txBody>
                  <a:tcPr/>
                </a:tc>
                <a:extLst>
                  <a:ext uri="{0D108BD9-81ED-4DB2-BD59-A6C34878D82A}">
                    <a16:rowId xmlns:a16="http://schemas.microsoft.com/office/drawing/2014/main" xmlns="" val="456728534"/>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04800" y="457200"/>
            <a:ext cx="8229600" cy="1143000"/>
          </a:xfrm>
          <a:noFill/>
          <a:ln/>
        </p:spPr>
        <p:txBody>
          <a:bodyPr/>
          <a:lstStyle/>
          <a:p>
            <a:r>
              <a:rPr lang="en-US" b="1" dirty="0">
                <a:effectLst/>
              </a:rPr>
              <a:t>Faces of McNair Scholars:</a:t>
            </a:r>
          </a:p>
        </p:txBody>
      </p:sp>
      <p:pic>
        <p:nvPicPr>
          <p:cNvPr id="5" name="Picture 5" descr="home_pic_2008"/>
          <p:cNvPicPr>
            <a:picLocks noChangeAspect="1" noChangeArrowheads="1"/>
          </p:cNvPicPr>
          <p:nvPr/>
        </p:nvPicPr>
        <p:blipFill>
          <a:blip r:embed="rId2" cstate="print"/>
          <a:srcRect/>
          <a:stretch>
            <a:fillRect/>
          </a:stretch>
        </p:blipFill>
        <p:spPr bwMode="auto">
          <a:xfrm>
            <a:off x="0" y="1752600"/>
            <a:ext cx="4724400" cy="2068513"/>
          </a:xfrm>
          <a:prstGeom prst="rect">
            <a:avLst/>
          </a:prstGeom>
          <a:noFill/>
        </p:spPr>
      </p:pic>
      <p:pic>
        <p:nvPicPr>
          <p:cNvPr id="6" name="Picture 9" descr="mspgroup2008"/>
          <p:cNvPicPr>
            <a:picLocks noChangeAspect="1" noChangeArrowheads="1"/>
          </p:cNvPicPr>
          <p:nvPr/>
        </p:nvPicPr>
        <p:blipFill>
          <a:blip r:embed="rId3" cstate="print"/>
          <a:srcRect/>
          <a:stretch>
            <a:fillRect/>
          </a:stretch>
        </p:blipFill>
        <p:spPr bwMode="auto">
          <a:xfrm>
            <a:off x="0" y="4114800"/>
            <a:ext cx="3190875" cy="2124075"/>
          </a:xfrm>
          <a:prstGeom prst="rect">
            <a:avLst/>
          </a:prstGeom>
          <a:noFill/>
        </p:spPr>
      </p:pic>
      <p:pic>
        <p:nvPicPr>
          <p:cNvPr id="7" name="Picture 11" descr="pic3"/>
          <p:cNvPicPr>
            <a:picLocks noChangeAspect="1" noChangeArrowheads="1"/>
          </p:cNvPicPr>
          <p:nvPr/>
        </p:nvPicPr>
        <p:blipFill>
          <a:blip r:embed="rId4" cstate="print"/>
          <a:srcRect/>
          <a:stretch>
            <a:fillRect/>
          </a:stretch>
        </p:blipFill>
        <p:spPr bwMode="auto">
          <a:xfrm>
            <a:off x="3048000" y="4976656"/>
            <a:ext cx="2509838" cy="1652744"/>
          </a:xfrm>
          <a:prstGeom prst="rect">
            <a:avLst/>
          </a:prstGeom>
          <a:noFill/>
        </p:spPr>
      </p:pic>
      <p:pic>
        <p:nvPicPr>
          <p:cNvPr id="8" name="Picture 15" descr="aleal_med"/>
          <p:cNvPicPr>
            <a:picLocks noChangeAspect="1" noChangeArrowheads="1"/>
          </p:cNvPicPr>
          <p:nvPr/>
        </p:nvPicPr>
        <p:blipFill>
          <a:blip r:embed="rId5" cstate="print"/>
          <a:srcRect/>
          <a:stretch>
            <a:fillRect/>
          </a:stretch>
        </p:blipFill>
        <p:spPr bwMode="auto">
          <a:xfrm>
            <a:off x="4495800" y="1905000"/>
            <a:ext cx="2206625" cy="2647950"/>
          </a:xfrm>
          <a:prstGeom prst="rect">
            <a:avLst/>
          </a:prstGeom>
          <a:noFill/>
        </p:spPr>
      </p:pic>
      <p:pic>
        <p:nvPicPr>
          <p:cNvPr id="9" name="Picture 17" descr="goins-callins"/>
          <p:cNvPicPr>
            <a:picLocks noChangeAspect="1" noChangeArrowheads="1"/>
          </p:cNvPicPr>
          <p:nvPr/>
        </p:nvPicPr>
        <p:blipFill>
          <a:blip r:embed="rId6" cstate="print"/>
          <a:srcRect/>
          <a:stretch>
            <a:fillRect/>
          </a:stretch>
        </p:blipFill>
        <p:spPr bwMode="auto">
          <a:xfrm>
            <a:off x="5638800" y="4343400"/>
            <a:ext cx="3200400" cy="2400300"/>
          </a:xfrm>
          <a:prstGeom prst="rect">
            <a:avLst/>
          </a:prstGeom>
          <a:noFill/>
        </p:spPr>
      </p:pic>
      <p:pic>
        <p:nvPicPr>
          <p:cNvPr id="10" name="Picture 19" descr="mcnairTusc_72"/>
          <p:cNvPicPr>
            <a:picLocks noChangeAspect="1" noChangeArrowheads="1"/>
          </p:cNvPicPr>
          <p:nvPr/>
        </p:nvPicPr>
        <p:blipFill>
          <a:blip r:embed="rId7" cstate="print"/>
          <a:srcRect/>
          <a:stretch>
            <a:fillRect/>
          </a:stretch>
        </p:blipFill>
        <p:spPr bwMode="auto">
          <a:xfrm>
            <a:off x="6477000" y="1600200"/>
            <a:ext cx="2667000" cy="22860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304800"/>
            <a:ext cx="8229600" cy="819912"/>
          </a:xfrm>
          <a:noFill/>
        </p:spPr>
        <p:txBody>
          <a:bodyPr/>
          <a:lstStyle/>
          <a:p>
            <a:pPr algn="ctr"/>
            <a:r>
              <a:rPr lang="en-US" sz="4000" b="1" dirty="0">
                <a:solidFill>
                  <a:schemeClr val="tx1"/>
                </a:solidFill>
                <a:effectLst/>
              </a:rPr>
              <a:t>The Federal TRIO Programs</a:t>
            </a:r>
          </a:p>
        </p:txBody>
      </p:sp>
      <p:sp>
        <p:nvSpPr>
          <p:cNvPr id="5" name="Rectangle 3"/>
          <p:cNvSpPr>
            <a:spLocks noGrp="1" noChangeArrowheads="1"/>
          </p:cNvSpPr>
          <p:nvPr>
            <p:ph idx="1"/>
          </p:nvPr>
        </p:nvSpPr>
        <p:spPr>
          <a:xfrm>
            <a:off x="609600" y="1371600"/>
            <a:ext cx="8229600" cy="5181600"/>
          </a:xfrm>
          <a:noFill/>
        </p:spPr>
        <p:txBody>
          <a:bodyPr>
            <a:normAutofit fontScale="40000" lnSpcReduction="20000"/>
          </a:bodyPr>
          <a:lstStyle/>
          <a:p>
            <a:pPr>
              <a:lnSpc>
                <a:spcPct val="120000"/>
              </a:lnSpc>
              <a:buClrTx/>
              <a:buSzTx/>
              <a:buFont typeface="Wingdings" pitchFamily="2" charset="2"/>
              <a:buChar char="v"/>
            </a:pPr>
            <a:r>
              <a:rPr lang="en-US" sz="5000" dirty="0">
                <a:effectLst/>
              </a:rPr>
              <a:t>Nationally, we have thousands of professionals serving in 2831 programs.</a:t>
            </a:r>
          </a:p>
          <a:p>
            <a:pPr>
              <a:lnSpc>
                <a:spcPct val="120000"/>
              </a:lnSpc>
              <a:buClrTx/>
              <a:buSzTx/>
              <a:buNone/>
            </a:pPr>
            <a:endParaRPr lang="en-US" sz="5000" dirty="0">
              <a:effectLst/>
            </a:endParaRPr>
          </a:p>
          <a:p>
            <a:pPr>
              <a:lnSpc>
                <a:spcPct val="120000"/>
              </a:lnSpc>
              <a:buClrTx/>
              <a:buSzTx/>
              <a:buFont typeface="Wingdings" pitchFamily="2" charset="2"/>
              <a:buChar char="v"/>
            </a:pPr>
            <a:r>
              <a:rPr lang="en-US" sz="5000" dirty="0">
                <a:effectLst/>
              </a:rPr>
              <a:t>Our TRIO professionals assist over 788,449 first-generation/low-income students and adults annually in achieving their educational goals.</a:t>
            </a:r>
          </a:p>
          <a:p>
            <a:pPr>
              <a:lnSpc>
                <a:spcPct val="120000"/>
              </a:lnSpc>
              <a:buClrTx/>
              <a:buSzTx/>
              <a:buNone/>
            </a:pPr>
            <a:endParaRPr lang="en-US" sz="5000" dirty="0">
              <a:effectLst/>
            </a:endParaRPr>
          </a:p>
          <a:p>
            <a:pPr>
              <a:lnSpc>
                <a:spcPct val="120000"/>
              </a:lnSpc>
              <a:buClrTx/>
              <a:buSzTx/>
              <a:buFont typeface="Wingdings" pitchFamily="2" charset="2"/>
              <a:buChar char="v"/>
            </a:pPr>
            <a:r>
              <a:rPr lang="en-US" sz="5000" dirty="0">
                <a:effectLst/>
              </a:rPr>
              <a:t>The US Department of Education provides $834,095,936 in grants to these TRIO programs.</a:t>
            </a:r>
          </a:p>
          <a:p>
            <a:pPr>
              <a:lnSpc>
                <a:spcPct val="80000"/>
              </a:lnSpc>
              <a:buClrTx/>
              <a:buSzTx/>
              <a:buNone/>
            </a:pPr>
            <a:endParaRPr lang="en-US" sz="5000" dirty="0">
              <a:effectLst/>
            </a:endParaRPr>
          </a:p>
          <a:p>
            <a:pPr>
              <a:lnSpc>
                <a:spcPct val="120000"/>
              </a:lnSpc>
              <a:buClrTx/>
              <a:buSzTx/>
              <a:buFont typeface="Wingdings" pitchFamily="2" charset="2"/>
              <a:buChar char="v"/>
            </a:pPr>
            <a:r>
              <a:rPr lang="en-US" sz="5000" b="1" i="1" dirty="0">
                <a:effectLst/>
              </a:rPr>
              <a:t>In Appalachian Region, there are hundreds of professional members committed to our students and adults.  We serve in 263TRIO programs and assist over 71,741 students and adults.  The U.S. Department of Educations funds these programs through grants totaling $81,083,567.  </a:t>
            </a:r>
          </a:p>
          <a:p>
            <a:pPr>
              <a:lnSpc>
                <a:spcPct val="80000"/>
              </a:lnSpc>
              <a:buSzTx/>
            </a:pPr>
            <a:endParaRPr lang="en-US" dirty="0">
              <a:effectLst/>
            </a:endParaRPr>
          </a:p>
          <a:p>
            <a:pPr>
              <a:lnSpc>
                <a:spcPct val="80000"/>
              </a:lnSpc>
              <a:buSzTx/>
              <a:buFont typeface="Wingdings" pitchFamily="2" charset="2"/>
              <a:buNone/>
            </a:pPr>
            <a:r>
              <a:rPr lang="en-US" dirty="0">
                <a:effectLst/>
              </a:rPr>
              <a:t>	</a:t>
            </a:r>
          </a:p>
          <a:p>
            <a:pPr>
              <a:lnSpc>
                <a:spcPct val="80000"/>
              </a:lnSpc>
              <a:buSzTx/>
            </a:pPr>
            <a:endParaRPr lang="en-US" sz="1600" dirty="0">
              <a:effectLs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
            <a:ext cx="8229600" cy="1143000"/>
          </a:xfrm>
        </p:spPr>
        <p:txBody>
          <a:bodyPr/>
          <a:lstStyle/>
          <a:p>
            <a:pPr algn="ctr"/>
            <a:r>
              <a:rPr lang="en-US" dirty="0">
                <a:solidFill>
                  <a:schemeClr val="tx1"/>
                </a:solidFill>
              </a:rPr>
              <a:t>TRIO Programs and Funding:</a:t>
            </a:r>
          </a:p>
        </p:txBody>
      </p:sp>
      <p:graphicFrame>
        <p:nvGraphicFramePr>
          <p:cNvPr id="4" name="Table 3"/>
          <p:cNvGraphicFramePr>
            <a:graphicFrameLocks noGrp="1"/>
          </p:cNvGraphicFramePr>
          <p:nvPr>
            <p:extLst>
              <p:ext uri="{D42A27DB-BD31-4B8C-83A1-F6EECF244321}">
                <p14:modId xmlns:p14="http://schemas.microsoft.com/office/powerpoint/2010/main" val="2696305103"/>
              </p:ext>
            </p:extLst>
          </p:nvPr>
        </p:nvGraphicFramePr>
        <p:xfrm>
          <a:off x="-2" y="2127527"/>
          <a:ext cx="9144001" cy="4483944"/>
        </p:xfrm>
        <a:graphic>
          <a:graphicData uri="http://schemas.openxmlformats.org/drawingml/2006/table">
            <a:tbl>
              <a:tblPr firstRow="1" bandRow="1">
                <a:tableStyleId>{5C22544A-7EE6-4342-B048-85BDC9FD1C3A}</a:tableStyleId>
              </a:tblPr>
              <a:tblGrid>
                <a:gridCol w="1033667">
                  <a:extLst>
                    <a:ext uri="{9D8B030D-6E8A-4147-A177-3AD203B41FA5}">
                      <a16:colId xmlns:a16="http://schemas.microsoft.com/office/drawing/2014/main" xmlns="" val="3974812201"/>
                    </a:ext>
                  </a:extLst>
                </a:gridCol>
                <a:gridCol w="1331159">
                  <a:extLst>
                    <a:ext uri="{9D8B030D-6E8A-4147-A177-3AD203B41FA5}">
                      <a16:colId xmlns:a16="http://schemas.microsoft.com/office/drawing/2014/main" xmlns="" val="790510968"/>
                    </a:ext>
                  </a:extLst>
                </a:gridCol>
                <a:gridCol w="1182414">
                  <a:extLst>
                    <a:ext uri="{9D8B030D-6E8A-4147-A177-3AD203B41FA5}">
                      <a16:colId xmlns:a16="http://schemas.microsoft.com/office/drawing/2014/main" xmlns="" val="1141810468"/>
                    </a:ext>
                  </a:extLst>
                </a:gridCol>
                <a:gridCol w="1643827">
                  <a:extLst>
                    <a:ext uri="{9D8B030D-6E8A-4147-A177-3AD203B41FA5}">
                      <a16:colId xmlns:a16="http://schemas.microsoft.com/office/drawing/2014/main" xmlns="" val="1529658316"/>
                    </a:ext>
                  </a:extLst>
                </a:gridCol>
                <a:gridCol w="1272793">
                  <a:extLst>
                    <a:ext uri="{9D8B030D-6E8A-4147-A177-3AD203B41FA5}">
                      <a16:colId xmlns:a16="http://schemas.microsoft.com/office/drawing/2014/main" xmlns="" val="2582331164"/>
                    </a:ext>
                  </a:extLst>
                </a:gridCol>
                <a:gridCol w="1182414">
                  <a:extLst>
                    <a:ext uri="{9D8B030D-6E8A-4147-A177-3AD203B41FA5}">
                      <a16:colId xmlns:a16="http://schemas.microsoft.com/office/drawing/2014/main" xmlns="" val="3760698792"/>
                    </a:ext>
                  </a:extLst>
                </a:gridCol>
                <a:gridCol w="1497727">
                  <a:extLst>
                    <a:ext uri="{9D8B030D-6E8A-4147-A177-3AD203B41FA5}">
                      <a16:colId xmlns:a16="http://schemas.microsoft.com/office/drawing/2014/main" xmlns="" val="689532286"/>
                    </a:ext>
                  </a:extLst>
                </a:gridCol>
              </a:tblGrid>
              <a:tr h="609600">
                <a:tc>
                  <a:txBody>
                    <a:bodyPr/>
                    <a:lstStyle/>
                    <a:p>
                      <a:endParaRPr lang="en-US" b="1" dirty="0"/>
                    </a:p>
                  </a:txBody>
                  <a:tcPr/>
                </a:tc>
                <a:tc>
                  <a:txBody>
                    <a:bodyPr/>
                    <a:lstStyle/>
                    <a:p>
                      <a:pPr algn="ctr"/>
                      <a:r>
                        <a:rPr lang="en-US" sz="1800" dirty="0"/>
                        <a:t>Total Programs</a:t>
                      </a:r>
                    </a:p>
                  </a:txBody>
                  <a:tcPr/>
                </a:tc>
                <a:tc>
                  <a:txBody>
                    <a:bodyPr/>
                    <a:lstStyle/>
                    <a:p>
                      <a:pPr algn="ctr"/>
                      <a:r>
                        <a:rPr lang="en-US" sz="1800" dirty="0"/>
                        <a:t>Students</a:t>
                      </a:r>
                    </a:p>
                    <a:p>
                      <a:pPr algn="ctr"/>
                      <a:r>
                        <a:rPr lang="en-US" sz="1800" dirty="0"/>
                        <a:t>Served</a:t>
                      </a:r>
                    </a:p>
                  </a:txBody>
                  <a:tcPr/>
                </a:tc>
                <a:tc>
                  <a:txBody>
                    <a:bodyPr/>
                    <a:lstStyle/>
                    <a:p>
                      <a:pPr algn="ctr"/>
                      <a:r>
                        <a:rPr lang="en-US" dirty="0"/>
                        <a:t>Total Funding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Total Programs</a:t>
                      </a:r>
                      <a:endParaRPr lang="en-US" dirty="0"/>
                    </a:p>
                  </a:txBody>
                  <a:tcPr/>
                </a:tc>
                <a:tc>
                  <a:txBody>
                    <a:bodyPr/>
                    <a:lstStyle/>
                    <a:p>
                      <a:pPr algn="ctr"/>
                      <a:r>
                        <a:rPr lang="en-US" sz="1800" dirty="0"/>
                        <a:t>Students</a:t>
                      </a:r>
                    </a:p>
                    <a:p>
                      <a:pPr algn="ctr"/>
                      <a:r>
                        <a:rPr lang="en-US" sz="1800" dirty="0"/>
                        <a:t>Served</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Total Funding</a:t>
                      </a:r>
                    </a:p>
                  </a:txBody>
                  <a:tcPr/>
                </a:tc>
                <a:extLst>
                  <a:ext uri="{0D108BD9-81ED-4DB2-BD59-A6C34878D82A}">
                    <a16:rowId xmlns:a16="http://schemas.microsoft.com/office/drawing/2014/main" xmlns="" val="3291216594"/>
                  </a:ext>
                </a:extLst>
              </a:tr>
              <a:tr h="480483">
                <a:tc>
                  <a:txBody>
                    <a:bodyPr/>
                    <a:lstStyle/>
                    <a:p>
                      <a:r>
                        <a:rPr lang="en-US" b="1" dirty="0"/>
                        <a:t>UB</a:t>
                      </a:r>
                    </a:p>
                  </a:txBody>
                  <a:tcPr/>
                </a:tc>
                <a:tc>
                  <a:txBody>
                    <a:bodyPr/>
                    <a:lstStyle/>
                    <a:p>
                      <a:r>
                        <a:rPr lang="en-US" b="1" dirty="0"/>
                        <a:t>79</a:t>
                      </a:r>
                    </a:p>
                  </a:txBody>
                  <a:tcPr/>
                </a:tc>
                <a:tc>
                  <a:txBody>
                    <a:bodyPr/>
                    <a:lstStyle/>
                    <a:p>
                      <a:r>
                        <a:rPr lang="en-US" b="1" dirty="0"/>
                        <a:t>623</a:t>
                      </a:r>
                    </a:p>
                  </a:txBody>
                  <a:tcPr/>
                </a:tc>
                <a:tc>
                  <a:txBody>
                    <a:bodyPr/>
                    <a:lstStyle/>
                    <a:p>
                      <a:r>
                        <a:rPr lang="en-US" b="1" dirty="0"/>
                        <a:t>$26,577,512</a:t>
                      </a:r>
                    </a:p>
                  </a:txBody>
                  <a:tcPr/>
                </a:tc>
                <a:tc>
                  <a:txBody>
                    <a:bodyPr/>
                    <a:lstStyle/>
                    <a:p>
                      <a:r>
                        <a:rPr lang="en-US" b="1" dirty="0"/>
                        <a:t>813</a:t>
                      </a:r>
                    </a:p>
                  </a:txBody>
                  <a:tcPr/>
                </a:tc>
                <a:tc>
                  <a:txBody>
                    <a:bodyPr/>
                    <a:lstStyle/>
                    <a:p>
                      <a:r>
                        <a:rPr lang="en-US" b="1" dirty="0"/>
                        <a:t>61,361</a:t>
                      </a:r>
                    </a:p>
                  </a:txBody>
                  <a:tcPr/>
                </a:tc>
                <a:tc>
                  <a:txBody>
                    <a:bodyPr/>
                    <a:lstStyle/>
                    <a:p>
                      <a:r>
                        <a:rPr lang="en-US" b="1" dirty="0"/>
                        <a:t>$263,412,463</a:t>
                      </a:r>
                    </a:p>
                  </a:txBody>
                  <a:tcPr/>
                </a:tc>
                <a:extLst>
                  <a:ext uri="{0D108BD9-81ED-4DB2-BD59-A6C34878D82A}">
                    <a16:rowId xmlns:a16="http://schemas.microsoft.com/office/drawing/2014/main" xmlns="" val="511318387"/>
                  </a:ext>
                </a:extLst>
              </a:tr>
              <a:tr h="480483">
                <a:tc>
                  <a:txBody>
                    <a:bodyPr/>
                    <a:lstStyle/>
                    <a:p>
                      <a:r>
                        <a:rPr lang="en-US" b="1" dirty="0"/>
                        <a:t>UBMS</a:t>
                      </a:r>
                    </a:p>
                  </a:txBody>
                  <a:tcPr/>
                </a:tc>
                <a:tc>
                  <a:txBody>
                    <a:bodyPr/>
                    <a:lstStyle/>
                    <a:p>
                      <a:r>
                        <a:rPr lang="en-US" b="1" dirty="0"/>
                        <a:t>17</a:t>
                      </a:r>
                    </a:p>
                  </a:txBody>
                  <a:tcPr/>
                </a:tc>
                <a:tc>
                  <a:txBody>
                    <a:bodyPr/>
                    <a:lstStyle/>
                    <a:p>
                      <a:r>
                        <a:rPr lang="en-US" b="1" dirty="0"/>
                        <a:t>1012</a:t>
                      </a:r>
                    </a:p>
                  </a:txBody>
                  <a:tcPr/>
                </a:tc>
                <a:tc>
                  <a:txBody>
                    <a:bodyPr/>
                    <a:lstStyle/>
                    <a:p>
                      <a:r>
                        <a:rPr lang="en-US" b="1" dirty="0"/>
                        <a:t>$4,463,254</a:t>
                      </a:r>
                    </a:p>
                  </a:txBody>
                  <a:tcPr/>
                </a:tc>
                <a:tc>
                  <a:txBody>
                    <a:bodyPr/>
                    <a:lstStyle/>
                    <a:p>
                      <a:r>
                        <a:rPr lang="en-US" b="1" dirty="0"/>
                        <a:t>162</a:t>
                      </a:r>
                    </a:p>
                  </a:txBody>
                  <a:tcPr/>
                </a:tc>
                <a:tc>
                  <a:txBody>
                    <a:bodyPr/>
                    <a:lstStyle/>
                    <a:p>
                      <a:r>
                        <a:rPr lang="en-US" b="1" dirty="0"/>
                        <a:t>10,034</a:t>
                      </a:r>
                    </a:p>
                  </a:txBody>
                  <a:tcPr/>
                </a:tc>
                <a:tc>
                  <a:txBody>
                    <a:bodyPr/>
                    <a:lstStyle/>
                    <a:p>
                      <a:r>
                        <a:rPr lang="en-US" b="1" dirty="0"/>
                        <a:t>$43,050,368</a:t>
                      </a:r>
                    </a:p>
                  </a:txBody>
                  <a:tcPr/>
                </a:tc>
                <a:extLst>
                  <a:ext uri="{0D108BD9-81ED-4DB2-BD59-A6C34878D82A}">
                    <a16:rowId xmlns:a16="http://schemas.microsoft.com/office/drawing/2014/main" xmlns="" val="2437915839"/>
                  </a:ext>
                </a:extLst>
              </a:tr>
              <a:tr h="480483">
                <a:tc>
                  <a:txBody>
                    <a:bodyPr/>
                    <a:lstStyle/>
                    <a:p>
                      <a:r>
                        <a:rPr lang="en-US" b="1" dirty="0"/>
                        <a:t>TS</a:t>
                      </a:r>
                    </a:p>
                  </a:txBody>
                  <a:tcPr/>
                </a:tc>
                <a:tc>
                  <a:txBody>
                    <a:bodyPr/>
                    <a:lstStyle/>
                    <a:p>
                      <a:r>
                        <a:rPr lang="en-US" b="1" dirty="0"/>
                        <a:t>39</a:t>
                      </a:r>
                    </a:p>
                  </a:txBody>
                  <a:tcPr/>
                </a:tc>
                <a:tc>
                  <a:txBody>
                    <a:bodyPr/>
                    <a:lstStyle/>
                    <a:p>
                      <a:r>
                        <a:rPr lang="en-US" b="1" dirty="0"/>
                        <a:t>27,913</a:t>
                      </a:r>
                    </a:p>
                  </a:txBody>
                  <a:tcPr/>
                </a:tc>
                <a:tc>
                  <a:txBody>
                    <a:bodyPr/>
                    <a:lstStyle/>
                    <a:p>
                      <a:r>
                        <a:rPr lang="en-US" b="1" dirty="0"/>
                        <a:t>$12,081,475</a:t>
                      </a:r>
                    </a:p>
                  </a:txBody>
                  <a:tcPr/>
                </a:tc>
                <a:tc>
                  <a:txBody>
                    <a:bodyPr/>
                    <a:lstStyle/>
                    <a:p>
                      <a:r>
                        <a:rPr lang="en-US" b="1" dirty="0"/>
                        <a:t>449</a:t>
                      </a:r>
                    </a:p>
                  </a:txBody>
                  <a:tcPr/>
                </a:tc>
                <a:tc>
                  <a:txBody>
                    <a:bodyPr/>
                    <a:lstStyle/>
                    <a:p>
                      <a:r>
                        <a:rPr lang="en-US" b="1" dirty="0"/>
                        <a:t>310,199</a:t>
                      </a:r>
                    </a:p>
                  </a:txBody>
                  <a:tcPr/>
                </a:tc>
                <a:tc>
                  <a:txBody>
                    <a:bodyPr/>
                    <a:lstStyle/>
                    <a:p>
                      <a:r>
                        <a:rPr lang="en-US" b="1" dirty="0"/>
                        <a:t>$134,520,595</a:t>
                      </a:r>
                    </a:p>
                  </a:txBody>
                  <a:tcPr/>
                </a:tc>
                <a:extLst>
                  <a:ext uri="{0D108BD9-81ED-4DB2-BD59-A6C34878D82A}">
                    <a16:rowId xmlns:a16="http://schemas.microsoft.com/office/drawing/2014/main" xmlns="" val="1526083379"/>
                  </a:ext>
                </a:extLst>
              </a:tr>
              <a:tr h="480483">
                <a:tc>
                  <a:txBody>
                    <a:bodyPr/>
                    <a:lstStyle/>
                    <a:p>
                      <a:r>
                        <a:rPr lang="en-US" b="1" dirty="0"/>
                        <a:t>EOC</a:t>
                      </a:r>
                    </a:p>
                  </a:txBody>
                  <a:tcPr/>
                </a:tc>
                <a:tc>
                  <a:txBody>
                    <a:bodyPr/>
                    <a:lstStyle/>
                    <a:p>
                      <a:r>
                        <a:rPr lang="en-US" b="1" dirty="0"/>
                        <a:t>15</a:t>
                      </a:r>
                    </a:p>
                  </a:txBody>
                  <a:tcPr/>
                </a:tc>
                <a:tc>
                  <a:txBody>
                    <a:bodyPr/>
                    <a:lstStyle/>
                    <a:p>
                      <a:r>
                        <a:rPr lang="en-US" b="1" dirty="0"/>
                        <a:t>21,863</a:t>
                      </a:r>
                    </a:p>
                  </a:txBody>
                  <a:tcPr/>
                </a:tc>
                <a:tc>
                  <a:txBody>
                    <a:bodyPr/>
                    <a:lstStyle/>
                    <a:p>
                      <a:r>
                        <a:rPr lang="en-US" b="1" dirty="0"/>
                        <a:t>$5,572,633</a:t>
                      </a:r>
                    </a:p>
                  </a:txBody>
                  <a:tcPr/>
                </a:tc>
                <a:tc>
                  <a:txBody>
                    <a:bodyPr/>
                    <a:lstStyle/>
                    <a:p>
                      <a:r>
                        <a:rPr lang="en-US" b="1" dirty="0"/>
                        <a:t>126</a:t>
                      </a:r>
                    </a:p>
                  </a:txBody>
                  <a:tcPr/>
                </a:tc>
                <a:tc>
                  <a:txBody>
                    <a:bodyPr/>
                    <a:lstStyle/>
                    <a:p>
                      <a:r>
                        <a:rPr lang="en-US" b="1" dirty="0"/>
                        <a:t>189,733</a:t>
                      </a:r>
                    </a:p>
                  </a:txBody>
                  <a:tcPr/>
                </a:tc>
                <a:tc>
                  <a:txBody>
                    <a:bodyPr/>
                    <a:lstStyle/>
                    <a:p>
                      <a:r>
                        <a:rPr lang="en-US" b="1" dirty="0"/>
                        <a:t>$46,606,423</a:t>
                      </a:r>
                    </a:p>
                  </a:txBody>
                  <a:tcPr/>
                </a:tc>
                <a:extLst>
                  <a:ext uri="{0D108BD9-81ED-4DB2-BD59-A6C34878D82A}">
                    <a16:rowId xmlns:a16="http://schemas.microsoft.com/office/drawing/2014/main" xmlns="" val="1098965643"/>
                  </a:ext>
                </a:extLst>
              </a:tr>
              <a:tr h="480483">
                <a:tc>
                  <a:txBody>
                    <a:bodyPr/>
                    <a:lstStyle/>
                    <a:p>
                      <a:r>
                        <a:rPr lang="en-US" b="1" dirty="0"/>
                        <a:t>VUB</a:t>
                      </a:r>
                    </a:p>
                  </a:txBody>
                  <a:tcPr/>
                </a:tc>
                <a:tc>
                  <a:txBody>
                    <a:bodyPr/>
                    <a:lstStyle/>
                    <a:p>
                      <a:r>
                        <a:rPr lang="en-US" b="1" dirty="0"/>
                        <a:t>7</a:t>
                      </a:r>
                    </a:p>
                  </a:txBody>
                  <a:tcPr/>
                </a:tc>
                <a:tc>
                  <a:txBody>
                    <a:bodyPr/>
                    <a:lstStyle/>
                    <a:p>
                      <a:r>
                        <a:rPr lang="en-US" b="1" dirty="0"/>
                        <a:t>938</a:t>
                      </a:r>
                    </a:p>
                  </a:txBody>
                  <a:tcPr/>
                </a:tc>
                <a:tc>
                  <a:txBody>
                    <a:bodyPr/>
                    <a:lstStyle/>
                    <a:p>
                      <a:r>
                        <a:rPr lang="en-US" b="1" dirty="0"/>
                        <a:t>$28,016,144</a:t>
                      </a:r>
                    </a:p>
                  </a:txBody>
                  <a:tcPr/>
                </a:tc>
                <a:tc>
                  <a:txBody>
                    <a:bodyPr/>
                    <a:lstStyle/>
                    <a:p>
                      <a:r>
                        <a:rPr lang="en-US" b="1" dirty="0"/>
                        <a:t>49</a:t>
                      </a:r>
                    </a:p>
                  </a:txBody>
                  <a:tcPr/>
                </a:tc>
                <a:tc>
                  <a:txBody>
                    <a:bodyPr/>
                    <a:lstStyle/>
                    <a:p>
                      <a:r>
                        <a:rPr lang="en-US" b="1" dirty="0"/>
                        <a:t>6566</a:t>
                      </a:r>
                    </a:p>
                  </a:txBody>
                  <a:tcPr/>
                </a:tc>
                <a:tc>
                  <a:txBody>
                    <a:bodyPr/>
                    <a:lstStyle/>
                    <a:p>
                      <a:r>
                        <a:rPr lang="en-US" b="1" dirty="0"/>
                        <a:t>$13,548,241</a:t>
                      </a:r>
                    </a:p>
                  </a:txBody>
                  <a:tcPr/>
                </a:tc>
                <a:extLst>
                  <a:ext uri="{0D108BD9-81ED-4DB2-BD59-A6C34878D82A}">
                    <a16:rowId xmlns:a16="http://schemas.microsoft.com/office/drawing/2014/main" xmlns="" val="2969062390"/>
                  </a:ext>
                </a:extLst>
              </a:tr>
              <a:tr h="480483">
                <a:tc>
                  <a:txBody>
                    <a:bodyPr/>
                    <a:lstStyle/>
                    <a:p>
                      <a:r>
                        <a:rPr lang="en-US" b="1" dirty="0"/>
                        <a:t>SSS</a:t>
                      </a:r>
                    </a:p>
                  </a:txBody>
                  <a:tcPr/>
                </a:tc>
                <a:tc>
                  <a:txBody>
                    <a:bodyPr/>
                    <a:lstStyle/>
                    <a:p>
                      <a:r>
                        <a:rPr lang="en-US" b="1" dirty="0"/>
                        <a:t>96</a:t>
                      </a:r>
                    </a:p>
                  </a:txBody>
                  <a:tcPr/>
                </a:tc>
                <a:tc>
                  <a:txBody>
                    <a:bodyPr/>
                    <a:lstStyle/>
                    <a:p>
                      <a:r>
                        <a:rPr lang="en-US" b="1" dirty="0"/>
                        <a:t>19,102</a:t>
                      </a:r>
                    </a:p>
                  </a:txBody>
                  <a:tcPr/>
                </a:tc>
                <a:tc>
                  <a:txBody>
                    <a:bodyPr/>
                    <a:lstStyle/>
                    <a:p>
                      <a:r>
                        <a:rPr lang="en-US" b="1" dirty="0"/>
                        <a:t>$2,415,514</a:t>
                      </a:r>
                    </a:p>
                  </a:txBody>
                  <a:tcPr/>
                </a:tc>
                <a:tc>
                  <a:txBody>
                    <a:bodyPr/>
                    <a:lstStyle/>
                    <a:p>
                      <a:r>
                        <a:rPr lang="en-US" b="1" dirty="0"/>
                        <a:t>1081</a:t>
                      </a:r>
                    </a:p>
                  </a:txBody>
                  <a:tcPr/>
                </a:tc>
                <a:tc>
                  <a:txBody>
                    <a:bodyPr/>
                    <a:lstStyle/>
                    <a:p>
                      <a:r>
                        <a:rPr lang="en-US" b="1" dirty="0"/>
                        <a:t>206,263</a:t>
                      </a:r>
                    </a:p>
                  </a:txBody>
                  <a:tcPr/>
                </a:tc>
                <a:tc>
                  <a:txBody>
                    <a:bodyPr/>
                    <a:lstStyle/>
                    <a:p>
                      <a:r>
                        <a:rPr lang="en-US" b="1" dirty="0"/>
                        <a:t>$297,256,676</a:t>
                      </a:r>
                    </a:p>
                  </a:txBody>
                  <a:tcPr/>
                </a:tc>
                <a:extLst>
                  <a:ext uri="{0D108BD9-81ED-4DB2-BD59-A6C34878D82A}">
                    <a16:rowId xmlns:a16="http://schemas.microsoft.com/office/drawing/2014/main" xmlns="" val="170953320"/>
                  </a:ext>
                </a:extLst>
              </a:tr>
              <a:tr h="480483">
                <a:tc>
                  <a:txBody>
                    <a:bodyPr/>
                    <a:lstStyle/>
                    <a:p>
                      <a:r>
                        <a:rPr lang="en-US" b="1" dirty="0"/>
                        <a:t>McNair</a:t>
                      </a:r>
                    </a:p>
                  </a:txBody>
                  <a:tcPr/>
                </a:tc>
                <a:tc>
                  <a:txBody>
                    <a:bodyPr/>
                    <a:lstStyle/>
                    <a:p>
                      <a:r>
                        <a:rPr lang="en-US" b="1" dirty="0"/>
                        <a:t>10</a:t>
                      </a:r>
                    </a:p>
                  </a:txBody>
                  <a:tcPr/>
                </a:tc>
                <a:tc>
                  <a:txBody>
                    <a:bodyPr/>
                    <a:lstStyle/>
                    <a:p>
                      <a:r>
                        <a:rPr lang="en-US" b="1" dirty="0"/>
                        <a:t>290</a:t>
                      </a:r>
                    </a:p>
                  </a:txBody>
                  <a:tcPr/>
                </a:tc>
                <a:tc>
                  <a:txBody>
                    <a:bodyPr/>
                    <a:lstStyle/>
                    <a:p>
                      <a:r>
                        <a:rPr lang="en-US" b="1" dirty="0"/>
                        <a:t>$2,415,514</a:t>
                      </a:r>
                    </a:p>
                  </a:txBody>
                  <a:tcPr/>
                </a:tc>
                <a:tc>
                  <a:txBody>
                    <a:bodyPr/>
                    <a:lstStyle/>
                    <a:p>
                      <a:r>
                        <a:rPr lang="en-US" b="1" dirty="0"/>
                        <a:t>151</a:t>
                      </a:r>
                    </a:p>
                  </a:txBody>
                  <a:tcPr/>
                </a:tc>
                <a:tc>
                  <a:txBody>
                    <a:bodyPr/>
                    <a:lstStyle/>
                    <a:p>
                      <a:r>
                        <a:rPr lang="en-US" b="1" dirty="0"/>
                        <a:t>4293</a:t>
                      </a:r>
                    </a:p>
                  </a:txBody>
                  <a:tcPr/>
                </a:tc>
                <a:tc>
                  <a:txBody>
                    <a:bodyPr/>
                    <a:lstStyle/>
                    <a:p>
                      <a:r>
                        <a:rPr lang="en-US" b="1" dirty="0"/>
                        <a:t>$35,701,197</a:t>
                      </a:r>
                    </a:p>
                  </a:txBody>
                  <a:tcPr/>
                </a:tc>
                <a:extLst>
                  <a:ext uri="{0D108BD9-81ED-4DB2-BD59-A6C34878D82A}">
                    <a16:rowId xmlns:a16="http://schemas.microsoft.com/office/drawing/2014/main" xmlns="" val="4246720916"/>
                  </a:ext>
                </a:extLst>
              </a:tr>
              <a:tr h="480483">
                <a:tc>
                  <a:txBody>
                    <a:bodyPr/>
                    <a:lstStyle/>
                    <a:p>
                      <a:r>
                        <a:rPr lang="en-US" b="1" dirty="0"/>
                        <a:t>TOTAL</a:t>
                      </a:r>
                    </a:p>
                  </a:txBody>
                  <a:tcPr/>
                </a:tc>
                <a:tc>
                  <a:txBody>
                    <a:bodyPr/>
                    <a:lstStyle/>
                    <a:p>
                      <a:r>
                        <a:rPr lang="en-US" sz="2000" b="1" dirty="0"/>
                        <a:t>263</a:t>
                      </a:r>
                    </a:p>
                  </a:txBody>
                  <a:tcPr/>
                </a:tc>
                <a:tc>
                  <a:txBody>
                    <a:bodyPr/>
                    <a:lstStyle/>
                    <a:p>
                      <a:r>
                        <a:rPr lang="en-US" sz="2000" b="1" dirty="0"/>
                        <a:t>71,741</a:t>
                      </a:r>
                    </a:p>
                  </a:txBody>
                  <a:tcPr/>
                </a:tc>
                <a:tc>
                  <a:txBody>
                    <a:bodyPr/>
                    <a:lstStyle/>
                    <a:p>
                      <a:r>
                        <a:rPr lang="en-US" sz="2000" b="1" dirty="0"/>
                        <a:t>$81,083,567</a:t>
                      </a:r>
                    </a:p>
                  </a:txBody>
                  <a:tcPr/>
                </a:tc>
                <a:tc>
                  <a:txBody>
                    <a:bodyPr/>
                    <a:lstStyle/>
                    <a:p>
                      <a:r>
                        <a:rPr lang="en-US" sz="2000" b="1" dirty="0"/>
                        <a:t>2831</a:t>
                      </a:r>
                    </a:p>
                  </a:txBody>
                  <a:tcPr/>
                </a:tc>
                <a:tc>
                  <a:txBody>
                    <a:bodyPr/>
                    <a:lstStyle/>
                    <a:p>
                      <a:r>
                        <a:rPr lang="en-US" b="1" dirty="0"/>
                        <a:t>788,449</a:t>
                      </a:r>
                    </a:p>
                  </a:txBody>
                  <a:tcPr/>
                </a:tc>
                <a:tc>
                  <a:txBody>
                    <a:bodyPr/>
                    <a:lstStyle/>
                    <a:p>
                      <a:r>
                        <a:rPr lang="en-US" sz="1800" b="1" dirty="0"/>
                        <a:t>$834,095,936</a:t>
                      </a:r>
                    </a:p>
                  </a:txBody>
                  <a:tcPr/>
                </a:tc>
                <a:extLst>
                  <a:ext uri="{0D108BD9-81ED-4DB2-BD59-A6C34878D82A}">
                    <a16:rowId xmlns:a16="http://schemas.microsoft.com/office/drawing/2014/main" xmlns="" val="1033679913"/>
                  </a:ext>
                </a:extLst>
              </a:tr>
            </a:tbl>
          </a:graphicData>
        </a:graphic>
      </p:graphicFrame>
      <p:sp>
        <p:nvSpPr>
          <p:cNvPr id="5" name="TextBox 4"/>
          <p:cNvSpPr txBox="1"/>
          <p:nvPr/>
        </p:nvSpPr>
        <p:spPr>
          <a:xfrm>
            <a:off x="1257299" y="1676400"/>
            <a:ext cx="7734301" cy="523220"/>
          </a:xfrm>
          <a:prstGeom prst="rect">
            <a:avLst/>
          </a:prstGeom>
          <a:noFill/>
        </p:spPr>
        <p:txBody>
          <a:bodyPr wrap="square" rtlCol="0">
            <a:spAutoFit/>
          </a:bodyPr>
          <a:lstStyle/>
          <a:p>
            <a:r>
              <a:rPr lang="en-US" sz="2800" b="1" dirty="0"/>
              <a:t>Appalachian Region         National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704088"/>
            <a:ext cx="8229600" cy="667512"/>
          </a:xfrm>
        </p:spPr>
        <p:txBody>
          <a:bodyPr>
            <a:normAutofit fontScale="90000"/>
          </a:bodyPr>
          <a:lstStyle/>
          <a:p>
            <a:pPr eaLnBrk="1" hangingPunct="1"/>
            <a:r>
              <a:rPr lang="en-US" dirty="0">
                <a:solidFill>
                  <a:schemeClr val="tx1"/>
                </a:solidFill>
              </a:rPr>
              <a:t>Let’s Keep Working Together…</a:t>
            </a:r>
          </a:p>
        </p:txBody>
      </p:sp>
      <p:sp>
        <p:nvSpPr>
          <p:cNvPr id="5" name="Rectangle 3"/>
          <p:cNvSpPr>
            <a:spLocks noGrp="1" noChangeArrowheads="1"/>
          </p:cNvSpPr>
          <p:nvPr>
            <p:ph idx="1"/>
          </p:nvPr>
        </p:nvSpPr>
        <p:spPr>
          <a:xfrm>
            <a:off x="457200" y="1575582"/>
            <a:ext cx="8229600" cy="4749018"/>
          </a:xfrm>
        </p:spPr>
        <p:txBody>
          <a:bodyPr>
            <a:normAutofit lnSpcReduction="10000"/>
          </a:bodyPr>
          <a:lstStyle/>
          <a:p>
            <a:pPr algn="ctr" eaLnBrk="1" hangingPunct="1">
              <a:lnSpc>
                <a:spcPct val="90000"/>
              </a:lnSpc>
              <a:buFont typeface="Wingdings" pitchFamily="2" charset="2"/>
              <a:buNone/>
            </a:pPr>
            <a:r>
              <a:rPr lang="en-US" sz="2400" b="1" dirty="0">
                <a:sym typeface="Wingdings" pitchFamily="2" charset="2"/>
              </a:rPr>
              <a:t>The Federal TRIO Programs in Alabama, Georgia, Kentucky, Maryland, Mississippi, New York, North Carolina, Ohio, Pennsylvania, South Carolina, Tennessee, Virginia  and West Virginia are proud of our collaborations and partnerships  with schools, colleges, universities, government and community agencies, organizations, and businesses.  And we are very proud to participate in the</a:t>
            </a:r>
          </a:p>
          <a:p>
            <a:pPr algn="ctr" eaLnBrk="1" hangingPunct="1">
              <a:lnSpc>
                <a:spcPct val="90000"/>
              </a:lnSpc>
              <a:buFont typeface="Wingdings" pitchFamily="2" charset="2"/>
              <a:buNone/>
            </a:pPr>
            <a:r>
              <a:rPr lang="en-US" sz="2400" b="1" i="1" dirty="0">
                <a:sym typeface="Wingdings" pitchFamily="2" charset="2"/>
              </a:rPr>
              <a:t>Appalachian Higher Education Network. </a:t>
            </a:r>
          </a:p>
          <a:p>
            <a:pPr algn="ctr" eaLnBrk="1" hangingPunct="1">
              <a:lnSpc>
                <a:spcPct val="90000"/>
              </a:lnSpc>
              <a:buFont typeface="Wingdings" pitchFamily="2" charset="2"/>
              <a:buNone/>
            </a:pPr>
            <a:endParaRPr lang="en-US" sz="2400" b="1" dirty="0">
              <a:solidFill>
                <a:schemeClr val="tx2"/>
              </a:solidFill>
              <a:sym typeface="Wingdings" pitchFamily="2" charset="2"/>
            </a:endParaRPr>
          </a:p>
          <a:p>
            <a:pPr algn="ctr" eaLnBrk="1" hangingPunct="1">
              <a:lnSpc>
                <a:spcPct val="90000"/>
              </a:lnSpc>
              <a:buFont typeface="Wingdings" pitchFamily="2" charset="2"/>
              <a:buNone/>
            </a:pPr>
            <a:r>
              <a:rPr lang="en-US" sz="2000" b="1" dirty="0">
                <a:sym typeface="Wingdings" pitchFamily="2" charset="2"/>
              </a:rPr>
              <a:t>Let us continue to enhance each others’ efforts so that :</a:t>
            </a:r>
          </a:p>
          <a:p>
            <a:pPr algn="ctr" eaLnBrk="1" hangingPunct="1">
              <a:lnSpc>
                <a:spcPct val="90000"/>
              </a:lnSpc>
              <a:buFont typeface="Wingdings" pitchFamily="2" charset="2"/>
              <a:buNone/>
            </a:pPr>
            <a:r>
              <a:rPr lang="en-US" sz="2000" b="1" dirty="0">
                <a:sym typeface="Wingdings" pitchFamily="2" charset="2"/>
              </a:rPr>
              <a:t>all  of our  students and adults succeed in school</a:t>
            </a:r>
          </a:p>
          <a:p>
            <a:pPr algn="ctr" eaLnBrk="1" hangingPunct="1">
              <a:lnSpc>
                <a:spcPct val="90000"/>
              </a:lnSpc>
              <a:buFont typeface="Wingdings" pitchFamily="2" charset="2"/>
              <a:buNone/>
            </a:pPr>
            <a:r>
              <a:rPr lang="en-US" sz="2000" b="1" dirty="0">
                <a:sym typeface="Wingdings" pitchFamily="2" charset="2"/>
              </a:rPr>
              <a:t>and that higher education becomes the reality</a:t>
            </a:r>
          </a:p>
          <a:p>
            <a:pPr algn="ctr" eaLnBrk="1" hangingPunct="1">
              <a:lnSpc>
                <a:spcPct val="90000"/>
              </a:lnSpc>
              <a:buFont typeface="Wingdings" pitchFamily="2" charset="2"/>
              <a:buNone/>
            </a:pPr>
            <a:r>
              <a:rPr lang="en-US" sz="2000" b="1" dirty="0">
                <a:sym typeface="Wingdings" pitchFamily="2" charset="2"/>
              </a:rPr>
              <a:t> and not just a dream.</a:t>
            </a:r>
          </a:p>
          <a:p>
            <a:pPr algn="ctr" eaLnBrk="1" hangingPunct="1">
              <a:lnSpc>
                <a:spcPct val="90000"/>
              </a:lnSpc>
              <a:buFont typeface="Wingdings" pitchFamily="2" charset="2"/>
              <a:buNone/>
            </a:pPr>
            <a:endParaRPr lang="en-US" sz="2000" b="1" dirty="0">
              <a:solidFill>
                <a:schemeClr val="accent2"/>
              </a:solidFill>
              <a:sym typeface="Wingdings" pitchFamily="2" charset="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457200" y="228600"/>
            <a:ext cx="8229600" cy="6477000"/>
          </a:xfrm>
        </p:spPr>
        <p:txBody>
          <a:bodyPr>
            <a:normAutofit/>
          </a:bodyPr>
          <a:lstStyle/>
          <a:p>
            <a:pPr algn="ctr">
              <a:lnSpc>
                <a:spcPct val="90000"/>
              </a:lnSpc>
              <a:buNone/>
            </a:pPr>
            <a:r>
              <a:rPr lang="en-US" sz="2800" b="1" dirty="0">
                <a:solidFill>
                  <a:schemeClr val="tx2"/>
                </a:solidFill>
              </a:rPr>
              <a:t>On Behalf of the </a:t>
            </a:r>
            <a:r>
              <a:rPr lang="en-US" sz="2800" b="1" i="1" dirty="0">
                <a:solidFill>
                  <a:schemeClr val="tx2"/>
                </a:solidFill>
              </a:rPr>
              <a:t>Council for Opportunity in Education, the Association for Equality and Excellence In Education </a:t>
            </a:r>
            <a:r>
              <a:rPr lang="en-US" sz="2800" b="1" i="1" dirty="0" err="1">
                <a:solidFill>
                  <a:schemeClr val="tx2"/>
                </a:solidFill>
              </a:rPr>
              <a:t>Inc</a:t>
            </a:r>
            <a:r>
              <a:rPr lang="en-US" sz="2800" b="1" i="1" dirty="0">
                <a:solidFill>
                  <a:schemeClr val="tx2"/>
                </a:solidFill>
              </a:rPr>
              <a:t>, Educational Opportunity </a:t>
            </a:r>
            <a:r>
              <a:rPr lang="en-US" sz="2800" b="1" i="1" dirty="0" err="1">
                <a:solidFill>
                  <a:schemeClr val="tx2"/>
                </a:solidFill>
              </a:rPr>
              <a:t>Assocation</a:t>
            </a:r>
            <a:r>
              <a:rPr lang="en-US" sz="2800" b="1" i="1" dirty="0">
                <a:solidFill>
                  <a:schemeClr val="tx2"/>
                </a:solidFill>
              </a:rPr>
              <a:t> the Mid-Eastern Association of Educational Opportunity Program Personnel, the Southern Association of Educational Opportunity Program Personnel  and all of our </a:t>
            </a:r>
            <a:r>
              <a:rPr lang="en-US" sz="2800" b="1" i="1" dirty="0"/>
              <a:t>TRIO</a:t>
            </a:r>
            <a:r>
              <a:rPr lang="en-US" sz="2800" b="1" i="1" dirty="0">
                <a:solidFill>
                  <a:schemeClr val="tx2"/>
                </a:solidFill>
              </a:rPr>
              <a:t> Programs</a:t>
            </a:r>
            <a:r>
              <a:rPr lang="en-US" sz="2800" b="1" dirty="0">
                <a:solidFill>
                  <a:schemeClr val="tx2"/>
                </a:solidFill>
              </a:rPr>
              <a:t>---</a:t>
            </a:r>
          </a:p>
          <a:p>
            <a:pPr algn="ctr" eaLnBrk="1" hangingPunct="1">
              <a:lnSpc>
                <a:spcPct val="90000"/>
              </a:lnSpc>
              <a:buFont typeface="Wingdings" pitchFamily="2" charset="2"/>
              <a:buNone/>
            </a:pPr>
            <a:endParaRPr lang="en-US" sz="2800" b="1" dirty="0">
              <a:solidFill>
                <a:schemeClr val="tx2"/>
              </a:solidFill>
            </a:endParaRPr>
          </a:p>
          <a:p>
            <a:pPr algn="ctr" eaLnBrk="1" hangingPunct="1">
              <a:lnSpc>
                <a:spcPct val="90000"/>
              </a:lnSpc>
              <a:buFont typeface="Wingdings" pitchFamily="2" charset="2"/>
              <a:buNone/>
            </a:pPr>
            <a:r>
              <a:rPr lang="en-US" sz="5400" b="1" dirty="0"/>
              <a:t>Thank You for your Great Work with all of our students</a:t>
            </a:r>
            <a:r>
              <a:rPr lang="en-US" sz="1700" b="1" dirty="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a:bodyPr>
          <a:lstStyle/>
          <a:p>
            <a:pPr algn="ctr"/>
            <a:r>
              <a:rPr lang="en-US" sz="3600" b="1" dirty="0"/>
              <a:t>College Completion Rates in Appalachia, 2009–2013</a:t>
            </a:r>
            <a:endParaRPr lang="en-US" sz="3600" dirty="0"/>
          </a:p>
        </p:txBody>
      </p:sp>
      <p:pic>
        <p:nvPicPr>
          <p:cNvPr id="3073" name="Picture 1" descr="This map shows the college completion rate of persons ages 25 and over in each of the ARC counties. Appalachian college completion rates range from 5.6% to 49.3%. The Appalachian average is 21.7%. The U.S. average is 28.8%. For a list of county data by state, see the downloadable Excel f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371600"/>
            <a:ext cx="5943600" cy="5486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1812493" y="1371600"/>
            <a:ext cx="1202589" cy="0"/>
          </a:xfrm>
          <a:prstGeom prst="rect">
            <a:avLst/>
          </a:prstGeom>
          <a:solidFill>
            <a:srgbClr val="084C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8252338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81000" y="609600"/>
            <a:ext cx="5257800" cy="868362"/>
          </a:xfrm>
          <a:noFill/>
        </p:spPr>
        <p:txBody>
          <a:bodyPr/>
          <a:lstStyle/>
          <a:p>
            <a:pPr algn="l"/>
            <a:r>
              <a:rPr lang="en-US" b="1" dirty="0">
                <a:solidFill>
                  <a:schemeClr val="tx1"/>
                </a:solidFill>
                <a:effectLst/>
              </a:rPr>
              <a:t>Faces of TRIO:</a:t>
            </a:r>
          </a:p>
        </p:txBody>
      </p:sp>
      <p:pic>
        <p:nvPicPr>
          <p:cNvPr id="5" name="Picture 7" descr="trio"/>
          <p:cNvPicPr>
            <a:picLocks noChangeAspect="1" noChangeArrowheads="1"/>
          </p:cNvPicPr>
          <p:nvPr/>
        </p:nvPicPr>
        <p:blipFill>
          <a:blip r:embed="rId2" cstate="print"/>
          <a:srcRect/>
          <a:stretch>
            <a:fillRect/>
          </a:stretch>
        </p:blipFill>
        <p:spPr bwMode="auto">
          <a:xfrm>
            <a:off x="6096000" y="398823"/>
            <a:ext cx="2895600" cy="1972901"/>
          </a:xfrm>
          <a:prstGeom prst="rect">
            <a:avLst/>
          </a:prstGeom>
          <a:noFill/>
          <a:ln w="9525">
            <a:noFill/>
            <a:miter lim="800000"/>
            <a:headEnd/>
            <a:tailEnd/>
          </a:ln>
        </p:spPr>
      </p:pic>
      <p:pic>
        <p:nvPicPr>
          <p:cNvPr id="6" name="Picture 9" descr="AcadTeam08007"/>
          <p:cNvPicPr>
            <a:picLocks noChangeAspect="1" noChangeArrowheads="1"/>
          </p:cNvPicPr>
          <p:nvPr/>
        </p:nvPicPr>
        <p:blipFill>
          <a:blip r:embed="rId3" cstate="print"/>
          <a:srcRect/>
          <a:stretch>
            <a:fillRect/>
          </a:stretch>
        </p:blipFill>
        <p:spPr bwMode="auto">
          <a:xfrm>
            <a:off x="2209800" y="3048000"/>
            <a:ext cx="2057400" cy="2038350"/>
          </a:xfrm>
          <a:prstGeom prst="rect">
            <a:avLst/>
          </a:prstGeom>
          <a:noFill/>
          <a:ln w="9525">
            <a:noFill/>
            <a:miter lim="800000"/>
            <a:headEnd/>
            <a:tailEnd/>
          </a:ln>
        </p:spPr>
      </p:pic>
      <p:pic>
        <p:nvPicPr>
          <p:cNvPr id="7" name="Picture 11" descr="TabithaNewman"/>
          <p:cNvPicPr>
            <a:picLocks noChangeAspect="1" noChangeArrowheads="1"/>
          </p:cNvPicPr>
          <p:nvPr/>
        </p:nvPicPr>
        <p:blipFill>
          <a:blip r:embed="rId4" cstate="print"/>
          <a:srcRect/>
          <a:stretch>
            <a:fillRect/>
          </a:stretch>
        </p:blipFill>
        <p:spPr bwMode="auto">
          <a:xfrm>
            <a:off x="152400" y="3352800"/>
            <a:ext cx="1809750" cy="1357313"/>
          </a:xfrm>
          <a:prstGeom prst="rect">
            <a:avLst/>
          </a:prstGeom>
          <a:noFill/>
          <a:ln w="9525">
            <a:noFill/>
            <a:miter lim="800000"/>
            <a:headEnd/>
            <a:tailEnd/>
          </a:ln>
        </p:spPr>
      </p:pic>
      <p:pic>
        <p:nvPicPr>
          <p:cNvPr id="8" name="Picture 15" descr="klein"/>
          <p:cNvPicPr>
            <a:picLocks noChangeAspect="1" noChangeArrowheads="1"/>
          </p:cNvPicPr>
          <p:nvPr/>
        </p:nvPicPr>
        <p:blipFill>
          <a:blip r:embed="rId5" cstate="print"/>
          <a:srcRect/>
          <a:stretch>
            <a:fillRect/>
          </a:stretch>
        </p:blipFill>
        <p:spPr bwMode="auto">
          <a:xfrm>
            <a:off x="1905000" y="5257800"/>
            <a:ext cx="1447800" cy="1308100"/>
          </a:xfrm>
          <a:prstGeom prst="rect">
            <a:avLst/>
          </a:prstGeom>
          <a:noFill/>
          <a:ln w="9525">
            <a:noFill/>
            <a:miter lim="800000"/>
            <a:headEnd/>
            <a:tailEnd/>
          </a:ln>
        </p:spPr>
      </p:pic>
      <p:pic>
        <p:nvPicPr>
          <p:cNvPr id="9" name="Picture 17" descr="NOVA_Spring%2008"/>
          <p:cNvPicPr>
            <a:picLocks noChangeAspect="1" noChangeArrowheads="1"/>
          </p:cNvPicPr>
          <p:nvPr/>
        </p:nvPicPr>
        <p:blipFill>
          <a:blip r:embed="rId6" cstate="print"/>
          <a:srcRect/>
          <a:stretch>
            <a:fillRect/>
          </a:stretch>
        </p:blipFill>
        <p:spPr bwMode="auto">
          <a:xfrm>
            <a:off x="6400800" y="4368800"/>
            <a:ext cx="2743200" cy="2489200"/>
          </a:xfrm>
          <a:prstGeom prst="rect">
            <a:avLst/>
          </a:prstGeom>
          <a:noFill/>
          <a:ln w="9525">
            <a:noFill/>
            <a:miter lim="800000"/>
            <a:headEnd/>
            <a:tailEnd/>
          </a:ln>
        </p:spPr>
      </p:pic>
      <p:pic>
        <p:nvPicPr>
          <p:cNvPr id="10" name="Picture 19" descr="100_0036_00"/>
          <p:cNvPicPr>
            <a:picLocks noChangeAspect="1" noChangeArrowheads="1"/>
          </p:cNvPicPr>
          <p:nvPr/>
        </p:nvPicPr>
        <p:blipFill>
          <a:blip r:embed="rId7" cstate="print"/>
          <a:srcRect/>
          <a:stretch>
            <a:fillRect/>
          </a:stretch>
        </p:blipFill>
        <p:spPr bwMode="auto">
          <a:xfrm>
            <a:off x="152400" y="1524000"/>
            <a:ext cx="3124200" cy="1770063"/>
          </a:xfrm>
          <a:prstGeom prst="rect">
            <a:avLst/>
          </a:prstGeom>
          <a:noFill/>
          <a:ln w="9525">
            <a:noFill/>
            <a:miter lim="800000"/>
            <a:headEnd/>
            <a:tailEnd/>
          </a:ln>
        </p:spPr>
      </p:pic>
      <p:pic>
        <p:nvPicPr>
          <p:cNvPr id="11" name="Picture 23" descr="up%20bd%20eyeglasses"/>
          <p:cNvPicPr>
            <a:picLocks noChangeAspect="1" noChangeArrowheads="1"/>
          </p:cNvPicPr>
          <p:nvPr/>
        </p:nvPicPr>
        <p:blipFill>
          <a:blip r:embed="rId8" cstate="print"/>
          <a:srcRect/>
          <a:stretch>
            <a:fillRect/>
          </a:stretch>
        </p:blipFill>
        <p:spPr bwMode="auto">
          <a:xfrm>
            <a:off x="3581400" y="4852988"/>
            <a:ext cx="2667000" cy="2005012"/>
          </a:xfrm>
          <a:prstGeom prst="rect">
            <a:avLst/>
          </a:prstGeom>
          <a:noFill/>
          <a:ln w="9525">
            <a:noFill/>
            <a:miter lim="800000"/>
            <a:headEnd/>
            <a:tailEnd/>
          </a:ln>
        </p:spPr>
      </p:pic>
      <p:pic>
        <p:nvPicPr>
          <p:cNvPr id="12" name="Picture 25" descr="ui55f3s5"/>
          <p:cNvPicPr>
            <a:picLocks noChangeAspect="1" noChangeArrowheads="1"/>
          </p:cNvPicPr>
          <p:nvPr/>
        </p:nvPicPr>
        <p:blipFill>
          <a:blip r:embed="rId9" cstate="print"/>
          <a:srcRect/>
          <a:stretch>
            <a:fillRect/>
          </a:stretch>
        </p:blipFill>
        <p:spPr bwMode="auto">
          <a:xfrm>
            <a:off x="3733800" y="1600200"/>
            <a:ext cx="2362200" cy="1576388"/>
          </a:xfrm>
          <a:prstGeom prst="rect">
            <a:avLst/>
          </a:prstGeom>
          <a:noFill/>
          <a:ln w="9525">
            <a:noFill/>
            <a:miter lim="800000"/>
            <a:headEnd/>
            <a:tailEnd/>
          </a:ln>
        </p:spPr>
      </p:pic>
      <p:pic>
        <p:nvPicPr>
          <p:cNvPr id="13" name="Picture 27" descr="pictures-for-newsletter-024"/>
          <p:cNvPicPr>
            <a:picLocks noChangeAspect="1" noChangeArrowheads="1"/>
          </p:cNvPicPr>
          <p:nvPr/>
        </p:nvPicPr>
        <p:blipFill>
          <a:blip r:embed="rId10" cstate="print"/>
          <a:srcRect/>
          <a:stretch>
            <a:fillRect/>
          </a:stretch>
        </p:blipFill>
        <p:spPr bwMode="auto">
          <a:xfrm>
            <a:off x="4343400" y="3124200"/>
            <a:ext cx="2438400" cy="1371600"/>
          </a:xfrm>
          <a:prstGeom prst="rect">
            <a:avLst/>
          </a:prstGeom>
          <a:noFill/>
          <a:ln w="9525">
            <a:noFill/>
            <a:miter lim="800000"/>
            <a:headEnd/>
            <a:tailEnd/>
          </a:ln>
        </p:spPr>
      </p:pic>
      <p:pic>
        <p:nvPicPr>
          <p:cNvPr id="14" name="Picture 29" descr="specialskillspre-vetclass"/>
          <p:cNvPicPr>
            <a:picLocks noChangeAspect="1" noChangeArrowheads="1"/>
          </p:cNvPicPr>
          <p:nvPr/>
        </p:nvPicPr>
        <p:blipFill>
          <a:blip r:embed="rId11" cstate="print"/>
          <a:srcRect/>
          <a:stretch>
            <a:fillRect/>
          </a:stretch>
        </p:blipFill>
        <p:spPr bwMode="auto">
          <a:xfrm>
            <a:off x="6629400" y="2438400"/>
            <a:ext cx="2286000" cy="1733550"/>
          </a:xfrm>
          <a:prstGeom prst="rect">
            <a:avLst/>
          </a:prstGeom>
          <a:noFill/>
          <a:ln w="9525">
            <a:noFill/>
            <a:miter lim="800000"/>
            <a:headEnd/>
            <a:tailEnd/>
          </a:ln>
        </p:spPr>
      </p:pic>
      <p:pic>
        <p:nvPicPr>
          <p:cNvPr id="15" name="Picture 31" descr="Graduation"/>
          <p:cNvPicPr>
            <a:picLocks noChangeAspect="1" noChangeArrowheads="1"/>
          </p:cNvPicPr>
          <p:nvPr/>
        </p:nvPicPr>
        <p:blipFill>
          <a:blip r:embed="rId12" cstate="print"/>
          <a:srcRect/>
          <a:stretch>
            <a:fillRect/>
          </a:stretch>
        </p:blipFill>
        <p:spPr bwMode="auto">
          <a:xfrm>
            <a:off x="0" y="4781550"/>
            <a:ext cx="1657350" cy="20764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143000"/>
          </a:xfrm>
        </p:spPr>
        <p:txBody>
          <a:bodyPr>
            <a:noAutofit/>
          </a:bodyPr>
          <a:lstStyle/>
          <a:p>
            <a:pPr algn="ctr"/>
            <a:r>
              <a:rPr lang="en-US" sz="4000" dirty="0">
                <a:solidFill>
                  <a:schemeClr val="tx1"/>
                </a:solidFill>
                <a:hlinkClick r:id="rId2"/>
              </a:rPr>
              <a:t>County Economic </a:t>
            </a:r>
            <a:r>
              <a:rPr lang="en-US" sz="3600" dirty="0">
                <a:solidFill>
                  <a:schemeClr val="tx1"/>
                </a:solidFill>
                <a:hlinkClick r:id="rId2"/>
              </a:rPr>
              <a:t>Status</a:t>
            </a:r>
            <a:r>
              <a:rPr lang="en-US" sz="4000" dirty="0">
                <a:solidFill>
                  <a:schemeClr val="tx1"/>
                </a:solidFill>
                <a:hlinkClick r:id="rId2"/>
              </a:rPr>
              <a:t> in Appalachia, FY 2017</a:t>
            </a:r>
            <a:endParaRPr lang="en-US" sz="4000" dirty="0">
              <a:solidFill>
                <a:schemeClr val="tx1"/>
              </a:solidFill>
            </a:endParaRPr>
          </a:p>
        </p:txBody>
      </p:sp>
      <p:pic>
        <p:nvPicPr>
          <p:cNvPr id="4097" name="Picture 1" descr="This map shows ARC’s economic classification of the 420 counties in the Appalachian Region for FY 2017 (October 1, 2016 through September 30, 2017). Eighty-four counties are classified as distressed, 114 are classified as at-risk, 210 are classified as transitional, 10 are classified as competitive, and 2 are classified as attainment. For a list of county classifications, see the downloadable Excel f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1143000"/>
            <a:ext cx="6781800"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1537639" y="1309256"/>
            <a:ext cx="1372185" cy="0"/>
          </a:xfrm>
          <a:prstGeom prst="rect">
            <a:avLst/>
          </a:prstGeom>
          <a:solidFill>
            <a:srgbClr val="084C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953626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609600"/>
            <a:ext cx="8229600" cy="1143000"/>
          </a:xfrm>
        </p:spPr>
        <p:txBody>
          <a:bodyPr>
            <a:normAutofit fontScale="90000"/>
          </a:bodyPr>
          <a:lstStyle/>
          <a:p>
            <a:r>
              <a:rPr lang="en-US" sz="5400" kern="0" dirty="0">
                <a:effectLst>
                  <a:outerShdw blurRad="38100" dist="38100" dir="2700000" algn="tl">
                    <a:srgbClr val="000000"/>
                  </a:outerShdw>
                </a:effectLst>
              </a:rPr>
              <a:t/>
            </a:r>
            <a:br>
              <a:rPr lang="en-US" sz="5400" kern="0" dirty="0">
                <a:effectLst>
                  <a:outerShdw blurRad="38100" dist="38100" dir="2700000" algn="tl">
                    <a:srgbClr val="000000"/>
                  </a:outerShdw>
                </a:effectLst>
              </a:rPr>
            </a:br>
            <a:endParaRPr lang="en-US" dirty="0"/>
          </a:p>
        </p:txBody>
      </p:sp>
      <p:sp>
        <p:nvSpPr>
          <p:cNvPr id="9" name="TextBox 8"/>
          <p:cNvSpPr txBox="1"/>
          <p:nvPr/>
        </p:nvSpPr>
        <p:spPr>
          <a:xfrm>
            <a:off x="0" y="685800"/>
            <a:ext cx="9144000" cy="646331"/>
          </a:xfrm>
          <a:prstGeom prst="rect">
            <a:avLst/>
          </a:prstGeom>
          <a:noFill/>
        </p:spPr>
        <p:txBody>
          <a:bodyPr wrap="square" rtlCol="0">
            <a:spAutoFit/>
          </a:bodyPr>
          <a:lstStyle/>
          <a:p>
            <a:pPr algn="ctr"/>
            <a:r>
              <a:rPr lang="en-US" sz="3600" kern="0" dirty="0">
                <a:effectLst>
                  <a:outerShdw blurRad="38100" dist="38100" dir="2700000" algn="tl">
                    <a:srgbClr val="000000"/>
                  </a:outerShdw>
                </a:effectLst>
              </a:rPr>
              <a:t>The History of the TRIO Programs:</a:t>
            </a:r>
            <a:endParaRPr lang="en-US" sz="3600" dirty="0"/>
          </a:p>
        </p:txBody>
      </p:sp>
      <p:pic>
        <p:nvPicPr>
          <p:cNvPr id="10" name="Picture 2" descr="http://www.americanidealistmovie.org/big%20images/ShriverPoverty_RF_.jpg"/>
          <p:cNvPicPr>
            <a:picLocks noChangeAspect="1" noChangeArrowheads="1"/>
          </p:cNvPicPr>
          <p:nvPr/>
        </p:nvPicPr>
        <p:blipFill>
          <a:blip r:embed="rId3" cstate="print"/>
          <a:srcRect/>
          <a:stretch>
            <a:fillRect/>
          </a:stretch>
        </p:blipFill>
        <p:spPr bwMode="auto">
          <a:xfrm>
            <a:off x="-1" y="4572000"/>
            <a:ext cx="1752601" cy="2286000"/>
          </a:xfrm>
          <a:prstGeom prst="rect">
            <a:avLst/>
          </a:prstGeom>
          <a:noFill/>
        </p:spPr>
      </p:pic>
      <p:pic>
        <p:nvPicPr>
          <p:cNvPr id="11" name="Picture 4" descr="http://ramparts360.files.wordpress.com/2009/12/lbj_waronpoverty_article1.jpg"/>
          <p:cNvPicPr>
            <a:picLocks noChangeAspect="1" noChangeArrowheads="1"/>
          </p:cNvPicPr>
          <p:nvPr/>
        </p:nvPicPr>
        <p:blipFill>
          <a:blip r:embed="rId4" cstate="print"/>
          <a:srcRect/>
          <a:stretch>
            <a:fillRect/>
          </a:stretch>
        </p:blipFill>
        <p:spPr bwMode="auto">
          <a:xfrm>
            <a:off x="1752600" y="4572000"/>
            <a:ext cx="2616200" cy="2286000"/>
          </a:xfrm>
          <a:prstGeom prst="rect">
            <a:avLst/>
          </a:prstGeom>
          <a:noFill/>
        </p:spPr>
      </p:pic>
      <p:pic>
        <p:nvPicPr>
          <p:cNvPr id="12" name="Picture 6" descr="http://1.bp.blogspot.com/_orkXxp0bhEA/SasBsQSWZ4I/AAAAAAAAQW4/ouEFH_CZxwQ/s400/090301-rush5.jpg"/>
          <p:cNvPicPr>
            <a:picLocks noChangeAspect="1" noChangeArrowheads="1"/>
          </p:cNvPicPr>
          <p:nvPr/>
        </p:nvPicPr>
        <p:blipFill>
          <a:blip r:embed="rId5" cstate="print"/>
          <a:srcRect/>
          <a:stretch>
            <a:fillRect/>
          </a:stretch>
        </p:blipFill>
        <p:spPr bwMode="auto">
          <a:xfrm>
            <a:off x="4343400" y="4572000"/>
            <a:ext cx="2743200" cy="2286000"/>
          </a:xfrm>
          <a:prstGeom prst="rect">
            <a:avLst/>
          </a:prstGeom>
          <a:noFill/>
        </p:spPr>
      </p:pic>
      <p:pic>
        <p:nvPicPr>
          <p:cNvPr id="13" name="Picture 8" descr="http://farm4.static.flickr.com/3320/3652632656_25cdf54aa3.jpg"/>
          <p:cNvPicPr>
            <a:picLocks noChangeAspect="1" noChangeArrowheads="1"/>
          </p:cNvPicPr>
          <p:nvPr/>
        </p:nvPicPr>
        <p:blipFill>
          <a:blip r:embed="rId6" cstate="print"/>
          <a:srcRect/>
          <a:stretch>
            <a:fillRect/>
          </a:stretch>
        </p:blipFill>
        <p:spPr bwMode="auto">
          <a:xfrm>
            <a:off x="7086600" y="4572000"/>
            <a:ext cx="2057400" cy="2286000"/>
          </a:xfrm>
          <a:prstGeom prst="rect">
            <a:avLst/>
          </a:prstGeom>
          <a:noFill/>
        </p:spPr>
      </p:pic>
      <p:sp>
        <p:nvSpPr>
          <p:cNvPr id="14" name="TextBox 13"/>
          <p:cNvSpPr txBox="1"/>
          <p:nvPr/>
        </p:nvSpPr>
        <p:spPr>
          <a:xfrm>
            <a:off x="0" y="1447800"/>
            <a:ext cx="9144000" cy="3048000"/>
          </a:xfrm>
          <a:prstGeom prst="rect">
            <a:avLst/>
          </a:prstGeom>
          <a:noFill/>
        </p:spPr>
        <p:txBody>
          <a:bodyPr wrap="square" rtlCol="0">
            <a:spAutoFit/>
          </a:bodyPr>
          <a:lstStyle/>
          <a:p>
            <a:r>
              <a:rPr lang="en-US" sz="2400" dirty="0"/>
              <a:t>The federal TRIO programs have been in existence since 1965 as part of Lyndon B. Johnson’s War on Poverty. This war started on two fronts: the inner cities and Appalachia. Kentucky, North Carolina, South Carolina, Tennessee and West Virginia were among the states included in the initial pilot programs for Upward Bound, one of the first TRIO programs. Since that time, TRIO has expanded to seven different programs to assist students and adults pursue and complete postsecondary education.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pPr algn="ctr" eaLnBrk="1" hangingPunct="1">
              <a:defRPr/>
            </a:pPr>
            <a:r>
              <a:rPr lang="en-US" sz="3600" b="1" dirty="0">
                <a:solidFill>
                  <a:schemeClr val="tx1"/>
                </a:solidFill>
              </a:rPr>
              <a:t>The Mission of the TRIO Programs</a:t>
            </a:r>
          </a:p>
        </p:txBody>
      </p:sp>
      <p:sp>
        <p:nvSpPr>
          <p:cNvPr id="5" name="Rectangle 3"/>
          <p:cNvSpPr>
            <a:spLocks noGrp="1" noChangeArrowheads="1"/>
          </p:cNvSpPr>
          <p:nvPr>
            <p:ph idx="1"/>
          </p:nvPr>
        </p:nvSpPr>
        <p:spPr/>
        <p:txBody>
          <a:bodyPr/>
          <a:lstStyle/>
          <a:p>
            <a:pPr eaLnBrk="1" hangingPunct="1">
              <a:lnSpc>
                <a:spcPct val="90000"/>
              </a:lnSpc>
              <a:buClrTx/>
              <a:buFont typeface="Wingdings" pitchFamily="2" charset="2"/>
              <a:buChar char="v"/>
            </a:pPr>
            <a:r>
              <a:rPr lang="en-US" sz="2800" dirty="0"/>
              <a:t>The Federal TRIO Programs are a series of programs designed to assist low-income students and adults to continue their secondary education and enter college, persist in their studies, graduate, and eventually become productive participants in America’s economic and social life.</a:t>
            </a:r>
          </a:p>
          <a:p>
            <a:pPr eaLnBrk="1" hangingPunct="1">
              <a:lnSpc>
                <a:spcPct val="90000"/>
              </a:lnSpc>
              <a:buClr>
                <a:schemeClr val="tx2"/>
              </a:buClr>
              <a:buNone/>
            </a:pPr>
            <a:r>
              <a:rPr lang="en-US" sz="2800" b="1" dirty="0"/>
              <a:t>These programs are:</a:t>
            </a:r>
          </a:p>
          <a:p>
            <a:pPr lvl="1" eaLnBrk="1" hangingPunct="1">
              <a:lnSpc>
                <a:spcPct val="90000"/>
              </a:lnSpc>
              <a:buClr>
                <a:schemeClr val="tx2"/>
              </a:buClr>
              <a:buNone/>
            </a:pPr>
            <a:r>
              <a:rPr lang="en-US" sz="2200" b="1" dirty="0">
                <a:sym typeface="Wingdings" pitchFamily="2" charset="2"/>
              </a:rPr>
              <a:t></a:t>
            </a:r>
            <a:r>
              <a:rPr lang="en-US" sz="2200" b="1" dirty="0"/>
              <a:t>  Educational Opportunity Centers </a:t>
            </a:r>
            <a:r>
              <a:rPr lang="en-US" sz="2200" b="1" dirty="0">
                <a:sym typeface="Wingdings" pitchFamily="2" charset="2"/>
              </a:rPr>
              <a:t> </a:t>
            </a:r>
            <a:r>
              <a:rPr lang="en-US" sz="2200" b="1" dirty="0"/>
              <a:t>Student Support Services </a:t>
            </a:r>
            <a:r>
              <a:rPr lang="en-US" sz="2200" b="1" dirty="0">
                <a:sym typeface="Wingdings" pitchFamily="2" charset="2"/>
              </a:rPr>
              <a:t></a:t>
            </a:r>
            <a:r>
              <a:rPr lang="en-US" sz="2200" b="1" dirty="0"/>
              <a:t> Talent Search </a:t>
            </a:r>
            <a:r>
              <a:rPr lang="en-US" sz="2200" b="1" dirty="0">
                <a:sym typeface="Wingdings" pitchFamily="2" charset="2"/>
              </a:rPr>
              <a:t></a:t>
            </a:r>
            <a:r>
              <a:rPr lang="en-US" sz="2200" b="1" dirty="0"/>
              <a:t> Upward Bound </a:t>
            </a:r>
            <a:r>
              <a:rPr lang="en-US" sz="2200" b="1" dirty="0">
                <a:sym typeface="Wingdings" pitchFamily="2" charset="2"/>
              </a:rPr>
              <a:t></a:t>
            </a:r>
            <a:r>
              <a:rPr lang="en-US" sz="2200" b="1" dirty="0"/>
              <a:t> Veteran’s Upward Bound  </a:t>
            </a:r>
            <a:r>
              <a:rPr lang="en-US" sz="2200" b="1" dirty="0">
                <a:sym typeface="Wingdings" pitchFamily="2" charset="2"/>
              </a:rPr>
              <a:t></a:t>
            </a:r>
            <a:r>
              <a:rPr lang="en-US" sz="2200" b="1" dirty="0"/>
              <a:t> Upward Bound Math and Science </a:t>
            </a:r>
            <a:r>
              <a:rPr lang="en-US" sz="2200" b="1" dirty="0">
                <a:sym typeface="Wingdings" pitchFamily="2" charset="2"/>
              </a:rPr>
              <a:t></a:t>
            </a:r>
            <a:r>
              <a:rPr lang="en-US" sz="2200" b="1" dirty="0"/>
              <a:t> Ronald E. McNair Post-Baccalaureate Achievement </a:t>
            </a:r>
            <a:r>
              <a:rPr lang="en-US" sz="2100" b="1" dirty="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81000" y="1828800"/>
            <a:ext cx="8458200" cy="2133600"/>
          </a:xfrm>
        </p:spPr>
        <p:txBody>
          <a:bodyPr/>
          <a:lstStyle/>
          <a:p>
            <a:pPr algn="ctr" eaLnBrk="1" hangingPunct="1">
              <a:defRPr/>
            </a:pPr>
            <a:r>
              <a:rPr lang="en-US" b="1" dirty="0">
                <a:solidFill>
                  <a:schemeClr val="tx1"/>
                </a:solidFill>
              </a:rPr>
              <a:t>Overview</a:t>
            </a:r>
            <a:r>
              <a:rPr lang="en-US" b="1" dirty="0"/>
              <a:t> </a:t>
            </a:r>
            <a:r>
              <a:rPr lang="en-US" b="1" dirty="0">
                <a:solidFill>
                  <a:schemeClr val="tx1"/>
                </a:solidFill>
              </a:rPr>
              <a:t>of the Individual Federal TRIO Programs</a:t>
            </a:r>
          </a:p>
        </p:txBody>
      </p:sp>
      <p:pic>
        <p:nvPicPr>
          <p:cNvPr id="5" name="Content Placeholder 4" descr="TRIO LOGO embossed"/>
          <p:cNvPicPr>
            <a:picLocks noGrp="1" noChangeAspect="1" noChangeArrowheads="1"/>
          </p:cNvPicPr>
          <p:nvPr>
            <p:ph idx="1"/>
          </p:nvPr>
        </p:nvPicPr>
        <p:blipFill>
          <a:blip r:embed="rId2" cstate="print"/>
          <a:stretch>
            <a:fillRect/>
          </a:stretch>
        </p:blipFill>
        <p:spPr>
          <a:xfrm>
            <a:off x="3886200" y="4572000"/>
            <a:ext cx="1429789" cy="569422"/>
          </a:xfr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381000"/>
            <a:ext cx="9144000" cy="1199271"/>
          </a:xfrm>
          <a:prstGeom prst="rect">
            <a:avLst/>
          </a:prstGeom>
          <a:noFill/>
          <a:ln w="9525">
            <a:noFill/>
            <a:miter lim="800000"/>
            <a:headEnd/>
            <a:tailEnd/>
          </a:ln>
        </p:spPr>
        <p:txBody>
          <a:bodyPr anchor="ctr"/>
          <a:lstStyle/>
          <a:p>
            <a:pPr algn="ctr"/>
            <a:r>
              <a:rPr lang="en-US" sz="3200" b="1" dirty="0"/>
              <a:t>Upward Bound, </a:t>
            </a:r>
          </a:p>
          <a:p>
            <a:pPr algn="ctr"/>
            <a:r>
              <a:rPr lang="en-US" sz="3200" b="1" dirty="0"/>
              <a:t>Upward Bound Math/Science </a:t>
            </a:r>
          </a:p>
        </p:txBody>
      </p:sp>
      <p:sp>
        <p:nvSpPr>
          <p:cNvPr id="6" name="TextBox 5"/>
          <p:cNvSpPr txBox="1"/>
          <p:nvPr/>
        </p:nvSpPr>
        <p:spPr>
          <a:xfrm>
            <a:off x="228600" y="1601373"/>
            <a:ext cx="8382000" cy="1015663"/>
          </a:xfrm>
          <a:prstGeom prst="rect">
            <a:avLst/>
          </a:prstGeom>
          <a:noFill/>
        </p:spPr>
        <p:txBody>
          <a:bodyPr wrap="square" rtlCol="0">
            <a:spAutoFit/>
          </a:bodyPr>
          <a:lstStyle/>
          <a:p>
            <a:r>
              <a:rPr lang="en-US" sz="2000" dirty="0"/>
              <a:t>(Upward Bound was the first TRIO  program.  The pilot program started in 1964.  Upward Bound Math/ Science began in  1990.  Both programs were reauthorized under the Higher Education Opportunity Act of 2008.)</a:t>
            </a:r>
          </a:p>
        </p:txBody>
      </p:sp>
      <p:sp>
        <p:nvSpPr>
          <p:cNvPr id="2" name="TextBox 1"/>
          <p:cNvSpPr txBox="1"/>
          <p:nvPr/>
        </p:nvSpPr>
        <p:spPr>
          <a:xfrm>
            <a:off x="228600" y="2638138"/>
            <a:ext cx="8382000" cy="3785652"/>
          </a:xfrm>
          <a:prstGeom prst="rect">
            <a:avLst/>
          </a:prstGeom>
          <a:noFill/>
        </p:spPr>
        <p:txBody>
          <a:bodyPr wrap="square" rtlCol="0">
            <a:spAutoFit/>
          </a:bodyPr>
          <a:lstStyle/>
          <a:p>
            <a:r>
              <a:rPr lang="en-US" sz="2400" dirty="0"/>
              <a:t>Upward Bound provides fundamental support to participants in their preparation for college entrance. The program provides opportunities for participants to succeed in their precollege performance and ultimately in their higher education pursuits. Upward Bound serves: high school students from low-income families; and high school students from families in which neither parent holds a bachelor's degree. The goal of Upward Bound is to increase the rate at which participants complete secondary education and enroll in and graduate from institutions of postsecondary education.</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5124</TotalTime>
  <Words>3258</Words>
  <Application>Microsoft Office PowerPoint</Application>
  <PresentationFormat>On-screen Show (4:3)</PresentationFormat>
  <Paragraphs>992</Paragraphs>
  <Slides>40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 Black</vt:lpstr>
      <vt:lpstr>Calibri</vt:lpstr>
      <vt:lpstr>Constantia</vt:lpstr>
      <vt:lpstr>Wingdings</vt:lpstr>
      <vt:lpstr>Wingdings 2</vt:lpstr>
      <vt:lpstr>Flow</vt:lpstr>
      <vt:lpstr>PowerPoint Presentation</vt:lpstr>
      <vt:lpstr>Poverty Rates in Appalachia, 2010–2014</vt:lpstr>
      <vt:lpstr>High School Completion Rates in Appalachia, 2009–2013</vt:lpstr>
      <vt:lpstr>College Completion Rates in Appalachia, 2009–2013</vt:lpstr>
      <vt:lpstr>County Economic Status in Appalachia, FY 2017</vt:lpstr>
      <vt:lpstr> </vt:lpstr>
      <vt:lpstr>The Mission of the TRIO Programs</vt:lpstr>
      <vt:lpstr>Overview of the Individual Federal TRIO Programs</vt:lpstr>
      <vt:lpstr>PowerPoint Presentation</vt:lpstr>
      <vt:lpstr>Upward Bound</vt:lpstr>
      <vt:lpstr>Upward Bound</vt:lpstr>
      <vt:lpstr>PowerPoint Presentation</vt:lpstr>
      <vt:lpstr>Upward Bound Math and Science</vt:lpstr>
      <vt:lpstr>Upward Bound Math and Science</vt:lpstr>
      <vt:lpstr>PowerPoint Presentation</vt:lpstr>
      <vt:lpstr>Faces of Upward Bound and Upward Bound Math and Sciences:</vt:lpstr>
      <vt:lpstr>Talent Search</vt:lpstr>
      <vt:lpstr>Talent Search</vt:lpstr>
      <vt:lpstr>PowerPoint Presentation</vt:lpstr>
      <vt:lpstr>Faces of Talent Search:</vt:lpstr>
      <vt:lpstr>Educational Opportunity Center</vt:lpstr>
      <vt:lpstr>Educational Opportunity Center</vt:lpstr>
      <vt:lpstr>PowerPoint Presentation</vt:lpstr>
      <vt:lpstr>Faces of EOC:</vt:lpstr>
      <vt:lpstr>Veterans Upward Bound</vt:lpstr>
      <vt:lpstr>Veterans Upward Bound</vt:lpstr>
      <vt:lpstr>PowerPoint Presentation</vt:lpstr>
      <vt:lpstr>Faces of Veterans Upward Bound:</vt:lpstr>
      <vt:lpstr>Student Support Services</vt:lpstr>
      <vt:lpstr>Student Support Services</vt:lpstr>
      <vt:lpstr>Student Support Services Programs and Annual Funding</vt:lpstr>
      <vt:lpstr>Ronald E. McNair Post-Baccalaureate Achievement</vt:lpstr>
      <vt:lpstr>Ronald E. McNair Post-Baccalaureate Achievement</vt:lpstr>
      <vt:lpstr>PowerPoint Presentation</vt:lpstr>
      <vt:lpstr>Faces of McNair Scholars:</vt:lpstr>
      <vt:lpstr>The Federal TRIO Programs</vt:lpstr>
      <vt:lpstr>TRIO Programs and Funding:</vt:lpstr>
      <vt:lpstr>Let’s Keep Working Together…</vt:lpstr>
      <vt:lpstr>PowerPoint Presentation</vt:lpstr>
      <vt:lpstr>Faces of TRIO:</vt:lpstr>
    </vt:vector>
  </TitlesOfParts>
  <Company>Eastern Kentucky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Extended Campus</dc:creator>
  <cp:lastModifiedBy>Betty Hale</cp:lastModifiedBy>
  <cp:revision>90</cp:revision>
  <dcterms:created xsi:type="dcterms:W3CDTF">2010-04-05T15:53:47Z</dcterms:created>
  <dcterms:modified xsi:type="dcterms:W3CDTF">2016-08-16T19:33:15Z</dcterms:modified>
</cp:coreProperties>
</file>