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8"/>
  </p:notesMasterIdLst>
  <p:sldIdLst>
    <p:sldId id="257" r:id="rId2"/>
    <p:sldId id="260" r:id="rId3"/>
    <p:sldId id="261" r:id="rId4"/>
    <p:sldId id="273" r:id="rId5"/>
    <p:sldId id="258" r:id="rId6"/>
    <p:sldId id="259" r:id="rId7"/>
    <p:sldId id="276" r:id="rId8"/>
    <p:sldId id="263" r:id="rId9"/>
    <p:sldId id="269" r:id="rId10"/>
    <p:sldId id="267" r:id="rId11"/>
    <p:sldId id="268" r:id="rId12"/>
    <p:sldId id="264" r:id="rId13"/>
    <p:sldId id="274" r:id="rId14"/>
    <p:sldId id="266" r:id="rId15"/>
    <p:sldId id="272"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04" y="-2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1D519-B1BA-1042-85DA-FE0E5D034F65}" type="datetimeFigureOut">
              <a:rPr lang="en-US" smtClean="0"/>
              <a:t>6/21/16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11995-34BB-D848-9A76-D688D27F5635}" type="slidenum">
              <a:rPr lang="en-US" smtClean="0"/>
              <a:t>‹#›</a:t>
            </a:fld>
            <a:endParaRPr lang="en-US"/>
          </a:p>
        </p:txBody>
      </p:sp>
    </p:spTree>
    <p:extLst>
      <p:ext uri="{BB962C8B-B14F-4D97-AF65-F5344CB8AC3E}">
        <p14:creationId xmlns:p14="http://schemas.microsoft.com/office/powerpoint/2010/main" val="27704980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3C5471-6E4F-470C-AA4F-BFE8A596AA2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of some of the existing rural literature</a:t>
            </a:r>
            <a:endParaRPr lang="en-US" dirty="0"/>
          </a:p>
        </p:txBody>
      </p:sp>
      <p:sp>
        <p:nvSpPr>
          <p:cNvPr id="4" name="Slide Number Placeholder 3"/>
          <p:cNvSpPr>
            <a:spLocks noGrp="1"/>
          </p:cNvSpPr>
          <p:nvPr>
            <p:ph type="sldNum" sz="quarter" idx="10"/>
          </p:nvPr>
        </p:nvSpPr>
        <p:spPr/>
        <p:txBody>
          <a:bodyPr/>
          <a:lstStyle/>
          <a:p>
            <a:fld id="{B8B11995-34BB-D848-9A76-D688D27F5635}" type="slidenum">
              <a:rPr lang="en-US" smtClean="0"/>
              <a:t>3</a:t>
            </a:fld>
            <a:endParaRPr lang="en-US"/>
          </a:p>
        </p:txBody>
      </p:sp>
    </p:spTree>
    <p:extLst>
      <p:ext uri="{BB962C8B-B14F-4D97-AF65-F5344CB8AC3E}">
        <p14:creationId xmlns:p14="http://schemas.microsoft.com/office/powerpoint/2010/main" val="245726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of some of the existing rural literature</a:t>
            </a:r>
            <a:endParaRPr lang="en-US" dirty="0"/>
          </a:p>
        </p:txBody>
      </p:sp>
      <p:sp>
        <p:nvSpPr>
          <p:cNvPr id="4" name="Slide Number Placeholder 3"/>
          <p:cNvSpPr>
            <a:spLocks noGrp="1"/>
          </p:cNvSpPr>
          <p:nvPr>
            <p:ph type="sldNum" sz="quarter" idx="10"/>
          </p:nvPr>
        </p:nvSpPr>
        <p:spPr/>
        <p:txBody>
          <a:bodyPr/>
          <a:lstStyle/>
          <a:p>
            <a:fld id="{B8B11995-34BB-D848-9A76-D688D27F5635}" type="slidenum">
              <a:rPr lang="en-US" smtClean="0"/>
              <a:t>4</a:t>
            </a:fld>
            <a:endParaRPr lang="en-US"/>
          </a:p>
        </p:txBody>
      </p:sp>
    </p:spTree>
    <p:extLst>
      <p:ext uri="{BB962C8B-B14F-4D97-AF65-F5344CB8AC3E}">
        <p14:creationId xmlns:p14="http://schemas.microsoft.com/office/powerpoint/2010/main" val="245726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3C5471-6E4F-470C-AA4F-BFE8A596AA20}"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Lack of economic</a:t>
            </a:r>
            <a:r>
              <a:rPr lang="en-US" baseline="0" dirty="0" smtClean="0"/>
              <a:t> opportunity; majoring in fields that will allow them to stay in area.; gender norms;  </a:t>
            </a:r>
          </a:p>
          <a:p>
            <a:pPr>
              <a:buFont typeface="Arial" pitchFamily="34" charset="0"/>
              <a:buChar char="•"/>
            </a:pPr>
            <a:r>
              <a:rPr lang="en-US" baseline="0" dirty="0" smtClean="0"/>
              <a:t>“it doesn’t’ matter where you go as long as you go somewhere.”&gt;&gt;&gt;Learning to leave; another man said you are given a map with your </a:t>
            </a:r>
            <a:r>
              <a:rPr lang="en-US" baseline="0" dirty="0" err="1" smtClean="0"/>
              <a:t>h.s</a:t>
            </a:r>
            <a:r>
              <a:rPr lang="en-US" baseline="0" dirty="0" smtClean="0"/>
              <a:t>. diploma;</a:t>
            </a:r>
          </a:p>
          <a:p>
            <a:pPr>
              <a:buFont typeface="Arial" pitchFamily="34" charset="0"/>
              <a:buChar char="•"/>
            </a:pPr>
            <a:r>
              <a:rPr lang="en-US" baseline="0" dirty="0" smtClean="0"/>
              <a:t>Conflicted over decision</a:t>
            </a:r>
            <a:endParaRPr lang="en-US" dirty="0"/>
          </a:p>
        </p:txBody>
      </p:sp>
      <p:sp>
        <p:nvSpPr>
          <p:cNvPr id="4" name="Slide Number Placeholder 3"/>
          <p:cNvSpPr>
            <a:spLocks noGrp="1"/>
          </p:cNvSpPr>
          <p:nvPr>
            <p:ph type="sldNum" sz="quarter" idx="10"/>
          </p:nvPr>
        </p:nvSpPr>
        <p:spPr/>
        <p:txBody>
          <a:bodyPr/>
          <a:lstStyle/>
          <a:p>
            <a:fld id="{B13C5471-6E4F-470C-AA4F-BFE8A596AA20}"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B9084-B738-8843-AE7B-429060C976F2}" type="slidenum">
              <a:rPr lang="en-US" smtClean="0"/>
              <a:t>13</a:t>
            </a:fld>
            <a:endParaRPr lang="en-US" dirty="0"/>
          </a:p>
        </p:txBody>
      </p:sp>
    </p:spTree>
    <p:extLst>
      <p:ext uri="{BB962C8B-B14F-4D97-AF65-F5344CB8AC3E}">
        <p14:creationId xmlns:p14="http://schemas.microsoft.com/office/powerpoint/2010/main" val="98733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DCBE698A-8F37-844F-B6FC-BD1BC076B009}" type="datetimeFigureOut">
              <a:rPr lang="en-US" smtClean="0"/>
              <a:t>6/21/16</a:t>
            </a:fld>
            <a:endParaRPr lang="en-US"/>
          </a:p>
        </p:txBody>
      </p:sp>
      <p:sp>
        <p:nvSpPr>
          <p:cNvPr id="16" name="Slide Number Placeholder 15"/>
          <p:cNvSpPr>
            <a:spLocks noGrp="1"/>
          </p:cNvSpPr>
          <p:nvPr>
            <p:ph type="sldNum" sz="quarter" idx="11"/>
          </p:nvPr>
        </p:nvSpPr>
        <p:spPr/>
        <p:txBody>
          <a:bodyPr/>
          <a:lstStyle/>
          <a:p>
            <a:fld id="{394DF10D-C165-0043-8B36-63A7EBBA949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E698A-8F37-844F-B6FC-BD1BC076B009}"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DF10D-C165-0043-8B36-63A7EBBA94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BE698A-8F37-844F-B6FC-BD1BC076B009}"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DF10D-C165-0043-8B36-63A7EBBA94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CBE698A-8F37-844F-B6FC-BD1BC076B009}" type="datetimeFigureOut">
              <a:rPr lang="en-US" smtClean="0"/>
              <a:t>6/21/16</a:t>
            </a:fld>
            <a:endParaRPr lang="en-US"/>
          </a:p>
        </p:txBody>
      </p:sp>
      <p:sp>
        <p:nvSpPr>
          <p:cNvPr id="15" name="Slide Number Placeholder 14"/>
          <p:cNvSpPr>
            <a:spLocks noGrp="1"/>
          </p:cNvSpPr>
          <p:nvPr>
            <p:ph type="sldNum" sz="quarter" idx="11"/>
          </p:nvPr>
        </p:nvSpPr>
        <p:spPr/>
        <p:txBody>
          <a:bodyPr/>
          <a:lstStyle/>
          <a:p>
            <a:fld id="{394DF10D-C165-0043-8B36-63A7EBBA949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DCBE698A-8F37-844F-B6FC-BD1BC076B009}" type="datetimeFigureOut">
              <a:rPr lang="en-US" smtClean="0"/>
              <a:t>6/21/16</a:t>
            </a:fld>
            <a:endParaRPr lang="en-US"/>
          </a:p>
        </p:txBody>
      </p:sp>
      <p:sp>
        <p:nvSpPr>
          <p:cNvPr id="13" name="Slide Number Placeholder 12"/>
          <p:cNvSpPr>
            <a:spLocks noGrp="1"/>
          </p:cNvSpPr>
          <p:nvPr>
            <p:ph type="sldNum" sz="quarter" idx="11"/>
          </p:nvPr>
        </p:nvSpPr>
        <p:spPr/>
        <p:txBody>
          <a:bodyPr/>
          <a:lstStyle/>
          <a:p>
            <a:fld id="{394DF10D-C165-0043-8B36-63A7EBBA949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CBE698A-8F37-844F-B6FC-BD1BC076B009}" type="datetimeFigureOut">
              <a:rPr lang="en-US" smtClean="0"/>
              <a:t>6/21/16</a:t>
            </a:fld>
            <a:endParaRPr lang="en-US"/>
          </a:p>
        </p:txBody>
      </p:sp>
      <p:sp>
        <p:nvSpPr>
          <p:cNvPr id="9" name="Slide Number Placeholder 8"/>
          <p:cNvSpPr>
            <a:spLocks noGrp="1"/>
          </p:cNvSpPr>
          <p:nvPr>
            <p:ph type="sldNum" sz="quarter" idx="11"/>
          </p:nvPr>
        </p:nvSpPr>
        <p:spPr/>
        <p:txBody>
          <a:bodyPr/>
          <a:lstStyle/>
          <a:p>
            <a:fld id="{394DF10D-C165-0043-8B36-63A7EBBA949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CBE698A-8F37-844F-B6FC-BD1BC076B009}" type="datetimeFigureOut">
              <a:rPr lang="en-US" smtClean="0"/>
              <a:t>6/21/16</a:t>
            </a:fld>
            <a:endParaRPr lang="en-US"/>
          </a:p>
        </p:txBody>
      </p:sp>
      <p:sp>
        <p:nvSpPr>
          <p:cNvPr id="15" name="Slide Number Placeholder 14"/>
          <p:cNvSpPr>
            <a:spLocks noGrp="1"/>
          </p:cNvSpPr>
          <p:nvPr>
            <p:ph type="sldNum" sz="quarter" idx="11"/>
          </p:nvPr>
        </p:nvSpPr>
        <p:spPr/>
        <p:txBody>
          <a:bodyPr/>
          <a:lstStyle/>
          <a:p>
            <a:fld id="{394DF10D-C165-0043-8B36-63A7EBBA949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CBE698A-8F37-844F-B6FC-BD1BC076B009}" type="datetimeFigureOut">
              <a:rPr lang="en-US" smtClean="0"/>
              <a:t>6/21/16</a:t>
            </a:fld>
            <a:endParaRPr lang="en-US"/>
          </a:p>
        </p:txBody>
      </p:sp>
      <p:sp>
        <p:nvSpPr>
          <p:cNvPr id="8" name="Slide Number Placeholder 7"/>
          <p:cNvSpPr>
            <a:spLocks noGrp="1"/>
          </p:cNvSpPr>
          <p:nvPr>
            <p:ph type="sldNum" sz="quarter" idx="11"/>
          </p:nvPr>
        </p:nvSpPr>
        <p:spPr/>
        <p:txBody>
          <a:bodyPr/>
          <a:lstStyle/>
          <a:p>
            <a:fld id="{394DF10D-C165-0043-8B36-63A7EBBA949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BE698A-8F37-844F-B6FC-BD1BC076B009}" type="datetimeFigureOut">
              <a:rPr lang="en-US" smtClean="0"/>
              <a:t>6/21/16</a:t>
            </a:fld>
            <a:endParaRPr lang="en-US"/>
          </a:p>
        </p:txBody>
      </p:sp>
      <p:sp>
        <p:nvSpPr>
          <p:cNvPr id="6" name="Slide Number Placeholder 5"/>
          <p:cNvSpPr>
            <a:spLocks noGrp="1"/>
          </p:cNvSpPr>
          <p:nvPr>
            <p:ph type="sldNum" sz="quarter" idx="11"/>
          </p:nvPr>
        </p:nvSpPr>
        <p:spPr/>
        <p:txBody>
          <a:bodyPr/>
          <a:lstStyle/>
          <a:p>
            <a:fld id="{394DF10D-C165-0043-8B36-63A7EBBA9497}"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CBE698A-8F37-844F-B6FC-BD1BC076B009}" type="datetimeFigureOut">
              <a:rPr lang="en-US" smtClean="0"/>
              <a:t>6/21/16</a:t>
            </a:fld>
            <a:endParaRPr lang="en-US"/>
          </a:p>
        </p:txBody>
      </p:sp>
      <p:sp>
        <p:nvSpPr>
          <p:cNvPr id="16" name="Slide Number Placeholder 15"/>
          <p:cNvSpPr>
            <a:spLocks noGrp="1"/>
          </p:cNvSpPr>
          <p:nvPr>
            <p:ph type="sldNum" sz="quarter" idx="11"/>
          </p:nvPr>
        </p:nvSpPr>
        <p:spPr/>
        <p:txBody>
          <a:bodyPr/>
          <a:lstStyle/>
          <a:p>
            <a:fld id="{394DF10D-C165-0043-8B36-63A7EBBA949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DCBE698A-8F37-844F-B6FC-BD1BC076B009}" type="datetimeFigureOut">
              <a:rPr lang="en-US" smtClean="0"/>
              <a:t>6/21/16</a:t>
            </a:fld>
            <a:endParaRPr lang="en-US"/>
          </a:p>
        </p:txBody>
      </p:sp>
      <p:sp>
        <p:nvSpPr>
          <p:cNvPr id="14" name="Slide Number Placeholder 13"/>
          <p:cNvSpPr>
            <a:spLocks noGrp="1"/>
          </p:cNvSpPr>
          <p:nvPr>
            <p:ph type="sldNum" sz="quarter" idx="11"/>
          </p:nvPr>
        </p:nvSpPr>
        <p:spPr/>
        <p:txBody>
          <a:bodyPr/>
          <a:lstStyle/>
          <a:p>
            <a:fld id="{394DF10D-C165-0043-8B36-63A7EBBA949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CBE698A-8F37-844F-B6FC-BD1BC076B009}" type="datetimeFigureOut">
              <a:rPr lang="en-US" smtClean="0"/>
              <a:t>6/21/16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394DF10D-C165-0043-8B36-63A7EBBA949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beasley@concord.edu" TargetMode="Externa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5D557576-098E-4BA9-BD89-AEC3AFC5B039}" type="slidenum">
              <a:rPr lang="en-US" smtClean="0"/>
              <a:pPr/>
              <a:t>1</a:t>
            </a:fld>
            <a:endParaRPr lang="en-US"/>
          </a:p>
        </p:txBody>
      </p:sp>
      <p:sp>
        <p:nvSpPr>
          <p:cNvPr id="2" name="Title 1"/>
          <p:cNvSpPr>
            <a:spLocks noGrp="1"/>
          </p:cNvSpPr>
          <p:nvPr>
            <p:ph type="ctrTitle" idx="4294967295"/>
          </p:nvPr>
        </p:nvSpPr>
        <p:spPr>
          <a:xfrm>
            <a:off x="0" y="1219200"/>
            <a:ext cx="7543800" cy="2152650"/>
          </a:xfrm>
        </p:spPr>
        <p:txBody>
          <a:bodyPr>
            <a:normAutofit/>
          </a:bodyPr>
          <a:lstStyle/>
          <a:p>
            <a:pPr algn="ctr"/>
            <a:r>
              <a:rPr lang="en-US" dirty="0" smtClean="0"/>
              <a:t/>
            </a:r>
            <a:br>
              <a:rPr lang="en-US" dirty="0" smtClean="0"/>
            </a:br>
            <a:endParaRPr lang="en-US" dirty="0"/>
          </a:p>
        </p:txBody>
      </p:sp>
      <p:sp>
        <p:nvSpPr>
          <p:cNvPr id="5" name="Subtitle 4"/>
          <p:cNvSpPr>
            <a:spLocks noGrp="1"/>
          </p:cNvSpPr>
          <p:nvPr>
            <p:ph type="subTitle" idx="4294967295"/>
          </p:nvPr>
        </p:nvSpPr>
        <p:spPr>
          <a:xfrm>
            <a:off x="912284" y="146050"/>
            <a:ext cx="7543800" cy="6013450"/>
          </a:xfrm>
        </p:spPr>
        <p:txBody>
          <a:bodyPr>
            <a:normAutofit/>
          </a:bodyPr>
          <a:lstStyle/>
          <a:p>
            <a:pPr marL="18288" indent="0" algn="ctr">
              <a:spcBef>
                <a:spcPct val="0"/>
              </a:spcBef>
              <a:buNone/>
            </a:pPr>
            <a:r>
              <a:rPr lang="en-US" sz="3500" b="1" dirty="0" smtClean="0">
                <a:ln w="6350">
                  <a:noFill/>
                </a:ln>
                <a:effectLst>
                  <a:outerShdw blurRad="114300" dist="101600" dir="2700000" algn="tl" rotWithShape="0">
                    <a:srgbClr val="000000">
                      <a:alpha val="40000"/>
                    </a:srgbClr>
                  </a:outerShdw>
                </a:effectLst>
                <a:latin typeface="+mj-lt"/>
                <a:ea typeface="+mj-ea"/>
                <a:cs typeface="+mj-cs"/>
              </a:rPr>
              <a:t>Country Roads Take Me…?:  College Pathways Among Rural Students and the Role of Family</a:t>
            </a:r>
          </a:p>
          <a:p>
            <a:pPr algn="ctr">
              <a:spcBef>
                <a:spcPct val="0"/>
              </a:spcBef>
            </a:pPr>
            <a:endParaRPr lang="en-US" sz="4200" b="1" dirty="0" smtClean="0">
              <a:ln w="6350">
                <a:noFill/>
              </a:ln>
              <a:effectLst>
                <a:outerShdw blurRad="114300" dist="101600" dir="2700000" algn="tl" rotWithShape="0">
                  <a:srgbClr val="000000">
                    <a:alpha val="40000"/>
                  </a:srgbClr>
                </a:outerShdw>
              </a:effectLst>
              <a:latin typeface="+mj-lt"/>
              <a:ea typeface="+mj-ea"/>
              <a:cs typeface="+mj-cs"/>
            </a:endParaRPr>
          </a:p>
          <a:p>
            <a:pPr marL="18288" indent="0" algn="ctr">
              <a:spcBef>
                <a:spcPct val="0"/>
              </a:spcBef>
              <a:buNone/>
            </a:pPr>
            <a:r>
              <a:rPr lang="en-US" sz="1800" b="1" dirty="0" smtClean="0">
                <a:ln w="6350">
                  <a:noFill/>
                </a:ln>
                <a:effectLst>
                  <a:outerShdw blurRad="114300" dist="101600" dir="2700000" algn="tl" rotWithShape="0">
                    <a:srgbClr val="000000">
                      <a:alpha val="40000"/>
                    </a:srgbClr>
                  </a:outerShdw>
                </a:effectLst>
                <a:latin typeface="+mj-lt"/>
                <a:ea typeface="+mj-ea"/>
                <a:cs typeface="+mj-cs"/>
              </a:rPr>
              <a:t>Appalachian Higher Education Network 2016</a:t>
            </a:r>
          </a:p>
          <a:p>
            <a:pPr marL="18288" indent="0" algn="ctr">
              <a:spcBef>
                <a:spcPct val="0"/>
              </a:spcBef>
              <a:buNone/>
            </a:pPr>
            <a:r>
              <a:rPr lang="en-US" sz="1800" b="1" dirty="0" smtClean="0">
                <a:ln w="6350">
                  <a:noFill/>
                </a:ln>
                <a:effectLst>
                  <a:outerShdw blurRad="114300" dist="101600" dir="2700000" algn="tl" rotWithShape="0">
                    <a:srgbClr val="000000">
                      <a:alpha val="40000"/>
                    </a:srgbClr>
                  </a:outerShdw>
                </a:effectLst>
                <a:latin typeface="+mj-lt"/>
                <a:ea typeface="+mj-ea"/>
                <a:cs typeface="+mj-cs"/>
              </a:rPr>
              <a:t>Sarah Elizabeth Beasley, Ph.D</a:t>
            </a:r>
            <a:r>
              <a:rPr lang="en-US" sz="2600" b="1" dirty="0" smtClean="0">
                <a:ln w="6350">
                  <a:noFill/>
                </a:ln>
                <a:effectLst>
                  <a:outerShdw blurRad="114300" dist="101600" dir="2700000" algn="tl" rotWithShape="0">
                    <a:srgbClr val="000000">
                      <a:alpha val="40000"/>
                    </a:srgbClr>
                  </a:outerShdw>
                </a:effectLst>
                <a:latin typeface="+mj-lt"/>
                <a:ea typeface="+mj-ea"/>
                <a:cs typeface="+mj-cs"/>
              </a:rPr>
              <a:t>.</a:t>
            </a:r>
          </a:p>
          <a:p>
            <a:pPr marL="18288" indent="0">
              <a:spcBef>
                <a:spcPct val="0"/>
              </a:spcBef>
              <a:buNone/>
            </a:pPr>
            <a:endParaRPr lang="en-US" sz="2400" b="1" dirty="0" smtClean="0">
              <a:ln w="6350">
                <a:noFill/>
              </a:ln>
              <a:solidFill>
                <a:srgbClr val="FFFFFF"/>
              </a:solidFill>
              <a:effectLst>
                <a:outerShdw blurRad="114300" dist="101600" dir="2700000" algn="tl" rotWithShape="0">
                  <a:srgbClr val="000000">
                    <a:alpha val="40000"/>
                  </a:srgbClr>
                </a:outerShdw>
              </a:effectLst>
              <a:latin typeface="+mj-lt"/>
              <a:ea typeface="+mj-ea"/>
              <a:cs typeface="+mj-cs"/>
            </a:endParaRPr>
          </a:p>
          <a:p>
            <a:pPr marL="18288" indent="0">
              <a:spcBef>
                <a:spcPct val="0"/>
              </a:spcBef>
              <a:buNone/>
            </a:pPr>
            <a:endParaRPr lang="en-US" sz="2400" b="1" dirty="0" smtClean="0">
              <a:ln w="6350">
                <a:noFill/>
              </a:ln>
              <a:solidFill>
                <a:srgbClr val="FFFFFF"/>
              </a:solidFill>
              <a:effectLst>
                <a:outerShdw blurRad="114300" dist="101600" dir="2700000" algn="tl" rotWithShape="0">
                  <a:srgbClr val="000000">
                    <a:alpha val="40000"/>
                  </a:srgbClr>
                </a:outerShdw>
              </a:effectLst>
              <a:latin typeface="+mj-lt"/>
              <a:ea typeface="+mj-ea"/>
              <a:cs typeface="+mj-cs"/>
            </a:endParaRPr>
          </a:p>
          <a:p>
            <a:pPr marL="18288" indent="0">
              <a:spcBef>
                <a:spcPct val="0"/>
              </a:spcBef>
              <a:buNone/>
            </a:pPr>
            <a:endParaRPr lang="en-US" sz="1400" b="1" dirty="0" smtClean="0">
              <a:ln w="6350">
                <a:noFill/>
              </a:ln>
              <a:solidFill>
                <a:srgbClr val="FFFFFF"/>
              </a:solidFill>
              <a:effectLst>
                <a:outerShdw blurRad="114300" dist="101600" dir="2700000" algn="tl" rotWithShape="0">
                  <a:srgbClr val="000000">
                    <a:alpha val="40000"/>
                  </a:srgbClr>
                </a:outerShdw>
              </a:effectLst>
              <a:latin typeface="+mj-lt"/>
              <a:ea typeface="+mj-ea"/>
              <a:cs typeface="+mj-cs"/>
            </a:endParaRPr>
          </a:p>
          <a:p>
            <a:pPr>
              <a:spcBef>
                <a:spcPct val="0"/>
              </a:spcBef>
            </a:pPr>
            <a:endParaRPr lang="en-US" sz="19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8288" indent="0">
              <a:spcBef>
                <a:spcPct val="0"/>
              </a:spcBef>
              <a:buNone/>
            </a:pPr>
            <a:endParaRPr lang="en-US" sz="17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8288" indent="0">
              <a:spcBef>
                <a:spcPct val="0"/>
              </a:spcBef>
              <a:buNone/>
            </a:pPr>
            <a:endParaRPr lang="en-US" sz="17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8288" indent="0">
              <a:spcBef>
                <a:spcPct val="0"/>
              </a:spcBef>
              <a:buNone/>
            </a:pPr>
            <a:endParaRPr lang="en-US" sz="17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8288" indent="0">
              <a:spcBef>
                <a:spcPct val="0"/>
              </a:spcBef>
              <a:buNone/>
            </a:pPr>
            <a:r>
              <a:rPr lang="en-US" sz="17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endParaRPr lang="en-US" sz="17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1026" name="Picture 2" descr="C:\Users\sbeasley\Desktop\GetAttachment.aspx.jpg"/>
          <p:cNvPicPr>
            <a:picLocks noChangeAspect="1" noChangeArrowheads="1"/>
          </p:cNvPicPr>
          <p:nvPr/>
        </p:nvPicPr>
        <p:blipFill>
          <a:blip r:embed="rId3" cstate="print"/>
          <a:srcRect/>
          <a:stretch>
            <a:fillRect/>
          </a:stretch>
        </p:blipFill>
        <p:spPr bwMode="auto">
          <a:xfrm>
            <a:off x="2732752" y="3532242"/>
            <a:ext cx="4097732" cy="3078108"/>
          </a:xfrm>
          <a:prstGeom prst="rect">
            <a:avLst/>
          </a:prstGeom>
          <a:noFill/>
        </p:spPr>
      </p:pic>
    </p:spTree>
    <p:extLst>
      <p:ext uri="{BB962C8B-B14F-4D97-AF65-F5344CB8AC3E}">
        <p14:creationId xmlns:p14="http://schemas.microsoft.com/office/powerpoint/2010/main" val="24009538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7240" y="201168"/>
            <a:ext cx="7543800" cy="914400"/>
          </a:xfrm>
        </p:spPr>
        <p:txBody>
          <a:bodyPr/>
          <a:lstStyle/>
          <a:p>
            <a:pPr marL="137160" lvl="2"/>
            <a:r>
              <a:rPr lang="en-US" sz="4800" dirty="0" smtClean="0">
                <a:solidFill>
                  <a:srgbClr val="FFFFFF"/>
                </a:solidFill>
                <a:latin typeface="+mn-lt"/>
              </a:rPr>
              <a:t/>
            </a:r>
            <a:br>
              <a:rPr lang="en-US" sz="4800" dirty="0" smtClean="0">
                <a:solidFill>
                  <a:srgbClr val="FFFFFF"/>
                </a:solidFill>
                <a:latin typeface="+mn-lt"/>
              </a:rPr>
            </a:br>
            <a:r>
              <a:rPr lang="en-US" sz="4800" dirty="0" smtClean="0">
                <a:solidFill>
                  <a:srgbClr val="FFFFFF"/>
                </a:solidFill>
              </a:rPr>
              <a:t/>
            </a:r>
            <a:br>
              <a:rPr lang="en-US" sz="4800" dirty="0" smtClean="0">
                <a:solidFill>
                  <a:srgbClr val="FFFFFF"/>
                </a:solidFill>
              </a:rPr>
            </a:br>
            <a:r>
              <a:rPr lang="en-US" sz="4800" dirty="0">
                <a:solidFill>
                  <a:srgbClr val="FFFFFF"/>
                </a:solidFill>
              </a:rPr>
              <a:t/>
            </a:r>
            <a:br>
              <a:rPr lang="en-US" sz="4800" dirty="0">
                <a:solidFill>
                  <a:srgbClr val="FFFFFF"/>
                </a:solidFill>
              </a:rPr>
            </a:br>
            <a:r>
              <a:rPr lang="en-US" sz="4800" dirty="0" smtClean="0">
                <a:solidFill>
                  <a:srgbClr val="FFFFFF"/>
                </a:solidFill>
              </a:rPr>
              <a:t/>
            </a:r>
            <a:br>
              <a:rPr lang="en-US" sz="4800" dirty="0" smtClean="0">
                <a:solidFill>
                  <a:srgbClr val="FFFFFF"/>
                </a:solidFill>
              </a:rPr>
            </a:br>
            <a:r>
              <a:rPr lang="en-US" sz="4800" dirty="0">
                <a:solidFill>
                  <a:srgbClr val="FFFFFF"/>
                </a:solidFill>
              </a:rPr>
              <a:t/>
            </a:r>
            <a:br>
              <a:rPr lang="en-US" sz="4800" dirty="0">
                <a:solidFill>
                  <a:srgbClr val="FFFFFF"/>
                </a:solidFill>
              </a:rPr>
            </a:br>
            <a:r>
              <a:rPr lang="en-US" sz="4800" dirty="0" smtClean="0">
                <a:solidFill>
                  <a:srgbClr val="FFFFFF"/>
                </a:solidFill>
              </a:rPr>
              <a:t/>
            </a:r>
            <a:br>
              <a:rPr lang="en-US" sz="4800" dirty="0" smtClean="0">
                <a:solidFill>
                  <a:srgbClr val="FFFFFF"/>
                </a:solidFill>
              </a:rPr>
            </a:br>
            <a:r>
              <a:rPr lang="en-US" sz="4800" dirty="0">
                <a:solidFill>
                  <a:srgbClr val="FFFFFF"/>
                </a:solidFill>
              </a:rPr>
              <a:t/>
            </a:r>
            <a:br>
              <a:rPr lang="en-US" sz="4800" dirty="0">
                <a:solidFill>
                  <a:srgbClr val="FFFFFF"/>
                </a:solidFill>
              </a:rPr>
            </a:br>
            <a:r>
              <a:rPr lang="en-US" sz="4800" dirty="0" smtClean="0">
                <a:solidFill>
                  <a:srgbClr val="FFFFFF"/>
                </a:solidFill>
              </a:rPr>
              <a:t/>
            </a:r>
            <a:br>
              <a:rPr lang="en-US" sz="4800" dirty="0" smtClean="0">
                <a:solidFill>
                  <a:srgbClr val="FFFFFF"/>
                </a:solidFill>
              </a:rPr>
            </a:br>
            <a:r>
              <a:rPr lang="en-US" sz="4800" dirty="0">
                <a:solidFill>
                  <a:srgbClr val="FFFFFF"/>
                </a:solidFill>
              </a:rPr>
              <a:t/>
            </a:r>
            <a:br>
              <a:rPr lang="en-US" sz="4800" dirty="0">
                <a:solidFill>
                  <a:srgbClr val="FFFFFF"/>
                </a:solidFill>
              </a:rPr>
            </a:br>
            <a:r>
              <a:rPr lang="en-US" sz="4800" dirty="0" smtClean="0">
                <a:solidFill>
                  <a:srgbClr val="FFFFFF"/>
                </a:solidFill>
              </a:rPr>
              <a:t/>
            </a:r>
            <a:br>
              <a:rPr lang="en-US" sz="4800" dirty="0" smtClean="0">
                <a:solidFill>
                  <a:srgbClr val="FFFFFF"/>
                </a:solidFill>
              </a:rPr>
            </a:br>
            <a:r>
              <a:rPr lang="en-US" sz="4800" dirty="0">
                <a:solidFill>
                  <a:srgbClr val="FFFFFF"/>
                </a:solidFill>
              </a:rPr>
              <a:t/>
            </a:r>
            <a:br>
              <a:rPr lang="en-US" sz="4800" dirty="0">
                <a:solidFill>
                  <a:srgbClr val="FFFFFF"/>
                </a:solidFill>
              </a:rPr>
            </a:br>
            <a:r>
              <a:rPr lang="en-US" sz="4800" dirty="0" smtClean="0">
                <a:solidFill>
                  <a:srgbClr val="FFFFFF"/>
                </a:solidFill>
              </a:rPr>
              <a:t/>
            </a:r>
            <a:br>
              <a:rPr lang="en-US" sz="4800" dirty="0" smtClean="0">
                <a:solidFill>
                  <a:srgbClr val="FFFFFF"/>
                </a:solidFill>
              </a:rPr>
            </a:br>
            <a:r>
              <a:rPr lang="en-US" sz="4800" dirty="0">
                <a:solidFill>
                  <a:srgbClr val="FFFFFF"/>
                </a:solidFill>
              </a:rPr>
              <a:t/>
            </a:r>
            <a:br>
              <a:rPr lang="en-US" sz="4800" dirty="0">
                <a:solidFill>
                  <a:srgbClr val="FFFFFF"/>
                </a:solidFill>
              </a:rPr>
            </a:br>
            <a:r>
              <a:rPr lang="en-US" sz="4800" dirty="0" smtClean="0">
                <a:solidFill>
                  <a:srgbClr val="FFFFFF"/>
                </a:solidFill>
              </a:rPr>
              <a:t/>
            </a:r>
            <a:br>
              <a:rPr lang="en-US" sz="4800" dirty="0" smtClean="0">
                <a:solidFill>
                  <a:srgbClr val="FFFFFF"/>
                </a:solidFill>
              </a:rPr>
            </a:br>
            <a:r>
              <a:rPr lang="en-US" sz="4800" dirty="0">
                <a:solidFill>
                  <a:srgbClr val="FFFFFF"/>
                </a:solidFill>
              </a:rPr>
              <a:t/>
            </a:r>
            <a:br>
              <a:rPr lang="en-US" sz="4800" dirty="0">
                <a:solidFill>
                  <a:srgbClr val="FFFFFF"/>
                </a:solidFill>
              </a:rPr>
            </a:br>
            <a:r>
              <a:rPr lang="en-US" sz="4800" dirty="0">
                <a:solidFill>
                  <a:srgbClr val="FFFFFF"/>
                </a:solidFill>
                <a:latin typeface="+mj-lt"/>
              </a:rPr>
              <a:t>Findings:  </a:t>
            </a:r>
            <a:r>
              <a:rPr lang="en-US" sz="4800" dirty="0" smtClean="0">
                <a:solidFill>
                  <a:srgbClr val="FFFFFF"/>
                </a:solidFill>
                <a:latin typeface="+mj-lt"/>
              </a:rPr>
              <a:t>Family cont.</a:t>
            </a:r>
            <a:endParaRPr lang="en-US" sz="4800" dirty="0">
              <a:solidFill>
                <a:srgbClr val="FFFFFF"/>
              </a:solidFill>
              <a:latin typeface="+mj-lt"/>
            </a:endParaRPr>
          </a:p>
        </p:txBody>
      </p:sp>
      <p:sp>
        <p:nvSpPr>
          <p:cNvPr id="11" name="Content Placeholder 10"/>
          <p:cNvSpPr>
            <a:spLocks noGrp="1"/>
          </p:cNvSpPr>
          <p:nvPr>
            <p:ph sz="quarter" idx="14"/>
          </p:nvPr>
        </p:nvSpPr>
        <p:spPr>
          <a:xfrm>
            <a:off x="917871" y="1115568"/>
            <a:ext cx="7612524" cy="4805008"/>
          </a:xfrm>
        </p:spPr>
        <p:txBody>
          <a:bodyPr>
            <a:normAutofit fontScale="92500" lnSpcReduction="20000"/>
          </a:bodyPr>
          <a:lstStyle/>
          <a:p>
            <a:pPr marL="18288" indent="0">
              <a:buNone/>
            </a:pPr>
            <a:endParaRPr lang="en-US" sz="4000" dirty="0" smtClean="0"/>
          </a:p>
          <a:p>
            <a:pPr marL="18288" indent="0">
              <a:buNone/>
            </a:pPr>
            <a:r>
              <a:rPr lang="en-US" sz="4000" dirty="0" smtClean="0"/>
              <a:t>Parental Encouragement and Support</a:t>
            </a:r>
          </a:p>
          <a:p>
            <a:pPr marL="914400" lvl="3" indent="-411480">
              <a:buClr>
                <a:schemeClr val="tx1">
                  <a:shade val="95000"/>
                </a:schemeClr>
              </a:buClr>
              <a:buSzPct val="65000"/>
              <a:buFont typeface="Wingdings 2"/>
              <a:buChar char=""/>
            </a:pPr>
            <a:r>
              <a:rPr lang="en-US" sz="4000" dirty="0"/>
              <a:t>Financial</a:t>
            </a:r>
          </a:p>
          <a:p>
            <a:pPr marL="914400" lvl="3" indent="-411480">
              <a:buClr>
                <a:schemeClr val="tx1">
                  <a:shade val="95000"/>
                </a:schemeClr>
              </a:buClr>
              <a:buSzPct val="65000"/>
              <a:buFont typeface="Wingdings 2"/>
              <a:buChar char=""/>
            </a:pPr>
            <a:r>
              <a:rPr lang="en-US" sz="4000" dirty="0"/>
              <a:t>Encouragement</a:t>
            </a:r>
          </a:p>
          <a:p>
            <a:pPr marL="914400" lvl="3" indent="-411480">
              <a:buClr>
                <a:schemeClr val="tx1">
                  <a:shade val="95000"/>
                </a:schemeClr>
              </a:buClr>
              <a:buSzPct val="65000"/>
              <a:buFont typeface="Wingdings 2"/>
              <a:buChar char=""/>
            </a:pPr>
            <a:r>
              <a:rPr lang="en-US" sz="4000" dirty="0"/>
              <a:t>Help with Applications</a:t>
            </a:r>
          </a:p>
          <a:p>
            <a:pPr marL="914400" lvl="3" indent="-411480">
              <a:buClr>
                <a:schemeClr val="tx1">
                  <a:shade val="95000"/>
                </a:schemeClr>
              </a:buClr>
              <a:buSzPct val="65000"/>
              <a:buFont typeface="Wingdings 2"/>
              <a:buChar char=""/>
            </a:pPr>
            <a:r>
              <a:rPr lang="en-US" sz="4000" dirty="0"/>
              <a:t>Education as a Priority</a:t>
            </a:r>
          </a:p>
          <a:p>
            <a:pPr marL="914400" lvl="3" indent="-411480">
              <a:buClr>
                <a:schemeClr val="tx1">
                  <a:shade val="95000"/>
                </a:schemeClr>
              </a:buClr>
              <a:buSzPct val="65000"/>
              <a:buFont typeface="Wingdings 2"/>
              <a:buChar char=""/>
            </a:pPr>
            <a:r>
              <a:rPr lang="en-US" sz="4000" dirty="0"/>
              <a:t>Cultural Capital</a:t>
            </a:r>
          </a:p>
          <a:p>
            <a:pPr marL="18288" indent="0">
              <a:buNone/>
            </a:pPr>
            <a:endParaRPr lang="en-US" dirty="0"/>
          </a:p>
        </p:txBody>
      </p:sp>
    </p:spTree>
    <p:extLst>
      <p:ext uri="{BB962C8B-B14F-4D97-AF65-F5344CB8AC3E}">
        <p14:creationId xmlns:p14="http://schemas.microsoft.com/office/powerpoint/2010/main" val="34240528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77240" y="1600201"/>
            <a:ext cx="6096000" cy="3657599"/>
          </a:xfrm>
        </p:spPr>
        <p:txBody>
          <a:bodyPr>
            <a:normAutofit/>
          </a:bodyPr>
          <a:lstStyle/>
          <a:p>
            <a:pPr>
              <a:buFont typeface="Arial"/>
              <a:buChar char="•"/>
            </a:pPr>
            <a:r>
              <a:rPr lang="en-US" sz="4000" dirty="0" smtClean="0"/>
              <a:t>Do Better Than Parents</a:t>
            </a:r>
          </a:p>
          <a:p>
            <a:pPr>
              <a:buFont typeface="Arial"/>
              <a:buChar char="•"/>
            </a:pPr>
            <a:endParaRPr lang="en-US" sz="4000" dirty="0"/>
          </a:p>
          <a:p>
            <a:pPr>
              <a:buFont typeface="Arial"/>
              <a:buChar char="•"/>
            </a:pPr>
            <a:r>
              <a:rPr lang="en-US" sz="4000" dirty="0" smtClean="0"/>
              <a:t>Success for Others</a:t>
            </a:r>
            <a:endParaRPr lang="en-US" sz="4000" dirty="0"/>
          </a:p>
        </p:txBody>
      </p:sp>
      <p:sp>
        <p:nvSpPr>
          <p:cNvPr id="2" name="Title 1"/>
          <p:cNvSpPr>
            <a:spLocks noGrp="1"/>
          </p:cNvSpPr>
          <p:nvPr>
            <p:ph type="title"/>
          </p:nvPr>
        </p:nvSpPr>
        <p:spPr>
          <a:xfrm>
            <a:off x="777240" y="685801"/>
            <a:ext cx="7543800" cy="914400"/>
          </a:xfrm>
        </p:spPr>
        <p:txBody>
          <a:bodyPr/>
          <a:lstStyle/>
          <a:p>
            <a:r>
              <a:rPr lang="en-US" dirty="0" smtClean="0"/>
              <a:t>Findings: Family cont.</a:t>
            </a:r>
            <a:endParaRPr lang="en-US" dirty="0"/>
          </a:p>
        </p:txBody>
      </p:sp>
    </p:spTree>
    <p:extLst>
      <p:ext uri="{BB962C8B-B14F-4D97-AF65-F5344CB8AC3E}">
        <p14:creationId xmlns:p14="http://schemas.microsoft.com/office/powerpoint/2010/main" val="18710709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74133"/>
            <a:ext cx="7543800" cy="914400"/>
          </a:xfrm>
        </p:spPr>
        <p:txBody>
          <a:bodyPr>
            <a:noAutofit/>
          </a:bodyPr>
          <a:lstStyle/>
          <a:p>
            <a:pPr algn="ctr"/>
            <a:r>
              <a:rPr lang="en-US" sz="4000" dirty="0" smtClean="0"/>
              <a:t>Findings:  Leaving &amp; Returning/Staying</a:t>
            </a:r>
            <a:endParaRPr lang="en-US" sz="4000" dirty="0"/>
          </a:p>
        </p:txBody>
      </p:sp>
      <p:sp>
        <p:nvSpPr>
          <p:cNvPr id="3" name="Content Placeholder 2"/>
          <p:cNvSpPr>
            <a:spLocks noGrp="1"/>
          </p:cNvSpPr>
          <p:nvPr>
            <p:ph idx="1"/>
          </p:nvPr>
        </p:nvSpPr>
        <p:spPr>
          <a:xfrm>
            <a:off x="822960" y="1659467"/>
            <a:ext cx="7876539" cy="4860395"/>
          </a:xfrm>
        </p:spPr>
        <p:txBody>
          <a:bodyPr>
            <a:normAutofit fontScale="92500"/>
          </a:bodyPr>
          <a:lstStyle/>
          <a:p>
            <a:pPr>
              <a:buNone/>
            </a:pPr>
            <a:r>
              <a:rPr lang="en-US" i="1" dirty="0" smtClean="0"/>
              <a:t>	</a:t>
            </a:r>
            <a:r>
              <a:rPr lang="en-US" sz="2800" i="1" dirty="0" smtClean="0"/>
              <a:t>I think most of ‘</a:t>
            </a:r>
            <a:r>
              <a:rPr lang="en-US" sz="2800" i="1" dirty="0" err="1" smtClean="0"/>
              <a:t>em</a:t>
            </a:r>
            <a:r>
              <a:rPr lang="en-US" sz="2800" i="1" dirty="0" smtClean="0"/>
              <a:t> sticking around here, like the guys, you’ll see them going off [inaudible] and going in the coal mines and going in the ground [inaudible] or doing something like timber and stuff.  That’s pretty much all that’s open around here.  And then the girls that normally don’t go to college from up around here pretty much after a few years you see ‘</a:t>
            </a:r>
            <a:r>
              <a:rPr lang="en-US" sz="2800" i="1" dirty="0" err="1" smtClean="0"/>
              <a:t>em</a:t>
            </a:r>
            <a:r>
              <a:rPr lang="en-US" sz="2800" i="1" dirty="0" smtClean="0"/>
              <a:t> married off, and have families, which is not a bad thing, you know?  But that’s normally how [the] pattern.  It’s </a:t>
            </a:r>
            <a:r>
              <a:rPr lang="en-US" sz="2800" i="1" dirty="0" err="1" smtClean="0"/>
              <a:t>kinda</a:t>
            </a:r>
            <a:r>
              <a:rPr lang="en-US" sz="2800" i="1" dirty="0" smtClean="0"/>
              <a:t> like if you don’t take your chance and get out when you can, you never find the opportunity again.  It’s like once you get sucked in, you’re here for good (student interview).</a:t>
            </a:r>
            <a:endParaRPr lang="en-US" sz="2800" dirty="0" smtClean="0"/>
          </a:p>
          <a:p>
            <a:endParaRPr lang="en-US" dirty="0"/>
          </a:p>
        </p:txBody>
      </p:sp>
      <p:sp>
        <p:nvSpPr>
          <p:cNvPr id="4" name="Slide Number Placeholder 3"/>
          <p:cNvSpPr>
            <a:spLocks noGrp="1"/>
          </p:cNvSpPr>
          <p:nvPr>
            <p:ph type="sldNum" sz="quarter" idx="12"/>
          </p:nvPr>
        </p:nvSpPr>
        <p:spPr/>
        <p:txBody>
          <a:bodyPr/>
          <a:lstStyle/>
          <a:p>
            <a:fld id="{5D557576-098E-4BA9-BD89-AEC3AFC5B039}" type="slidenum">
              <a:rPr lang="en-US" smtClean="0"/>
              <a:pPr/>
              <a:t>12</a:t>
            </a:fld>
            <a:endParaRPr lang="en-US"/>
          </a:p>
        </p:txBody>
      </p:sp>
    </p:spTree>
    <p:extLst>
      <p:ext uri="{BB962C8B-B14F-4D97-AF65-F5344CB8AC3E}">
        <p14:creationId xmlns:p14="http://schemas.microsoft.com/office/powerpoint/2010/main" val="28433557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4279" y="2184401"/>
            <a:ext cx="8539354" cy="3657599"/>
          </a:xfrm>
        </p:spPr>
        <p:txBody>
          <a:bodyPr>
            <a:noAutofit/>
          </a:bodyPr>
          <a:lstStyle/>
          <a:p>
            <a:pPr marL="18288" indent="0">
              <a:buNone/>
            </a:pPr>
            <a:r>
              <a:rPr lang="en-US" sz="2800" i="1" dirty="0"/>
              <a:t>They [the teachers and school employees]…try to, they push </a:t>
            </a:r>
            <a:r>
              <a:rPr lang="en-US" sz="2800" i="1" dirty="0" smtClean="0"/>
              <a:t>it [college] </a:t>
            </a:r>
            <a:r>
              <a:rPr lang="en-US" sz="2800" i="1" dirty="0"/>
              <a:t>for everybody, but when they push it and if you show interest or not, that determines how much they push from there because they give everybody the first effort. [B]</a:t>
            </a:r>
            <a:r>
              <a:rPr lang="en-US" sz="2800" i="1" dirty="0" err="1"/>
              <a:t>ut</a:t>
            </a:r>
            <a:r>
              <a:rPr lang="en-US" sz="2800" i="1" dirty="0"/>
              <a:t> if you show no interest, </a:t>
            </a:r>
            <a:r>
              <a:rPr lang="en-US" sz="2800" i="1" dirty="0" smtClean="0"/>
              <a:t>“</a:t>
            </a:r>
            <a:r>
              <a:rPr lang="en-US" sz="2800" i="1" dirty="0" err="1" smtClean="0"/>
              <a:t>Aaa</a:t>
            </a:r>
            <a:r>
              <a:rPr lang="en-US" sz="2800" i="1" dirty="0"/>
              <a:t>, </a:t>
            </a:r>
            <a:r>
              <a:rPr lang="en-US" sz="2800" i="1" dirty="0" smtClean="0"/>
              <a:t>I’ll never </a:t>
            </a:r>
            <a:r>
              <a:rPr lang="en-US" sz="2800" i="1" dirty="0"/>
              <a:t>leave Gilbert,‟ they just sort of, you know, they put you in a group, and they give you that same attitude. You </a:t>
            </a:r>
            <a:r>
              <a:rPr lang="en-US" sz="2800" i="1" dirty="0" smtClean="0"/>
              <a:t>can’t </a:t>
            </a:r>
            <a:r>
              <a:rPr lang="en-US" sz="2800" i="1" dirty="0"/>
              <a:t>pound something in </a:t>
            </a:r>
            <a:r>
              <a:rPr lang="en-US" sz="2800" i="1" dirty="0" smtClean="0"/>
              <a:t>somebody’s </a:t>
            </a:r>
            <a:r>
              <a:rPr lang="en-US" sz="2800" i="1" dirty="0"/>
              <a:t>head if </a:t>
            </a:r>
            <a:r>
              <a:rPr lang="en-US" sz="2800" i="1" dirty="0" smtClean="0"/>
              <a:t>that’s </a:t>
            </a:r>
            <a:r>
              <a:rPr lang="en-US" sz="2800" i="1" dirty="0"/>
              <a:t>what their family puts in their mind, if </a:t>
            </a:r>
            <a:r>
              <a:rPr lang="en-US" sz="2800" i="1" dirty="0" smtClean="0"/>
              <a:t>that’s </a:t>
            </a:r>
            <a:r>
              <a:rPr lang="en-US" sz="2800" i="1" dirty="0"/>
              <a:t>what they see, </a:t>
            </a:r>
            <a:r>
              <a:rPr lang="en-US" sz="2800" i="1" dirty="0" smtClean="0"/>
              <a:t>you’re </a:t>
            </a:r>
            <a:r>
              <a:rPr lang="en-US" sz="2800" i="1" dirty="0"/>
              <a:t>not going to change it. </a:t>
            </a:r>
          </a:p>
        </p:txBody>
      </p:sp>
      <p:sp>
        <p:nvSpPr>
          <p:cNvPr id="3" name="Title 2"/>
          <p:cNvSpPr>
            <a:spLocks noGrp="1"/>
          </p:cNvSpPr>
          <p:nvPr>
            <p:ph type="title"/>
          </p:nvPr>
        </p:nvSpPr>
        <p:spPr>
          <a:xfrm>
            <a:off x="777240" y="685801"/>
            <a:ext cx="7543800" cy="914400"/>
          </a:xfrm>
        </p:spPr>
        <p:txBody>
          <a:bodyPr/>
          <a:lstStyle/>
          <a:p>
            <a:r>
              <a:rPr lang="en-US" dirty="0" smtClean="0"/>
              <a:t>Don’t Ignore the “Stayers”</a:t>
            </a:r>
            <a:endParaRPr lang="en-US" dirty="0"/>
          </a:p>
        </p:txBody>
      </p:sp>
    </p:spTree>
    <p:extLst>
      <p:ext uri="{BB962C8B-B14F-4D97-AF65-F5344CB8AC3E}">
        <p14:creationId xmlns:p14="http://schemas.microsoft.com/office/powerpoint/2010/main" val="24570691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33400"/>
            <a:ext cx="7543800" cy="914400"/>
          </a:xfrm>
        </p:spPr>
        <p:txBody>
          <a:bodyPr>
            <a:normAutofit/>
          </a:bodyPr>
          <a:lstStyle/>
          <a:p>
            <a:pPr algn="ctr"/>
            <a:r>
              <a:rPr lang="en-US" dirty="0" smtClean="0"/>
              <a:t>Conclusion</a:t>
            </a:r>
            <a:endParaRPr lang="en-US" dirty="0"/>
          </a:p>
        </p:txBody>
      </p:sp>
      <p:sp>
        <p:nvSpPr>
          <p:cNvPr id="3" name="Content Placeholder 2"/>
          <p:cNvSpPr>
            <a:spLocks noGrp="1"/>
          </p:cNvSpPr>
          <p:nvPr>
            <p:ph idx="1"/>
          </p:nvPr>
        </p:nvSpPr>
        <p:spPr>
          <a:xfrm>
            <a:off x="457200" y="1447800"/>
            <a:ext cx="8229600" cy="1367367"/>
          </a:xfrm>
        </p:spPr>
        <p:txBody>
          <a:bodyPr>
            <a:normAutofit/>
          </a:bodyPr>
          <a:lstStyle/>
          <a:p>
            <a:pPr marL="18288" indent="0" algn="ctr">
              <a:buNone/>
            </a:pPr>
            <a:r>
              <a:rPr lang="en-US" sz="3600" dirty="0" smtClean="0"/>
              <a:t>Policy and Practical Implications</a:t>
            </a:r>
          </a:p>
        </p:txBody>
      </p:sp>
      <p:pic>
        <p:nvPicPr>
          <p:cNvPr id="4" name="Picture 3" descr="fall and winter 2009-2019 005.JPG"/>
          <p:cNvPicPr>
            <a:picLocks noChangeAspect="1"/>
          </p:cNvPicPr>
          <p:nvPr/>
        </p:nvPicPr>
        <p:blipFill>
          <a:blip r:embed="rId2" cstate="print"/>
          <a:stretch>
            <a:fillRect/>
          </a:stretch>
        </p:blipFill>
        <p:spPr>
          <a:xfrm>
            <a:off x="2438400" y="2667000"/>
            <a:ext cx="4318000" cy="3238500"/>
          </a:xfrm>
          <a:prstGeom prst="rect">
            <a:avLst/>
          </a:prstGeom>
        </p:spPr>
      </p:pic>
      <p:sp>
        <p:nvSpPr>
          <p:cNvPr id="5" name="TextBox 4"/>
          <p:cNvSpPr txBox="1"/>
          <p:nvPr/>
        </p:nvSpPr>
        <p:spPr>
          <a:xfrm>
            <a:off x="2590800" y="6248400"/>
            <a:ext cx="3962400" cy="307777"/>
          </a:xfrm>
          <a:prstGeom prst="rect">
            <a:avLst/>
          </a:prstGeom>
          <a:noFill/>
        </p:spPr>
        <p:txBody>
          <a:bodyPr wrap="square" rtlCol="0">
            <a:spAutoFit/>
          </a:bodyPr>
          <a:lstStyle/>
          <a:p>
            <a:r>
              <a:rPr lang="en-US" sz="1400" dirty="0" smtClean="0">
                <a:solidFill>
                  <a:srgbClr val="FFFFFF"/>
                </a:solidFill>
              </a:rPr>
              <a:t>Williamson, WV, county seat of Mingo County.</a:t>
            </a:r>
            <a:endParaRPr lang="en-US" sz="1400" dirty="0">
              <a:solidFill>
                <a:srgbClr val="FFFFFF"/>
              </a:solidFill>
            </a:endParaRPr>
          </a:p>
        </p:txBody>
      </p:sp>
      <p:sp>
        <p:nvSpPr>
          <p:cNvPr id="6" name="Slide Number Placeholder 5"/>
          <p:cNvSpPr>
            <a:spLocks noGrp="1"/>
          </p:cNvSpPr>
          <p:nvPr>
            <p:ph type="sldNum" sz="quarter" idx="12"/>
          </p:nvPr>
        </p:nvSpPr>
        <p:spPr/>
        <p:txBody>
          <a:bodyPr/>
          <a:lstStyle/>
          <a:p>
            <a:fld id="{5D557576-098E-4BA9-BD89-AEC3AFC5B039}" type="slidenum">
              <a:rPr lang="en-US" smtClean="0"/>
              <a:pPr/>
              <a:t>14</a:t>
            </a:fld>
            <a:endParaRPr lang="en-US"/>
          </a:p>
        </p:txBody>
      </p:sp>
    </p:spTree>
    <p:extLst>
      <p:ext uri="{BB962C8B-B14F-4D97-AF65-F5344CB8AC3E}">
        <p14:creationId xmlns:p14="http://schemas.microsoft.com/office/powerpoint/2010/main" val="3309818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33400"/>
            <a:ext cx="7543800" cy="914400"/>
          </a:xfrm>
        </p:spPr>
        <p:txBody>
          <a:bodyPr>
            <a:normAutofit/>
          </a:bodyPr>
          <a:lstStyle/>
          <a:p>
            <a:pPr algn="ctr"/>
            <a:r>
              <a:rPr lang="en-US" dirty="0" smtClean="0"/>
              <a:t>Discussion Questions</a:t>
            </a:r>
            <a:endParaRPr lang="en-US" dirty="0"/>
          </a:p>
        </p:txBody>
      </p:sp>
      <p:sp>
        <p:nvSpPr>
          <p:cNvPr id="3" name="Content Placeholder 2"/>
          <p:cNvSpPr>
            <a:spLocks noGrp="1"/>
          </p:cNvSpPr>
          <p:nvPr>
            <p:ph idx="1"/>
          </p:nvPr>
        </p:nvSpPr>
        <p:spPr>
          <a:xfrm>
            <a:off x="457200" y="2610025"/>
            <a:ext cx="8229600" cy="4727752"/>
          </a:xfrm>
        </p:spPr>
        <p:txBody>
          <a:bodyPr>
            <a:normAutofit/>
          </a:bodyPr>
          <a:lstStyle/>
          <a:p>
            <a:r>
              <a:rPr lang="en-US" dirty="0">
                <a:effectLst/>
              </a:rPr>
              <a:t>What dilemmas and barriers do rural students face in attaining a college degree?  Discuss why</a:t>
            </a:r>
            <a:r>
              <a:rPr lang="en-US" dirty="0" smtClean="0">
                <a:effectLst/>
              </a:rPr>
              <a:t>.</a:t>
            </a:r>
          </a:p>
          <a:p>
            <a:pPr marL="18288" indent="0">
              <a:buNone/>
            </a:pPr>
            <a:endParaRPr lang="en-US" dirty="0" smtClean="0">
              <a:effectLst/>
            </a:endParaRPr>
          </a:p>
          <a:p>
            <a:r>
              <a:rPr lang="en-US" dirty="0">
                <a:effectLst/>
              </a:rPr>
              <a:t>Do you think rural students face an either/or choice between family/community vs. higher education?  Please explain</a:t>
            </a:r>
            <a:r>
              <a:rPr lang="en-US" dirty="0" smtClean="0">
                <a:effectLst/>
              </a:rPr>
              <a:t>.</a:t>
            </a:r>
          </a:p>
          <a:p>
            <a:pPr marL="18288" indent="0">
              <a:buNone/>
            </a:pPr>
            <a:endParaRPr lang="en-US" dirty="0" smtClean="0">
              <a:effectLst/>
            </a:endParaRPr>
          </a:p>
          <a:p>
            <a:r>
              <a:rPr lang="en-US" dirty="0">
                <a:effectLst/>
              </a:rPr>
              <a:t>What are you currently doing to promote college-going among rural students at your school or institution or to support rural students in college</a:t>
            </a:r>
            <a:r>
              <a:rPr lang="en-US" dirty="0" smtClean="0">
                <a:effectLst/>
              </a:rPr>
              <a:t>?</a:t>
            </a:r>
          </a:p>
          <a:p>
            <a:pPr marL="18288" indent="0">
              <a:buNone/>
            </a:pPr>
            <a:endParaRPr lang="en-US" dirty="0">
              <a:effectLst/>
            </a:endParaRPr>
          </a:p>
          <a:p>
            <a:r>
              <a:rPr lang="en-US" dirty="0">
                <a:effectLst/>
              </a:rPr>
              <a:t>Other ideas for promoting rural college access and success?  Or ideas for overcoming some of the barriers discussed earlier (lower aspirations/expectations, low confidence levels in abilities, etc.)</a:t>
            </a:r>
          </a:p>
          <a:p>
            <a:pPr marL="18288" lvl="0" indent="0">
              <a:buNone/>
            </a:pPr>
            <a:endParaRPr lang="en-US" sz="3600" dirty="0" smtClean="0">
              <a:effectLst/>
            </a:endParaRPr>
          </a:p>
          <a:p>
            <a:pPr marL="18288" lvl="0" indent="0">
              <a:buNone/>
            </a:pPr>
            <a:endParaRPr lang="en-US" sz="3600" dirty="0">
              <a:effectLst/>
            </a:endParaRPr>
          </a:p>
          <a:p>
            <a:pPr marL="18288" indent="0">
              <a:buNone/>
            </a:pPr>
            <a:endParaRPr lang="en-US" sz="3600" dirty="0" smtClean="0"/>
          </a:p>
        </p:txBody>
      </p:sp>
      <p:sp>
        <p:nvSpPr>
          <p:cNvPr id="6" name="Slide Number Placeholder 5"/>
          <p:cNvSpPr>
            <a:spLocks noGrp="1"/>
          </p:cNvSpPr>
          <p:nvPr>
            <p:ph type="sldNum" sz="quarter" idx="12"/>
          </p:nvPr>
        </p:nvSpPr>
        <p:spPr/>
        <p:txBody>
          <a:bodyPr/>
          <a:lstStyle/>
          <a:p>
            <a:fld id="{5D557576-098E-4BA9-BD89-AEC3AFC5B039}" type="slidenum">
              <a:rPr lang="en-US" smtClean="0"/>
              <a:pPr/>
              <a:t>15</a:t>
            </a:fld>
            <a:endParaRPr lang="en-US" dirty="0"/>
          </a:p>
        </p:txBody>
      </p:sp>
    </p:spTree>
    <p:extLst>
      <p:ext uri="{BB962C8B-B14F-4D97-AF65-F5344CB8AC3E}">
        <p14:creationId xmlns:p14="http://schemas.microsoft.com/office/powerpoint/2010/main" val="21099226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0833" y="685801"/>
            <a:ext cx="7488767" cy="4881032"/>
          </a:xfrm>
        </p:spPr>
        <p:txBody>
          <a:bodyPr/>
          <a:lstStyle/>
          <a:p>
            <a:pPr marL="18288" indent="0">
              <a:spcBef>
                <a:spcPct val="0"/>
              </a:spcBef>
              <a:buNone/>
            </a:pPr>
            <a:r>
              <a:rPr lang="en-US" sz="4400" b="1" dirty="0">
                <a:ln w="6350">
                  <a:noFill/>
                </a:ln>
                <a:solidFill>
                  <a:srgbClr val="FFFFFF"/>
                </a:solidFill>
                <a:effectLst>
                  <a:outerShdw blurRad="114300" dist="101600" dir="2700000" algn="tl" rotWithShape="0">
                    <a:srgbClr val="000000">
                      <a:alpha val="40000"/>
                    </a:srgbClr>
                  </a:outerShdw>
                </a:effectLst>
              </a:rPr>
              <a:t>Contact</a:t>
            </a:r>
            <a:r>
              <a:rPr lang="en-US" sz="4400" b="1" dirty="0" smtClean="0">
                <a:ln w="6350">
                  <a:noFill/>
                </a:ln>
                <a:solidFill>
                  <a:srgbClr val="FFFFFF"/>
                </a:solidFill>
                <a:effectLst>
                  <a:outerShdw blurRad="114300" dist="101600" dir="2700000" algn="tl" rotWithShape="0">
                    <a:srgbClr val="000000">
                      <a:alpha val="40000"/>
                    </a:srgbClr>
                  </a:outerShdw>
                </a:effectLst>
              </a:rPr>
              <a:t>:</a:t>
            </a:r>
          </a:p>
          <a:p>
            <a:pPr marL="18288" indent="0">
              <a:spcBef>
                <a:spcPct val="0"/>
              </a:spcBef>
              <a:buNone/>
            </a:pPr>
            <a:r>
              <a:rPr lang="en-US" sz="2800" b="1" dirty="0" smtClean="0">
                <a:ln w="6350">
                  <a:noFill/>
                </a:ln>
                <a:solidFill>
                  <a:srgbClr val="FFFFFF"/>
                </a:solidFill>
                <a:effectLst>
                  <a:outerShdw blurRad="114300" dist="101600" dir="2700000" algn="tl" rotWithShape="0">
                    <a:srgbClr val="000000">
                      <a:alpha val="40000"/>
                    </a:srgbClr>
                  </a:outerShdw>
                </a:effectLst>
              </a:rPr>
              <a:t>Sarah Beasley</a:t>
            </a:r>
          </a:p>
          <a:p>
            <a:pPr marL="18288" indent="0">
              <a:spcBef>
                <a:spcPct val="0"/>
              </a:spcBef>
              <a:buNone/>
            </a:pPr>
            <a:r>
              <a:rPr lang="en-US" sz="2800" b="1" dirty="0" smtClean="0">
                <a:ln w="6350">
                  <a:noFill/>
                </a:ln>
                <a:solidFill>
                  <a:srgbClr val="FFFFFF"/>
                </a:solidFill>
                <a:effectLst>
                  <a:outerShdw blurRad="114300" dist="101600" dir="2700000" algn="tl" rotWithShape="0">
                    <a:srgbClr val="000000">
                      <a:alpha val="40000"/>
                    </a:srgbClr>
                  </a:outerShdw>
                </a:effectLst>
              </a:rPr>
              <a:t>Director of Retention</a:t>
            </a:r>
          </a:p>
          <a:p>
            <a:pPr marL="18288" indent="0">
              <a:spcBef>
                <a:spcPct val="0"/>
              </a:spcBef>
              <a:buNone/>
            </a:pPr>
            <a:r>
              <a:rPr lang="en-US" sz="2800" b="1" dirty="0" smtClean="0">
                <a:ln w="6350">
                  <a:noFill/>
                </a:ln>
                <a:solidFill>
                  <a:srgbClr val="FFFFFF"/>
                </a:solidFill>
                <a:effectLst>
                  <a:outerShdw blurRad="114300" dist="101600" dir="2700000" algn="tl" rotWithShape="0">
                    <a:srgbClr val="000000">
                      <a:alpha val="40000"/>
                    </a:srgbClr>
                  </a:outerShdw>
                </a:effectLst>
              </a:rPr>
              <a:t>Concord University</a:t>
            </a:r>
            <a:endParaRPr lang="en-US" sz="2800" b="1" dirty="0">
              <a:ln w="6350">
                <a:noFill/>
              </a:ln>
              <a:solidFill>
                <a:srgbClr val="FFFFFF"/>
              </a:solidFill>
              <a:effectLst>
                <a:outerShdw blurRad="114300" dist="101600" dir="2700000" algn="tl" rotWithShape="0">
                  <a:srgbClr val="000000">
                    <a:alpha val="40000"/>
                  </a:srgbClr>
                </a:outerShdw>
              </a:effectLst>
            </a:endParaRPr>
          </a:p>
          <a:p>
            <a:pPr marL="18288" indent="0">
              <a:spcBef>
                <a:spcPct val="0"/>
              </a:spcBef>
              <a:buNone/>
            </a:pPr>
            <a:r>
              <a:rPr lang="en-US" sz="2800" b="1" dirty="0">
                <a:ln w="6350">
                  <a:noFill/>
                </a:ln>
                <a:solidFill>
                  <a:srgbClr val="FFFFFF"/>
                </a:solidFill>
                <a:effectLst>
                  <a:outerShdw blurRad="114300" dist="101600" dir="2700000" algn="tl" rotWithShape="0">
                    <a:srgbClr val="000000">
                      <a:alpha val="40000"/>
                    </a:srgbClr>
                  </a:outerShdw>
                </a:effectLst>
                <a:hlinkClick r:id="rId2"/>
              </a:rPr>
              <a:t>sbeasley</a:t>
            </a:r>
            <a:r>
              <a:rPr lang="en-US" sz="2800" b="1" dirty="0" smtClean="0">
                <a:ln w="6350">
                  <a:noFill/>
                </a:ln>
                <a:solidFill>
                  <a:srgbClr val="FFFFFF"/>
                </a:solidFill>
                <a:effectLst>
                  <a:outerShdw blurRad="114300" dist="101600" dir="2700000" algn="tl" rotWithShape="0">
                    <a:srgbClr val="000000">
                      <a:alpha val="40000"/>
                    </a:srgbClr>
                  </a:outerShdw>
                </a:effectLst>
                <a:hlinkClick r:id="rId2"/>
              </a:rPr>
              <a:t>@concord.edu</a:t>
            </a:r>
            <a:endParaRPr lang="en-US" sz="2800" b="1" dirty="0" smtClean="0">
              <a:ln w="6350">
                <a:noFill/>
              </a:ln>
              <a:solidFill>
                <a:srgbClr val="FFFFFF"/>
              </a:solidFill>
              <a:effectLst>
                <a:outerShdw blurRad="114300" dist="101600" dir="2700000" algn="tl" rotWithShape="0">
                  <a:srgbClr val="000000">
                    <a:alpha val="40000"/>
                  </a:srgbClr>
                </a:outerShdw>
              </a:effectLst>
            </a:endParaRPr>
          </a:p>
          <a:p>
            <a:pPr marL="18288" indent="0">
              <a:spcBef>
                <a:spcPct val="0"/>
              </a:spcBef>
              <a:buNone/>
            </a:pPr>
            <a:r>
              <a:rPr lang="en-US" sz="2800" b="1" dirty="0" smtClean="0">
                <a:ln w="6350">
                  <a:noFill/>
                </a:ln>
                <a:solidFill>
                  <a:srgbClr val="FFFFFF"/>
                </a:solidFill>
                <a:effectLst>
                  <a:outerShdw blurRad="114300" dist="101600" dir="2700000" algn="tl" rotWithShape="0">
                    <a:srgbClr val="000000">
                      <a:alpha val="40000"/>
                    </a:srgbClr>
                  </a:outerShdw>
                </a:effectLst>
              </a:rPr>
              <a:t>304-384-6298</a:t>
            </a:r>
            <a:endParaRPr lang="en-US" sz="2800" b="1" dirty="0">
              <a:ln w="6350">
                <a:noFill/>
              </a:ln>
              <a:solidFill>
                <a:srgbClr val="FFFFFF"/>
              </a:solidFill>
              <a:effectLst>
                <a:outerShdw blurRad="114300" dist="101600" dir="2700000" algn="tl" rotWithShape="0">
                  <a:srgbClr val="000000">
                    <a:alpha val="40000"/>
                  </a:srgbClr>
                </a:outerShdw>
              </a:effectLst>
            </a:endParaRPr>
          </a:p>
        </p:txBody>
      </p:sp>
      <p:pic>
        <p:nvPicPr>
          <p:cNvPr id="4" name="Picture 3" descr="Concord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868" y="1859844"/>
            <a:ext cx="3657600" cy="2743200"/>
          </a:xfrm>
          <a:prstGeom prst="rect">
            <a:avLst/>
          </a:prstGeom>
        </p:spPr>
      </p:pic>
    </p:spTree>
    <p:extLst>
      <p:ext uri="{BB962C8B-B14F-4D97-AF65-F5344CB8AC3E}">
        <p14:creationId xmlns:p14="http://schemas.microsoft.com/office/powerpoint/2010/main" val="292823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7240" y="228601"/>
            <a:ext cx="7543800" cy="914400"/>
          </a:xfrm>
        </p:spPr>
        <p:txBody>
          <a:bodyPr/>
          <a:lstStyle/>
          <a:p>
            <a:pPr algn="ctr"/>
            <a:r>
              <a:rPr lang="en-US" dirty="0" smtClean="0"/>
              <a:t>Why Rural?</a:t>
            </a:r>
            <a:endParaRPr lang="en-US" dirty="0"/>
          </a:p>
        </p:txBody>
      </p:sp>
      <p:sp>
        <p:nvSpPr>
          <p:cNvPr id="6" name="Content Placeholder 5"/>
          <p:cNvSpPr>
            <a:spLocks noGrp="1"/>
          </p:cNvSpPr>
          <p:nvPr>
            <p:ph idx="1"/>
          </p:nvPr>
        </p:nvSpPr>
        <p:spPr>
          <a:xfrm>
            <a:off x="5111262" y="1615831"/>
            <a:ext cx="4032738" cy="4931834"/>
          </a:xfrm>
        </p:spPr>
        <p:txBody>
          <a:bodyPr>
            <a:normAutofit/>
          </a:bodyPr>
          <a:lstStyle/>
          <a:p>
            <a:pPr>
              <a:buFont typeface="Wingdings" charset="2"/>
              <a:buChar char="Ø"/>
            </a:pPr>
            <a:r>
              <a:rPr lang="en-US" dirty="0" smtClean="0"/>
              <a:t>Urban bias</a:t>
            </a:r>
          </a:p>
          <a:p>
            <a:pPr>
              <a:buFont typeface="Wingdings" charset="2"/>
              <a:buChar char="Ø"/>
            </a:pPr>
            <a:r>
              <a:rPr lang="en-US" dirty="0" smtClean="0"/>
              <a:t>25% of public school children in rural school districts (12 million+)</a:t>
            </a:r>
          </a:p>
          <a:p>
            <a:pPr>
              <a:buFont typeface="Wingdings" charset="2"/>
              <a:buChar char="Ø"/>
            </a:pPr>
            <a:r>
              <a:rPr lang="en-US" dirty="0" smtClean="0"/>
              <a:t>Only 17% of rural adults have a college degree</a:t>
            </a:r>
          </a:p>
          <a:p>
            <a:pPr>
              <a:buFont typeface="Wingdings" charset="2"/>
              <a:buChar char="Ø"/>
            </a:pPr>
            <a:r>
              <a:rPr lang="en-US" dirty="0" smtClean="0"/>
              <a:t>Rural students (18-24 </a:t>
            </a:r>
            <a:r>
              <a:rPr lang="en-US" dirty="0" err="1" smtClean="0"/>
              <a:t>yr</a:t>
            </a:r>
            <a:r>
              <a:rPr lang="en-US" dirty="0" smtClean="0"/>
              <a:t> olds) less likely to attend college than their suburban and urban counterparts (31% vs. 42% vs. 46%)</a:t>
            </a:r>
          </a:p>
          <a:p>
            <a:pPr>
              <a:buFont typeface="Wingdings" charset="2"/>
              <a:buChar char="Ø"/>
            </a:pPr>
            <a:r>
              <a:rPr lang="en-US" dirty="0" smtClean="0"/>
              <a:t>Rural community decline</a:t>
            </a:r>
          </a:p>
          <a:p>
            <a:pPr>
              <a:buFont typeface="Wingdings" charset="2"/>
              <a:buChar char="Ø"/>
            </a:pPr>
            <a:r>
              <a:rPr lang="en-US" dirty="0" smtClean="0"/>
              <a:t>Rural poverty</a:t>
            </a:r>
          </a:p>
          <a:p>
            <a:pPr>
              <a:buFont typeface="Wingdings" charset="2"/>
              <a:buChar char="Ø"/>
            </a:pPr>
            <a:endParaRPr lang="en-US" dirty="0" smtClean="0"/>
          </a:p>
          <a:p>
            <a:pPr>
              <a:buFont typeface="Wingdings" charset="2"/>
              <a:buChar char="Ø"/>
            </a:pPr>
            <a:endParaRPr lang="en-US" dirty="0"/>
          </a:p>
        </p:txBody>
      </p:sp>
      <p:pic>
        <p:nvPicPr>
          <p:cNvPr id="7" name="Content Placeholder 4" descr="fall and winter 2009-2019 185.JPG"/>
          <p:cNvPicPr>
            <a:picLocks noChangeAspect="1"/>
          </p:cNvPicPr>
          <p:nvPr/>
        </p:nvPicPr>
        <p:blipFill>
          <a:blip r:embed="rId2" cstate="print"/>
          <a:stretch>
            <a:fillRect/>
          </a:stretch>
        </p:blipFill>
        <p:spPr>
          <a:xfrm>
            <a:off x="277854" y="1461381"/>
            <a:ext cx="4833408" cy="3625056"/>
          </a:xfrm>
          <a:prstGeom prst="rect">
            <a:avLst/>
          </a:prstGeom>
        </p:spPr>
      </p:pic>
      <p:sp>
        <p:nvSpPr>
          <p:cNvPr id="8" name="TextBox 7"/>
          <p:cNvSpPr txBox="1"/>
          <p:nvPr/>
        </p:nvSpPr>
        <p:spPr>
          <a:xfrm>
            <a:off x="1262185" y="5300990"/>
            <a:ext cx="3048000" cy="307777"/>
          </a:xfrm>
          <a:prstGeom prst="rect">
            <a:avLst/>
          </a:prstGeom>
          <a:noFill/>
        </p:spPr>
        <p:txBody>
          <a:bodyPr wrap="square" rtlCol="0">
            <a:spAutoFit/>
          </a:bodyPr>
          <a:lstStyle/>
          <a:p>
            <a:r>
              <a:rPr lang="en-US" sz="1400" dirty="0" smtClean="0">
                <a:solidFill>
                  <a:srgbClr val="FFFFFF"/>
                </a:solidFill>
              </a:rPr>
              <a:t>Coal company house, </a:t>
            </a:r>
            <a:r>
              <a:rPr lang="en-US" sz="1400" dirty="0" err="1" smtClean="0">
                <a:solidFill>
                  <a:srgbClr val="FFFFFF"/>
                </a:solidFill>
              </a:rPr>
              <a:t>Isaban</a:t>
            </a:r>
            <a:r>
              <a:rPr lang="en-US" sz="1400" dirty="0" smtClean="0">
                <a:solidFill>
                  <a:srgbClr val="FFFFFF"/>
                </a:solidFill>
              </a:rPr>
              <a:t>, WV</a:t>
            </a:r>
            <a:endParaRPr lang="en-US" sz="1400" dirty="0">
              <a:solidFill>
                <a:srgbClr val="FFFFFF"/>
              </a:solidFill>
            </a:endParaRPr>
          </a:p>
        </p:txBody>
      </p:sp>
    </p:spTree>
    <p:extLst>
      <p:ext uri="{BB962C8B-B14F-4D97-AF65-F5344CB8AC3E}">
        <p14:creationId xmlns:p14="http://schemas.microsoft.com/office/powerpoint/2010/main" val="20614555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4523" y="1737623"/>
            <a:ext cx="7405077" cy="4378894"/>
          </a:xfrm>
        </p:spPr>
        <p:txBody>
          <a:bodyPr>
            <a:normAutofit/>
          </a:bodyPr>
          <a:lstStyle/>
          <a:p>
            <a:pPr>
              <a:buFont typeface="Wingdings" charset="2"/>
              <a:buChar char="Ø"/>
            </a:pPr>
            <a:r>
              <a:rPr lang="en-US" sz="2800" dirty="0" smtClean="0"/>
              <a:t>Live in counties with no college</a:t>
            </a:r>
          </a:p>
          <a:p>
            <a:pPr>
              <a:buFont typeface="Wingdings" charset="2"/>
              <a:buChar char="Ø"/>
            </a:pPr>
            <a:r>
              <a:rPr lang="en-US" sz="2800" dirty="0" smtClean="0"/>
              <a:t>Have little access to college information</a:t>
            </a:r>
          </a:p>
          <a:p>
            <a:pPr>
              <a:buFont typeface="Wingdings" charset="2"/>
              <a:buChar char="Ø"/>
            </a:pPr>
            <a:r>
              <a:rPr lang="en-US" sz="2800" dirty="0" smtClean="0"/>
              <a:t>Have lower educational aspirations</a:t>
            </a:r>
          </a:p>
          <a:p>
            <a:pPr>
              <a:buFont typeface="Wingdings" charset="2"/>
              <a:buChar char="Ø"/>
            </a:pPr>
            <a:r>
              <a:rPr lang="en-US" sz="2800" dirty="0" smtClean="0"/>
              <a:t>Have parents who did not attend college</a:t>
            </a:r>
          </a:p>
          <a:p>
            <a:pPr>
              <a:buFont typeface="Wingdings" charset="2"/>
              <a:buChar char="Ø"/>
            </a:pPr>
            <a:r>
              <a:rPr lang="en-US" sz="2800" dirty="0" smtClean="0"/>
              <a:t>Have parents that are less likely to encourage higher education (rural student perception)</a:t>
            </a:r>
          </a:p>
          <a:p>
            <a:pPr>
              <a:buFont typeface="Wingdings" charset="2"/>
              <a:buChar char="Ø"/>
            </a:pPr>
            <a:r>
              <a:rPr lang="en-US" sz="2800" dirty="0" smtClean="0"/>
              <a:t>Have fewer highly educated role models</a:t>
            </a:r>
          </a:p>
          <a:p>
            <a:pPr marL="18288" indent="0">
              <a:buNone/>
            </a:pPr>
            <a:endParaRPr lang="en-US" dirty="0"/>
          </a:p>
        </p:txBody>
      </p:sp>
      <p:sp>
        <p:nvSpPr>
          <p:cNvPr id="3" name="Title 2"/>
          <p:cNvSpPr>
            <a:spLocks noGrp="1"/>
          </p:cNvSpPr>
          <p:nvPr>
            <p:ph type="title"/>
          </p:nvPr>
        </p:nvSpPr>
        <p:spPr>
          <a:xfrm>
            <a:off x="685800" y="484556"/>
            <a:ext cx="7543800" cy="914400"/>
          </a:xfrm>
        </p:spPr>
        <p:txBody>
          <a:bodyPr/>
          <a:lstStyle/>
          <a:p>
            <a:pPr algn="ctr"/>
            <a:r>
              <a:rPr lang="en-US" sz="4400" dirty="0" smtClean="0"/>
              <a:t>Rural youth more likely to…</a:t>
            </a:r>
            <a:endParaRPr lang="en-US" sz="4400" dirty="0"/>
          </a:p>
        </p:txBody>
      </p:sp>
    </p:spTree>
    <p:extLst>
      <p:ext uri="{BB962C8B-B14F-4D97-AF65-F5344CB8AC3E}">
        <p14:creationId xmlns:p14="http://schemas.microsoft.com/office/powerpoint/2010/main" val="33166713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4523" y="1398956"/>
            <a:ext cx="7405077" cy="4378894"/>
          </a:xfrm>
        </p:spPr>
        <p:txBody>
          <a:bodyPr>
            <a:normAutofit/>
          </a:bodyPr>
          <a:lstStyle/>
          <a:p>
            <a:pPr>
              <a:buFont typeface="Wingdings" charset="2"/>
              <a:buChar char="Ø"/>
            </a:pPr>
            <a:endParaRPr lang="en-US" sz="2800" dirty="0" smtClean="0"/>
          </a:p>
          <a:p>
            <a:pPr>
              <a:buFont typeface="Wingdings" charset="2"/>
              <a:buChar char="Ø"/>
            </a:pPr>
            <a:r>
              <a:rPr lang="en-US" sz="2800" dirty="0" smtClean="0"/>
              <a:t>Fewer educational resources in </a:t>
            </a:r>
            <a:r>
              <a:rPr lang="en-US" sz="2800" smtClean="0"/>
              <a:t>the home</a:t>
            </a:r>
          </a:p>
          <a:p>
            <a:pPr>
              <a:buFont typeface="Wingdings" charset="2"/>
              <a:buChar char="Ø"/>
            </a:pPr>
            <a:r>
              <a:rPr lang="en-US" sz="2800" smtClean="0"/>
              <a:t>View </a:t>
            </a:r>
            <a:r>
              <a:rPr lang="en-US" sz="2800" dirty="0" smtClean="0"/>
              <a:t>higher education as a private good</a:t>
            </a:r>
          </a:p>
          <a:p>
            <a:pPr>
              <a:buFont typeface="Wingdings" charset="2"/>
              <a:buChar char="Ø"/>
            </a:pPr>
            <a:r>
              <a:rPr lang="en-US" sz="2800" dirty="0" smtClean="0"/>
              <a:t>Hold individualistic goals over community-oriented ones if they attend college</a:t>
            </a:r>
          </a:p>
          <a:p>
            <a:pPr>
              <a:buFont typeface="Wingdings" charset="2"/>
              <a:buChar char="Ø"/>
            </a:pPr>
            <a:r>
              <a:rPr lang="en-US" sz="2800" dirty="0" smtClean="0"/>
              <a:t>Be less attached to living in their home community if they are college-bound (likely depends on 2-yr vs. 4-yr)</a:t>
            </a:r>
          </a:p>
          <a:p>
            <a:pPr marL="18288" indent="0">
              <a:buNone/>
            </a:pPr>
            <a:endParaRPr lang="en-US" sz="2800" dirty="0" smtClean="0"/>
          </a:p>
          <a:p>
            <a:pPr marL="18288" indent="0">
              <a:buNone/>
            </a:pPr>
            <a:endParaRPr lang="en-US" dirty="0"/>
          </a:p>
        </p:txBody>
      </p:sp>
      <p:sp>
        <p:nvSpPr>
          <p:cNvPr id="3" name="Title 2"/>
          <p:cNvSpPr>
            <a:spLocks noGrp="1"/>
          </p:cNvSpPr>
          <p:nvPr>
            <p:ph type="title"/>
          </p:nvPr>
        </p:nvSpPr>
        <p:spPr>
          <a:xfrm>
            <a:off x="685800" y="484556"/>
            <a:ext cx="7543800" cy="914400"/>
          </a:xfrm>
        </p:spPr>
        <p:txBody>
          <a:bodyPr/>
          <a:lstStyle/>
          <a:p>
            <a:pPr algn="ctr"/>
            <a:r>
              <a:rPr lang="en-US" sz="4400" dirty="0" smtClean="0"/>
              <a:t>Rural youth more likely to…</a:t>
            </a:r>
            <a:endParaRPr lang="en-US" sz="4400" dirty="0"/>
          </a:p>
        </p:txBody>
      </p:sp>
      <p:sp>
        <p:nvSpPr>
          <p:cNvPr id="4" name="Slide Number Placeholder 3"/>
          <p:cNvSpPr>
            <a:spLocks noGrp="1"/>
          </p:cNvSpPr>
          <p:nvPr>
            <p:ph type="sldNum" sz="quarter" idx="11"/>
          </p:nvPr>
        </p:nvSpPr>
        <p:spPr/>
        <p:txBody>
          <a:bodyPr/>
          <a:lstStyle/>
          <a:p>
            <a:fld id="{DF28FB93-0A08-4E7D-8E63-9EFA29F1E093}" type="slidenum">
              <a:rPr lang="en-US" smtClean="0"/>
              <a:pPr/>
              <a:t>4</a:t>
            </a:fld>
            <a:endParaRPr lang="en-US" dirty="0"/>
          </a:p>
        </p:txBody>
      </p:sp>
    </p:spTree>
    <p:extLst>
      <p:ext uri="{BB962C8B-B14F-4D97-AF65-F5344CB8AC3E}">
        <p14:creationId xmlns:p14="http://schemas.microsoft.com/office/powerpoint/2010/main" val="2474068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0"/>
            <a:ext cx="7543800" cy="914400"/>
          </a:xfrm>
        </p:spPr>
        <p:txBody>
          <a:bodyPr>
            <a:normAutofit/>
          </a:bodyPr>
          <a:lstStyle/>
          <a:p>
            <a:pPr algn="ctr"/>
            <a:r>
              <a:rPr lang="en-US" dirty="0" smtClean="0"/>
              <a:t>Purpose of the Study</a:t>
            </a:r>
            <a:endParaRPr lang="en-US" dirty="0"/>
          </a:p>
        </p:txBody>
      </p:sp>
      <p:sp>
        <p:nvSpPr>
          <p:cNvPr id="5" name="Content Placeholder 4"/>
          <p:cNvSpPr>
            <a:spLocks noGrp="1"/>
          </p:cNvSpPr>
          <p:nvPr>
            <p:ph idx="1"/>
          </p:nvPr>
        </p:nvSpPr>
        <p:spPr>
          <a:xfrm>
            <a:off x="457200" y="1219200"/>
            <a:ext cx="8229600" cy="4709160"/>
          </a:xfrm>
        </p:spPr>
        <p:txBody>
          <a:bodyPr/>
          <a:lstStyle/>
          <a:p>
            <a:pPr marL="18288" indent="0">
              <a:buNone/>
            </a:pPr>
            <a:r>
              <a:rPr lang="en-US" sz="2800" dirty="0" smtClean="0"/>
              <a:t>Examine the college pathways (college access and success) of rural, first-generation, low-SES students.</a:t>
            </a:r>
          </a:p>
          <a:p>
            <a:pPr marL="18288" indent="0">
              <a:buNone/>
            </a:pPr>
            <a:endParaRPr lang="en-US" dirty="0"/>
          </a:p>
          <a:p>
            <a:pPr marL="18288" indent="0">
              <a:buNone/>
            </a:pPr>
            <a:endParaRPr lang="en-US" dirty="0" smtClean="0"/>
          </a:p>
          <a:p>
            <a:pPr marL="18288" indent="0">
              <a:buNone/>
            </a:pPr>
            <a:endParaRPr lang="en-US" dirty="0"/>
          </a:p>
          <a:p>
            <a:pPr marL="18288" indent="0">
              <a:buNone/>
            </a:pPr>
            <a:endParaRPr lang="en-US" dirty="0" smtClean="0"/>
          </a:p>
          <a:p>
            <a:pPr marL="18288" indent="0">
              <a:buNone/>
            </a:pPr>
            <a:endParaRPr lang="en-US" dirty="0"/>
          </a:p>
          <a:p>
            <a:pPr marL="18288" indent="0">
              <a:buNone/>
            </a:pPr>
            <a:endParaRPr lang="en-US" dirty="0" smtClean="0"/>
          </a:p>
          <a:p>
            <a:pPr marL="18288" indent="0">
              <a:buNone/>
            </a:pPr>
            <a:endParaRPr lang="en-US" dirty="0"/>
          </a:p>
          <a:p>
            <a:pPr marL="18288" indent="0">
              <a:buNone/>
            </a:pPr>
            <a:endParaRPr lang="en-US" dirty="0" smtClean="0"/>
          </a:p>
          <a:p>
            <a:pPr marL="18288" indent="0">
              <a:buNone/>
            </a:pPr>
            <a:endParaRPr lang="en-US" dirty="0"/>
          </a:p>
          <a:p>
            <a:pPr marL="18288" indent="0">
              <a:buNone/>
            </a:pPr>
            <a:endParaRPr lang="en-US" dirty="0"/>
          </a:p>
        </p:txBody>
      </p:sp>
      <p:pic>
        <p:nvPicPr>
          <p:cNvPr id="4" name="Picture 3" descr="fall and winter 2009-2019 155.JPG"/>
          <p:cNvPicPr>
            <a:picLocks noChangeAspect="1"/>
          </p:cNvPicPr>
          <p:nvPr/>
        </p:nvPicPr>
        <p:blipFill>
          <a:blip r:embed="rId2" cstate="print"/>
          <a:stretch>
            <a:fillRect/>
          </a:stretch>
        </p:blipFill>
        <p:spPr>
          <a:xfrm>
            <a:off x="1752600" y="2514600"/>
            <a:ext cx="5791200" cy="4343400"/>
          </a:xfrm>
          <a:prstGeom prst="rect">
            <a:avLst/>
          </a:prstGeom>
        </p:spPr>
      </p:pic>
      <p:sp>
        <p:nvSpPr>
          <p:cNvPr id="6" name="Slide Number Placeholder 5"/>
          <p:cNvSpPr>
            <a:spLocks noGrp="1"/>
          </p:cNvSpPr>
          <p:nvPr>
            <p:ph type="sldNum" sz="quarter" idx="12"/>
          </p:nvPr>
        </p:nvSpPr>
        <p:spPr/>
        <p:txBody>
          <a:bodyPr/>
          <a:lstStyle/>
          <a:p>
            <a:fld id="{5D557576-098E-4BA9-BD89-AEC3AFC5B039}" type="slidenum">
              <a:rPr lang="en-US" smtClean="0"/>
              <a:pPr/>
              <a:t>5</a:t>
            </a:fld>
            <a:endParaRPr lang="en-US"/>
          </a:p>
        </p:txBody>
      </p:sp>
    </p:spTree>
    <p:extLst>
      <p:ext uri="{BB962C8B-B14F-4D97-AF65-F5344CB8AC3E}">
        <p14:creationId xmlns:p14="http://schemas.microsoft.com/office/powerpoint/2010/main" val="11456805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61108"/>
            <a:ext cx="7543800" cy="914400"/>
          </a:xfrm>
        </p:spPr>
        <p:txBody>
          <a:bodyPr>
            <a:normAutofit fontScale="90000"/>
          </a:bodyPr>
          <a:lstStyle/>
          <a:p>
            <a:pPr algn="ctr"/>
            <a:r>
              <a:rPr lang="en-US" dirty="0" smtClean="0"/>
              <a:t>Social Ecological Overview of Mingo County</a:t>
            </a:r>
            <a:endParaRPr lang="en-US" dirty="0"/>
          </a:p>
        </p:txBody>
      </p:sp>
      <p:sp>
        <p:nvSpPr>
          <p:cNvPr id="3" name="Content Placeholder 2"/>
          <p:cNvSpPr>
            <a:spLocks noGrp="1"/>
          </p:cNvSpPr>
          <p:nvPr>
            <p:ph sz="half" idx="4294967295"/>
          </p:nvPr>
        </p:nvSpPr>
        <p:spPr>
          <a:xfrm>
            <a:off x="457200" y="1600200"/>
            <a:ext cx="4038600" cy="4525963"/>
          </a:xfrm>
          <a:prstGeom prst="rect">
            <a:avLst/>
          </a:prstGeom>
        </p:spPr>
        <p:txBody>
          <a:bodyPr>
            <a:normAutofit/>
          </a:bodyPr>
          <a:lstStyle/>
          <a:p>
            <a:pPr>
              <a:buFont typeface="Wingdings" charset="2"/>
              <a:buChar char="q"/>
            </a:pPr>
            <a:r>
              <a:rPr lang="en-US" sz="2800" dirty="0" smtClean="0"/>
              <a:t>Rural, high poverty</a:t>
            </a:r>
          </a:p>
          <a:p>
            <a:pPr marL="18288" indent="0">
              <a:buNone/>
            </a:pPr>
            <a:endParaRPr lang="en-US" sz="2800" dirty="0" smtClean="0"/>
          </a:p>
          <a:p>
            <a:pPr>
              <a:buFont typeface="Wingdings" charset="2"/>
              <a:buChar char="q"/>
            </a:pPr>
            <a:r>
              <a:rPr lang="en-US" sz="2800" dirty="0" smtClean="0"/>
              <a:t>College-going rates higher than predicted</a:t>
            </a:r>
          </a:p>
          <a:p>
            <a:pPr>
              <a:buFont typeface="Wingdings" charset="2"/>
              <a:buChar char="q"/>
            </a:pPr>
            <a:endParaRPr lang="en-US" sz="2800" dirty="0" smtClean="0"/>
          </a:p>
          <a:p>
            <a:pPr>
              <a:buFont typeface="Wingdings" charset="2"/>
              <a:buChar char="q"/>
            </a:pPr>
            <a:r>
              <a:rPr lang="en-US" sz="2800" dirty="0" smtClean="0"/>
              <a:t>Community college, no 4-year college</a:t>
            </a:r>
          </a:p>
          <a:p>
            <a:pPr>
              <a:buNone/>
            </a:pPr>
            <a:endParaRPr lang="en-US" dirty="0"/>
          </a:p>
        </p:txBody>
      </p:sp>
      <p:pic>
        <p:nvPicPr>
          <p:cNvPr id="1026" name="Picture 2"/>
          <p:cNvPicPr>
            <a:picLocks noGrp="1" noChangeAspect="1" noChangeArrowheads="1"/>
          </p:cNvPicPr>
          <p:nvPr>
            <p:ph sz="half" idx="4294967295"/>
          </p:nvPr>
        </p:nvPicPr>
        <p:blipFill>
          <a:blip r:embed="rId2" cstate="print"/>
          <a:srcRect/>
          <a:stretch>
            <a:fillRect/>
          </a:stretch>
        </p:blipFill>
        <p:spPr bwMode="auto">
          <a:xfrm>
            <a:off x="4313237" y="1752599"/>
            <a:ext cx="4577863" cy="4577863"/>
          </a:xfrm>
          <a:prstGeom prst="rect">
            <a:avLst/>
          </a:prstGeom>
          <a:noFill/>
          <a:ln w="9525">
            <a:noFill/>
            <a:miter lim="800000"/>
            <a:headEnd/>
            <a:tailEnd/>
          </a:ln>
        </p:spPr>
      </p:pic>
      <p:sp>
        <p:nvSpPr>
          <p:cNvPr id="6" name="TextBox 5"/>
          <p:cNvSpPr txBox="1"/>
          <p:nvPr/>
        </p:nvSpPr>
        <p:spPr>
          <a:xfrm>
            <a:off x="4876800" y="5181600"/>
            <a:ext cx="533400" cy="307777"/>
          </a:xfrm>
          <a:prstGeom prst="rect">
            <a:avLst/>
          </a:prstGeom>
          <a:noFill/>
        </p:spPr>
        <p:txBody>
          <a:bodyPr wrap="square" rtlCol="0">
            <a:spAutoFit/>
          </a:bodyPr>
          <a:lstStyle/>
          <a:p>
            <a:r>
              <a:rPr lang="en-US" sz="1400" dirty="0" smtClean="0">
                <a:solidFill>
                  <a:schemeClr val="bg1"/>
                </a:solidFill>
              </a:rPr>
              <a:t>KY</a:t>
            </a:r>
            <a:endParaRPr lang="en-US" sz="1400" dirty="0">
              <a:solidFill>
                <a:schemeClr val="bg1"/>
              </a:solidFill>
            </a:endParaRPr>
          </a:p>
        </p:txBody>
      </p:sp>
      <p:sp>
        <p:nvSpPr>
          <p:cNvPr id="7" name="TextBox 6"/>
          <p:cNvSpPr txBox="1"/>
          <p:nvPr/>
        </p:nvSpPr>
        <p:spPr>
          <a:xfrm>
            <a:off x="6781800" y="5181600"/>
            <a:ext cx="533400" cy="307777"/>
          </a:xfrm>
          <a:prstGeom prst="rect">
            <a:avLst/>
          </a:prstGeom>
          <a:noFill/>
        </p:spPr>
        <p:txBody>
          <a:bodyPr wrap="square" rtlCol="0">
            <a:spAutoFit/>
          </a:bodyPr>
          <a:lstStyle/>
          <a:p>
            <a:r>
              <a:rPr lang="en-US" sz="1400" dirty="0" smtClean="0">
                <a:solidFill>
                  <a:schemeClr val="bg1"/>
                </a:solidFill>
              </a:rPr>
              <a:t>VA</a:t>
            </a:r>
            <a:endParaRPr lang="en-US" sz="1400" dirty="0">
              <a:solidFill>
                <a:schemeClr val="bg1"/>
              </a:solidFill>
            </a:endParaRPr>
          </a:p>
        </p:txBody>
      </p:sp>
      <p:sp>
        <p:nvSpPr>
          <p:cNvPr id="8" name="TextBox 7"/>
          <p:cNvSpPr txBox="1"/>
          <p:nvPr/>
        </p:nvSpPr>
        <p:spPr>
          <a:xfrm>
            <a:off x="4876800" y="3276600"/>
            <a:ext cx="533400" cy="307777"/>
          </a:xfrm>
          <a:prstGeom prst="rect">
            <a:avLst/>
          </a:prstGeom>
          <a:noFill/>
        </p:spPr>
        <p:txBody>
          <a:bodyPr wrap="square" rtlCol="0">
            <a:spAutoFit/>
          </a:bodyPr>
          <a:lstStyle/>
          <a:p>
            <a:r>
              <a:rPr lang="en-US" sz="1400" dirty="0" smtClean="0">
                <a:solidFill>
                  <a:schemeClr val="bg1"/>
                </a:solidFill>
              </a:rPr>
              <a:t>OH</a:t>
            </a:r>
            <a:endParaRPr lang="en-US" sz="1400" dirty="0">
              <a:solidFill>
                <a:schemeClr val="bg1"/>
              </a:solidFill>
            </a:endParaRPr>
          </a:p>
        </p:txBody>
      </p:sp>
      <p:sp>
        <p:nvSpPr>
          <p:cNvPr id="9" name="TextBox 8"/>
          <p:cNvSpPr txBox="1"/>
          <p:nvPr/>
        </p:nvSpPr>
        <p:spPr>
          <a:xfrm>
            <a:off x="7239000" y="2590801"/>
            <a:ext cx="457200" cy="276999"/>
          </a:xfrm>
          <a:prstGeom prst="rect">
            <a:avLst/>
          </a:prstGeom>
          <a:noFill/>
        </p:spPr>
        <p:txBody>
          <a:bodyPr wrap="square" rtlCol="0">
            <a:spAutoFit/>
          </a:bodyPr>
          <a:lstStyle/>
          <a:p>
            <a:r>
              <a:rPr lang="en-US" sz="1200" dirty="0" smtClean="0">
                <a:solidFill>
                  <a:schemeClr val="bg1"/>
                </a:solidFill>
              </a:rPr>
              <a:t>MD</a:t>
            </a:r>
            <a:endParaRPr lang="en-US" sz="1200" dirty="0">
              <a:solidFill>
                <a:schemeClr val="bg1"/>
              </a:solidFill>
            </a:endParaRPr>
          </a:p>
        </p:txBody>
      </p:sp>
      <p:sp>
        <p:nvSpPr>
          <p:cNvPr id="10" name="TextBox 9"/>
          <p:cNvSpPr txBox="1"/>
          <p:nvPr/>
        </p:nvSpPr>
        <p:spPr>
          <a:xfrm>
            <a:off x="6477000" y="2209800"/>
            <a:ext cx="533400" cy="307777"/>
          </a:xfrm>
          <a:prstGeom prst="rect">
            <a:avLst/>
          </a:prstGeom>
          <a:noFill/>
        </p:spPr>
        <p:txBody>
          <a:bodyPr wrap="square" rtlCol="0">
            <a:spAutoFit/>
          </a:bodyPr>
          <a:lstStyle/>
          <a:p>
            <a:r>
              <a:rPr lang="en-US" sz="1400" dirty="0" smtClean="0">
                <a:solidFill>
                  <a:schemeClr val="bg1"/>
                </a:solidFill>
              </a:rPr>
              <a:t>PA</a:t>
            </a:r>
            <a:endParaRPr lang="en-US" sz="1400" dirty="0">
              <a:solidFill>
                <a:schemeClr val="bg1"/>
              </a:solidFill>
            </a:endParaRPr>
          </a:p>
        </p:txBody>
      </p:sp>
      <p:sp>
        <p:nvSpPr>
          <p:cNvPr id="11" name="Slide Number Placeholder 10"/>
          <p:cNvSpPr>
            <a:spLocks noGrp="1"/>
          </p:cNvSpPr>
          <p:nvPr>
            <p:ph type="sldNum" sz="quarter" idx="12"/>
          </p:nvPr>
        </p:nvSpPr>
        <p:spPr/>
        <p:txBody>
          <a:bodyPr/>
          <a:lstStyle/>
          <a:p>
            <a:fld id="{5D557576-098E-4BA9-BD89-AEC3AFC5B039}" type="slidenum">
              <a:rPr lang="en-US" smtClean="0"/>
              <a:pPr/>
              <a:t>6</a:t>
            </a:fld>
            <a:endParaRPr lang="en-US"/>
          </a:p>
        </p:txBody>
      </p:sp>
    </p:spTree>
    <p:extLst>
      <p:ext uri="{BB962C8B-B14F-4D97-AF65-F5344CB8AC3E}">
        <p14:creationId xmlns:p14="http://schemas.microsoft.com/office/powerpoint/2010/main" val="26277468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46707" y="1677870"/>
            <a:ext cx="7543800" cy="2152650"/>
          </a:xfrm>
        </p:spPr>
        <p:txBody>
          <a:bodyPr/>
          <a:lstStyle/>
          <a:p>
            <a:r>
              <a:rPr lang="en-US" sz="3200" dirty="0" smtClean="0"/>
              <a:t>“A family has a life of its own which is more than the roles of its members. It begins and ends almost imperceptibly, so it’s rather arbitrary where one draws the line circumscribing a family’s existence” (</a:t>
            </a:r>
            <a:r>
              <a:rPr lang="en-US" sz="3200" dirty="0" err="1" smtClean="0"/>
              <a:t>Spradlin</a:t>
            </a:r>
            <a:r>
              <a:rPr lang="en-US" sz="3200" dirty="0" smtClean="0"/>
              <a:t>, 1978, p. 22)</a:t>
            </a:r>
            <a:endParaRPr lang="en-US" sz="3200" dirty="0"/>
          </a:p>
        </p:txBody>
      </p:sp>
    </p:spTree>
    <p:extLst>
      <p:ext uri="{BB962C8B-B14F-4D97-AF65-F5344CB8AC3E}">
        <p14:creationId xmlns:p14="http://schemas.microsoft.com/office/powerpoint/2010/main" val="149372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5967"/>
            <a:ext cx="7543800" cy="914400"/>
          </a:xfrm>
        </p:spPr>
        <p:txBody>
          <a:bodyPr/>
          <a:lstStyle/>
          <a:p>
            <a:pPr algn="ctr"/>
            <a:r>
              <a:rPr lang="en-US" dirty="0" smtClean="0"/>
              <a:t>Findings:  Family</a:t>
            </a:r>
            <a:endParaRPr lang="en-US" dirty="0"/>
          </a:p>
        </p:txBody>
      </p:sp>
      <p:sp>
        <p:nvSpPr>
          <p:cNvPr id="3" name="Content Placeholder 2"/>
          <p:cNvSpPr>
            <a:spLocks noGrp="1"/>
          </p:cNvSpPr>
          <p:nvPr>
            <p:ph sz="half" idx="4294967295"/>
          </p:nvPr>
        </p:nvSpPr>
        <p:spPr>
          <a:xfrm>
            <a:off x="457200" y="1823294"/>
            <a:ext cx="4038600" cy="4525963"/>
          </a:xfrm>
          <a:prstGeom prst="rect">
            <a:avLst/>
          </a:prstGeom>
        </p:spPr>
        <p:txBody>
          <a:bodyPr>
            <a:normAutofit/>
          </a:bodyPr>
          <a:lstStyle/>
          <a:p>
            <a:pPr marL="548640" lvl="2" indent="-411480">
              <a:buClr>
                <a:schemeClr val="tx1">
                  <a:shade val="95000"/>
                </a:schemeClr>
              </a:buClr>
              <a:buSzPct val="65000"/>
              <a:buFont typeface="Wingdings 2"/>
              <a:buChar char=""/>
            </a:pPr>
            <a:r>
              <a:rPr lang="en-US" sz="2800" dirty="0" smtClean="0"/>
              <a:t>Attachment to Family</a:t>
            </a:r>
          </a:p>
          <a:p>
            <a:pPr marL="914400" lvl="3" indent="-411480">
              <a:buClr>
                <a:schemeClr val="tx1">
                  <a:shade val="95000"/>
                </a:schemeClr>
              </a:buClr>
              <a:buSzPct val="65000"/>
              <a:buFont typeface="Wingdings 2"/>
              <a:buChar char=""/>
            </a:pPr>
            <a:r>
              <a:rPr lang="en-US" sz="2700" dirty="0"/>
              <a:t>Four-year/two-year</a:t>
            </a:r>
          </a:p>
          <a:p>
            <a:pPr marL="914400" lvl="3" indent="-411480">
              <a:buClr>
                <a:schemeClr val="tx1">
                  <a:shade val="95000"/>
                </a:schemeClr>
              </a:buClr>
              <a:buSzPct val="65000"/>
              <a:buFont typeface="Wingdings 2"/>
              <a:buChar char=""/>
            </a:pPr>
            <a:r>
              <a:rPr lang="en-US" sz="2700" dirty="0"/>
              <a:t>Pressure to stay</a:t>
            </a:r>
          </a:p>
          <a:p>
            <a:pPr marL="777240" lvl="4" indent="0">
              <a:buClr>
                <a:schemeClr val="tx1">
                  <a:shade val="95000"/>
                </a:schemeClr>
              </a:buClr>
              <a:buSzPct val="65000"/>
              <a:buNone/>
            </a:pPr>
            <a:endParaRPr lang="en-US" dirty="0" smtClean="0"/>
          </a:p>
          <a:p>
            <a:pPr marL="137160" lvl="2" indent="0">
              <a:buClr>
                <a:schemeClr val="tx1">
                  <a:shade val="95000"/>
                </a:schemeClr>
              </a:buClr>
              <a:buSzPct val="65000"/>
              <a:buNone/>
            </a:pPr>
            <a:endParaRPr lang="en-US" sz="2800" dirty="0" smtClean="0"/>
          </a:p>
          <a:p>
            <a:pPr marL="768096" lvl="3" indent="-411480">
              <a:buClr>
                <a:schemeClr val="tx1">
                  <a:shade val="95000"/>
                </a:schemeClr>
              </a:buClr>
              <a:buSzPct val="65000"/>
              <a:buNone/>
            </a:pPr>
            <a:endParaRPr lang="en-US" sz="2600" dirty="0" smtClean="0"/>
          </a:p>
        </p:txBody>
      </p:sp>
      <p:pic>
        <p:nvPicPr>
          <p:cNvPr id="5" name="Content Placeholder 4" descr="fall and winter 2009-2019 190.JPG"/>
          <p:cNvPicPr>
            <a:picLocks noGrp="1" noChangeAspect="1"/>
          </p:cNvPicPr>
          <p:nvPr>
            <p:ph sz="half" idx="4294967295"/>
          </p:nvPr>
        </p:nvPicPr>
        <p:blipFill>
          <a:blip r:embed="rId3" cstate="print"/>
          <a:stretch>
            <a:fillRect/>
          </a:stretch>
        </p:blipFill>
        <p:spPr>
          <a:xfrm>
            <a:off x="4724400" y="2286000"/>
            <a:ext cx="4038600" cy="3028950"/>
          </a:xfrm>
          <a:prstGeom prst="rect">
            <a:avLst/>
          </a:prstGeom>
        </p:spPr>
      </p:pic>
      <p:sp>
        <p:nvSpPr>
          <p:cNvPr id="6" name="TextBox 5"/>
          <p:cNvSpPr txBox="1"/>
          <p:nvPr/>
        </p:nvSpPr>
        <p:spPr>
          <a:xfrm>
            <a:off x="5257800" y="5486400"/>
            <a:ext cx="3200400" cy="461665"/>
          </a:xfrm>
          <a:prstGeom prst="rect">
            <a:avLst/>
          </a:prstGeom>
          <a:noFill/>
        </p:spPr>
        <p:txBody>
          <a:bodyPr wrap="square" rtlCol="0">
            <a:spAutoFit/>
          </a:bodyPr>
          <a:lstStyle/>
          <a:p>
            <a:r>
              <a:rPr lang="en-US" sz="1200" dirty="0" smtClean="0">
                <a:solidFill>
                  <a:srgbClr val="FFFFFF"/>
                </a:solidFill>
              </a:rPr>
              <a:t>Mingo County native, Bob Maguire (on left), visiting family cemetery in Newtown, WV.</a:t>
            </a:r>
            <a:endParaRPr lang="en-US" sz="1200" dirty="0">
              <a:solidFill>
                <a:srgbClr val="FFFFFF"/>
              </a:solidFill>
            </a:endParaRPr>
          </a:p>
        </p:txBody>
      </p:sp>
      <p:sp>
        <p:nvSpPr>
          <p:cNvPr id="7" name="Slide Number Placeholder 6"/>
          <p:cNvSpPr>
            <a:spLocks noGrp="1"/>
          </p:cNvSpPr>
          <p:nvPr>
            <p:ph type="sldNum" sz="quarter" idx="12"/>
          </p:nvPr>
        </p:nvSpPr>
        <p:spPr/>
        <p:txBody>
          <a:bodyPr/>
          <a:lstStyle/>
          <a:p>
            <a:fld id="{5D557576-098E-4BA9-BD89-AEC3AFC5B039}" type="slidenum">
              <a:rPr lang="en-US" smtClean="0"/>
              <a:pPr/>
              <a:t>8</a:t>
            </a:fld>
            <a:endParaRPr lang="en-US"/>
          </a:p>
        </p:txBody>
      </p:sp>
    </p:spTree>
    <p:extLst>
      <p:ext uri="{BB962C8B-B14F-4D97-AF65-F5344CB8AC3E}">
        <p14:creationId xmlns:p14="http://schemas.microsoft.com/office/powerpoint/2010/main" val="33347384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 y="463550"/>
            <a:ext cx="7543800" cy="914400"/>
          </a:xfrm>
        </p:spPr>
        <p:txBody>
          <a:bodyPr/>
          <a:lstStyle/>
          <a:p>
            <a:r>
              <a:rPr lang="en-US" dirty="0" smtClean="0"/>
              <a:t>Findings: Family cont.</a:t>
            </a:r>
            <a:endParaRPr lang="en-US" dirty="0"/>
          </a:p>
        </p:txBody>
      </p:sp>
      <p:sp>
        <p:nvSpPr>
          <p:cNvPr id="3" name="Content Placeholder 2"/>
          <p:cNvSpPr>
            <a:spLocks noGrp="1"/>
          </p:cNvSpPr>
          <p:nvPr>
            <p:ph sz="quarter" idx="13"/>
          </p:nvPr>
        </p:nvSpPr>
        <p:spPr>
          <a:xfrm>
            <a:off x="4737202" y="1584372"/>
            <a:ext cx="4269716" cy="4377570"/>
          </a:xfrm>
        </p:spPr>
        <p:txBody>
          <a:bodyPr/>
          <a:lstStyle/>
          <a:p>
            <a:pPr marL="548640" lvl="2" indent="-411480">
              <a:buClr>
                <a:schemeClr val="tx1">
                  <a:shade val="95000"/>
                </a:schemeClr>
              </a:buClr>
              <a:buSzPct val="65000"/>
              <a:buFont typeface="Wingdings 2"/>
              <a:buChar char=""/>
            </a:pPr>
            <a:r>
              <a:rPr lang="en-US" sz="2800" dirty="0"/>
              <a:t>Family Legacies</a:t>
            </a:r>
          </a:p>
          <a:p>
            <a:pPr marL="914400" lvl="3" indent="-411480">
              <a:buClr>
                <a:schemeClr val="tx1">
                  <a:shade val="95000"/>
                </a:schemeClr>
              </a:buClr>
              <a:buSzPct val="65000"/>
              <a:buFont typeface="Wingdings 2"/>
              <a:buChar char=""/>
            </a:pPr>
            <a:r>
              <a:rPr lang="en-US" sz="2700" dirty="0"/>
              <a:t>Gender norms</a:t>
            </a:r>
          </a:p>
          <a:p>
            <a:pPr marL="914400" lvl="3" indent="-411480">
              <a:buClr>
                <a:schemeClr val="tx1">
                  <a:shade val="95000"/>
                </a:schemeClr>
              </a:buClr>
              <a:buSzPct val="65000"/>
              <a:buFont typeface="Wingdings 2"/>
              <a:buChar char=""/>
            </a:pPr>
            <a:r>
              <a:rPr lang="en-US" sz="2700" dirty="0"/>
              <a:t>Increased pressure to carry on legacies</a:t>
            </a:r>
          </a:p>
          <a:p>
            <a:endParaRPr lang="en-US" dirty="0"/>
          </a:p>
        </p:txBody>
      </p:sp>
      <p:sp>
        <p:nvSpPr>
          <p:cNvPr id="4" name="Content Placeholder 3"/>
          <p:cNvSpPr>
            <a:spLocks noGrp="1"/>
          </p:cNvSpPr>
          <p:nvPr>
            <p:ph sz="quarter" idx="14"/>
          </p:nvPr>
        </p:nvSpPr>
        <p:spPr/>
        <p:txBody>
          <a:bodyPr/>
          <a:lstStyle/>
          <a:p>
            <a:endParaRPr lang="en-US" dirty="0"/>
          </a:p>
          <a:p>
            <a:endParaRPr lang="en-US" dirty="0"/>
          </a:p>
        </p:txBody>
      </p:sp>
      <p:sp>
        <p:nvSpPr>
          <p:cNvPr id="5" name="TextBox 4"/>
          <p:cNvSpPr txBox="1"/>
          <p:nvPr/>
        </p:nvSpPr>
        <p:spPr>
          <a:xfrm>
            <a:off x="2025325" y="3191962"/>
            <a:ext cx="184666" cy="369332"/>
          </a:xfrm>
          <a:prstGeom prst="rect">
            <a:avLst/>
          </a:prstGeom>
          <a:noFill/>
        </p:spPr>
        <p:txBody>
          <a:bodyPr wrap="none" rtlCol="0">
            <a:spAutoFit/>
          </a:bodyPr>
          <a:lstStyle/>
          <a:p>
            <a:endParaRPr lang="en-US" dirty="0"/>
          </a:p>
        </p:txBody>
      </p:sp>
      <p:pic>
        <p:nvPicPr>
          <p:cNvPr id="6" name="Content Placeholder 11" descr="summer 2009 303.jpg"/>
          <p:cNvPicPr>
            <a:picLocks noChangeAspect="1"/>
          </p:cNvPicPr>
          <p:nvPr/>
        </p:nvPicPr>
        <p:blipFill>
          <a:blip r:embed="rId2" cstate="print"/>
          <a:stretch>
            <a:fillRect/>
          </a:stretch>
        </p:blipFill>
        <p:spPr>
          <a:xfrm>
            <a:off x="250483" y="2099204"/>
            <a:ext cx="4631111" cy="3473333"/>
          </a:xfrm>
          <a:prstGeom prst="rect">
            <a:avLst/>
          </a:prstGeom>
        </p:spPr>
      </p:pic>
      <p:sp>
        <p:nvSpPr>
          <p:cNvPr id="7" name="TextBox 6"/>
          <p:cNvSpPr txBox="1"/>
          <p:nvPr/>
        </p:nvSpPr>
        <p:spPr>
          <a:xfrm>
            <a:off x="629982" y="5572537"/>
            <a:ext cx="3886200" cy="307777"/>
          </a:xfrm>
          <a:prstGeom prst="rect">
            <a:avLst/>
          </a:prstGeom>
          <a:noFill/>
        </p:spPr>
        <p:txBody>
          <a:bodyPr wrap="square" rtlCol="0">
            <a:spAutoFit/>
          </a:bodyPr>
          <a:lstStyle/>
          <a:p>
            <a:r>
              <a:rPr lang="en-US" sz="1400" dirty="0" smtClean="0">
                <a:solidFill>
                  <a:schemeClr val="accent4">
                    <a:lumMod val="40000"/>
                    <a:lumOff val="60000"/>
                  </a:schemeClr>
                </a:solidFill>
              </a:rPr>
              <a:t>Mountain top removal site near Gilbert, WV.</a:t>
            </a:r>
            <a:endParaRPr lang="en-US" sz="1400" dirty="0">
              <a:solidFill>
                <a:schemeClr val="accent4">
                  <a:lumMod val="40000"/>
                  <a:lumOff val="60000"/>
                </a:schemeClr>
              </a:solidFill>
            </a:endParaRPr>
          </a:p>
        </p:txBody>
      </p:sp>
    </p:spTree>
    <p:extLst>
      <p:ext uri="{BB962C8B-B14F-4D97-AF65-F5344CB8AC3E}">
        <p14:creationId xmlns:p14="http://schemas.microsoft.com/office/powerpoint/2010/main" val="7234315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771</TotalTime>
  <Words>764</Words>
  <Application>Microsoft Macintosh PowerPoint</Application>
  <PresentationFormat>On-screen Show (4:3)</PresentationFormat>
  <Paragraphs>120</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Elemental</vt:lpstr>
      <vt:lpstr> </vt:lpstr>
      <vt:lpstr>Why Rural?</vt:lpstr>
      <vt:lpstr>Rural youth more likely to…</vt:lpstr>
      <vt:lpstr>Rural youth more likely to…</vt:lpstr>
      <vt:lpstr>Purpose of the Study</vt:lpstr>
      <vt:lpstr>Social Ecological Overview of Mingo County</vt:lpstr>
      <vt:lpstr>“A family has a life of its own which is more than the roles of its members. It begins and ends almost imperceptibly, so it’s rather arbitrary where one draws the line circumscribing a family’s existence” (Spradlin, 1978, p. 22)</vt:lpstr>
      <vt:lpstr>Findings:  Family</vt:lpstr>
      <vt:lpstr>Findings: Family cont.</vt:lpstr>
      <vt:lpstr>               Findings:  Family cont.</vt:lpstr>
      <vt:lpstr>Findings: Family cont.</vt:lpstr>
      <vt:lpstr>Findings:  Leaving &amp; Returning/Staying</vt:lpstr>
      <vt:lpstr>Don’t Ignore the “Stayers”</vt:lpstr>
      <vt:lpstr>Conclusion</vt:lpstr>
      <vt:lpstr>Discussion Questions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Sarah Beasley</dc:creator>
  <cp:lastModifiedBy>Sarah Beasley</cp:lastModifiedBy>
  <cp:revision>19</cp:revision>
  <dcterms:created xsi:type="dcterms:W3CDTF">2013-10-25T18:23:47Z</dcterms:created>
  <dcterms:modified xsi:type="dcterms:W3CDTF">2016-06-21T15:45:13Z</dcterms:modified>
</cp:coreProperties>
</file>