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6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FBE4AFE1-FC69-47C9-A410-FE4E1F5696E8}">
  <a:tblStyle styleId="{FBE4AFE1-FC69-47C9-A410-FE4E1F5696E8}"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86920C01-961A-42C0-96C4-9F40531F5EFE}" styleName="Table_1"/>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9" d="100"/>
          <a:sy n="29" d="100"/>
        </p:scale>
        <p:origin x="-1061"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1563816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Introduction to CSforAll</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History of CSforAll Grassroot Movement	</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CSforAll Consortium: National Needs Assessment &amp; Resources </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Examples and Cases</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CS4RI: State &amp; School/District Implementation</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Self Assessment and Goal Setting</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Stand up/Sit Down</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Brainstorm</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CSforAll Planning Activity For Your Setting</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Q&amp;A</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Call To Action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just" rtl="0">
              <a:lnSpc>
                <a:spcPct val="115000"/>
              </a:lnSpc>
              <a:spcBef>
                <a:spcPts val="0"/>
              </a:spcBef>
              <a:buClr>
                <a:schemeClr val="dk1"/>
              </a:buClr>
              <a:buSzPct val="91666"/>
              <a:buFont typeface="Arial"/>
              <a:buNone/>
            </a:pPr>
            <a:r>
              <a:rPr lang="en" sz="1150">
                <a:solidFill>
                  <a:srgbClr val="403F4B"/>
                </a:solidFill>
              </a:rPr>
              <a:t>The site connects members of the national CS education community, provides an avenue for disseminating their work, and tracks our collective progress toward the goal of providing every student with the opportunity to learn CS.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endParaRPr sz="1150">
              <a:solidFill>
                <a:srgbClr val="403F4B"/>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just" rtl="0">
              <a:lnSpc>
                <a:spcPct val="115000"/>
              </a:lnSpc>
              <a:spcBef>
                <a:spcPts val="0"/>
              </a:spcBef>
              <a:buClr>
                <a:schemeClr val="dk1"/>
              </a:buClr>
              <a:buSzPct val="1000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100000"/>
              <a:buFont typeface="Arial"/>
              <a:buNone/>
            </a:pPr>
            <a:endParaRPr>
              <a:solidFill>
                <a:srgbClr val="222222"/>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Clr>
                <a:schemeClr val="dk1"/>
              </a:buClr>
              <a:buSzPct val="100000"/>
              <a:buFont typeface="Arial"/>
              <a:buNone/>
            </a:pPr>
            <a:r>
              <a:rPr lang="en">
                <a:solidFill>
                  <a:srgbClr val="222222"/>
                </a:solidFill>
                <a:highlight>
                  <a:srgbClr val="FFFFFF"/>
                </a:highlight>
              </a:rPr>
              <a:t>Shared vision doesn’t mean we have a vision and then get you all to “share” it.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Convening for researchers </a:t>
            </a:r>
            <a:r>
              <a:rPr lang="en" sz="1600" u="sng">
                <a:solidFill>
                  <a:schemeClr val="dk1"/>
                </a:solidFill>
                <a:latin typeface="Georgia"/>
                <a:ea typeface="Georgia"/>
                <a:cs typeface="Georgia"/>
                <a:sym typeface="Georgia"/>
              </a:rPr>
              <a:t>AND</a:t>
            </a:r>
            <a:r>
              <a:rPr lang="en" sz="1600">
                <a:solidFill>
                  <a:schemeClr val="dk1"/>
                </a:solidFill>
                <a:latin typeface="Georgia"/>
                <a:ea typeface="Georgia"/>
                <a:cs typeface="Georgia"/>
                <a:sym typeface="Georgia"/>
              </a:rPr>
              <a:t> practitioners</a:t>
            </a:r>
          </a:p>
          <a:p>
            <a:pPr marL="914400" lvl="1" indent="-330200" rtl="0">
              <a:lnSpc>
                <a:spcPct val="115000"/>
              </a:lnSpc>
              <a:spcBef>
                <a:spcPts val="0"/>
              </a:spcBef>
              <a:buClr>
                <a:schemeClr val="dk1"/>
              </a:buClr>
              <a:buSzPct val="100000"/>
              <a:buFont typeface="Georgia"/>
              <a:buChar char="○"/>
            </a:pPr>
            <a:r>
              <a:rPr lang="en" sz="1600">
                <a:solidFill>
                  <a:schemeClr val="dk1"/>
                </a:solidFill>
                <a:latin typeface="Georgia"/>
                <a:ea typeface="Georgia"/>
                <a:cs typeface="Georgia"/>
                <a:sym typeface="Georgia"/>
              </a:rPr>
              <a:t>In-person convenings preferred</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Get out of the silo and see the bigger picture</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Connection to larger community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Convening for researchers </a:t>
            </a:r>
            <a:r>
              <a:rPr lang="en" sz="1600" u="sng">
                <a:solidFill>
                  <a:schemeClr val="dk1"/>
                </a:solidFill>
                <a:latin typeface="Georgia"/>
                <a:ea typeface="Georgia"/>
                <a:cs typeface="Georgia"/>
                <a:sym typeface="Georgia"/>
              </a:rPr>
              <a:t>AND</a:t>
            </a:r>
            <a:r>
              <a:rPr lang="en" sz="1600">
                <a:solidFill>
                  <a:schemeClr val="dk1"/>
                </a:solidFill>
                <a:latin typeface="Georgia"/>
                <a:ea typeface="Georgia"/>
                <a:cs typeface="Georgia"/>
                <a:sym typeface="Georgia"/>
              </a:rPr>
              <a:t> practitioners</a:t>
            </a:r>
          </a:p>
          <a:p>
            <a:pPr marL="914400" lvl="1" indent="-330200" rtl="0">
              <a:lnSpc>
                <a:spcPct val="115000"/>
              </a:lnSpc>
              <a:spcBef>
                <a:spcPts val="0"/>
              </a:spcBef>
              <a:buClr>
                <a:schemeClr val="dk1"/>
              </a:buClr>
              <a:buSzPct val="100000"/>
              <a:buFont typeface="Georgia"/>
              <a:buChar char="○"/>
            </a:pPr>
            <a:r>
              <a:rPr lang="en" sz="1600">
                <a:solidFill>
                  <a:schemeClr val="dk1"/>
                </a:solidFill>
                <a:latin typeface="Georgia"/>
                <a:ea typeface="Georgia"/>
                <a:cs typeface="Georgia"/>
                <a:sym typeface="Georgia"/>
              </a:rPr>
              <a:t>In-person convenings preferred</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Get out of the silo and see the bigger picture</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Connection to larger community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Convening for researchers </a:t>
            </a:r>
            <a:r>
              <a:rPr lang="en" sz="1600" u="sng">
                <a:solidFill>
                  <a:schemeClr val="dk1"/>
                </a:solidFill>
                <a:latin typeface="Georgia"/>
                <a:ea typeface="Georgia"/>
                <a:cs typeface="Georgia"/>
                <a:sym typeface="Georgia"/>
              </a:rPr>
              <a:t>AND</a:t>
            </a:r>
            <a:r>
              <a:rPr lang="en" sz="1600">
                <a:solidFill>
                  <a:schemeClr val="dk1"/>
                </a:solidFill>
                <a:latin typeface="Georgia"/>
                <a:ea typeface="Georgia"/>
                <a:cs typeface="Georgia"/>
                <a:sym typeface="Georgia"/>
              </a:rPr>
              <a:t> practitioners</a:t>
            </a:r>
          </a:p>
          <a:p>
            <a:pPr marL="914400" lvl="1" indent="-330200" rtl="0">
              <a:lnSpc>
                <a:spcPct val="115000"/>
              </a:lnSpc>
              <a:spcBef>
                <a:spcPts val="0"/>
              </a:spcBef>
              <a:buClr>
                <a:schemeClr val="dk1"/>
              </a:buClr>
              <a:buSzPct val="100000"/>
              <a:buFont typeface="Georgia"/>
              <a:buChar char="○"/>
            </a:pPr>
            <a:r>
              <a:rPr lang="en" sz="1600">
                <a:solidFill>
                  <a:schemeClr val="dk1"/>
                </a:solidFill>
                <a:latin typeface="Georgia"/>
                <a:ea typeface="Georgia"/>
                <a:cs typeface="Georgia"/>
                <a:sym typeface="Georgia"/>
              </a:rPr>
              <a:t>In-person convenings preferred</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Get out of the silo and see the bigger picture</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Connection to larger community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Research that supports advocacy and evaluation/assessment</a:t>
            </a: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Amplify and disseminate work </a:t>
            </a: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Indexed by state or school district</a:t>
            </a:r>
          </a:p>
          <a:p>
            <a:pPr lvl="0" rtl="0">
              <a:lnSpc>
                <a:spcPct val="115000"/>
              </a:lnSpc>
              <a:spcBef>
                <a:spcPts val="0"/>
              </a:spcBef>
              <a:buNone/>
            </a:pPr>
            <a:endParaRPr sz="1600">
              <a:solidFill>
                <a:schemeClr val="dk1"/>
              </a:solidFill>
              <a:latin typeface="Georgia"/>
              <a:ea typeface="Georgia"/>
              <a:cs typeface="Georgia"/>
              <a:sym typeface="Georgia"/>
            </a:endParaRP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Disconnect from what practitioners need vs. what researchers are incentivized to do</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Cases studies and real life examples of how all players (teachers to state level) implemented CS education</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Data reporting and tracking progress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Research that supports advocacy and evaluation/assessment</a:t>
            </a: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Amplify and disseminate work </a:t>
            </a: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Indexed by state or school district</a:t>
            </a:r>
          </a:p>
          <a:p>
            <a:pPr lvl="0" rtl="0">
              <a:lnSpc>
                <a:spcPct val="115000"/>
              </a:lnSpc>
              <a:spcBef>
                <a:spcPts val="0"/>
              </a:spcBef>
              <a:buNone/>
            </a:pPr>
            <a:endParaRPr sz="1600">
              <a:solidFill>
                <a:schemeClr val="dk1"/>
              </a:solidFill>
              <a:latin typeface="Georgia"/>
              <a:ea typeface="Georgia"/>
              <a:cs typeface="Georgia"/>
              <a:sym typeface="Georgia"/>
            </a:endParaRP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Disconnect from what practitioners need vs. what researchers are incentivized to do</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Cases studies and real life examples of how all players (teachers to state level) implemented CS education</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Data reporting and tracking progress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Research that supports advocacy and evaluation/assessment</a:t>
            </a: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Amplify and disseminate work </a:t>
            </a: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Indexed by state or school district</a:t>
            </a:r>
          </a:p>
          <a:p>
            <a:pPr lvl="0" rtl="0">
              <a:lnSpc>
                <a:spcPct val="115000"/>
              </a:lnSpc>
              <a:spcBef>
                <a:spcPts val="0"/>
              </a:spcBef>
              <a:buNone/>
            </a:pPr>
            <a:endParaRPr sz="1600">
              <a:solidFill>
                <a:schemeClr val="dk1"/>
              </a:solidFill>
              <a:latin typeface="Georgia"/>
              <a:ea typeface="Georgia"/>
              <a:cs typeface="Georgia"/>
              <a:sym typeface="Georgia"/>
            </a:endParaRP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Disconnect from what practitioners need vs. what researchers are incentivized to do</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Cases studies and real life examples of how all players (teachers to state level) implemented CS education</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Data reporting and tracking progress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Research that supports advocacy and evaluation/assessment</a:t>
            </a: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Amplify and disseminate work </a:t>
            </a: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Indexed by state or school district</a:t>
            </a:r>
          </a:p>
          <a:p>
            <a:pPr lvl="0" rtl="0">
              <a:lnSpc>
                <a:spcPct val="115000"/>
              </a:lnSpc>
              <a:spcBef>
                <a:spcPts val="0"/>
              </a:spcBef>
              <a:buNone/>
            </a:pPr>
            <a:endParaRPr sz="1600">
              <a:solidFill>
                <a:schemeClr val="dk1"/>
              </a:solidFill>
              <a:latin typeface="Georgia"/>
              <a:ea typeface="Georgia"/>
              <a:cs typeface="Georgia"/>
              <a:sym typeface="Georgia"/>
            </a:endParaRPr>
          </a:p>
          <a:p>
            <a:pPr marL="457200" lvl="0" indent="-330200" rtl="0">
              <a:lnSpc>
                <a:spcPct val="115000"/>
              </a:lnSpc>
              <a:spcBef>
                <a:spcPts val="0"/>
              </a:spcBef>
              <a:buClr>
                <a:schemeClr val="dk1"/>
              </a:buClr>
              <a:buSzPct val="100000"/>
              <a:buFont typeface="Georgia"/>
            </a:pPr>
            <a:r>
              <a:rPr lang="en" sz="1600">
                <a:solidFill>
                  <a:schemeClr val="dk1"/>
                </a:solidFill>
                <a:latin typeface="Georgia"/>
                <a:ea typeface="Georgia"/>
                <a:cs typeface="Georgia"/>
                <a:sym typeface="Georgia"/>
              </a:rPr>
              <a:t>Disconnect from what practitioners need vs. what researchers are incentivized to do</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Cases studies and real life examples of how all players (teachers to state level) implemented CS education</a:t>
            </a:r>
          </a:p>
          <a:p>
            <a:pPr marL="457200" lvl="0"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Data reporting and tracking progress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Font typeface="Georgia"/>
              <a:buChar char="●"/>
            </a:pPr>
            <a:r>
              <a:rPr lang="en" sz="1600">
                <a:solidFill>
                  <a:schemeClr val="dk1"/>
                </a:solidFill>
                <a:latin typeface="Georgia"/>
                <a:ea typeface="Georgia"/>
                <a:cs typeface="Georgia"/>
                <a:sym typeface="Georgia"/>
              </a:rPr>
              <a:t>Curriculum</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No need for more curriculum, but need consolidation and organization</a:t>
            </a:r>
          </a:p>
          <a:p>
            <a:pPr marL="1371600" lvl="2" indent="-330200" rtl="0">
              <a:lnSpc>
                <a:spcPct val="115000"/>
              </a:lnSpc>
              <a:spcBef>
                <a:spcPts val="0"/>
              </a:spcBef>
              <a:buClr>
                <a:schemeClr val="dk1"/>
              </a:buClr>
              <a:buSzPct val="100000"/>
              <a:buChar char="■"/>
            </a:pPr>
            <a:r>
              <a:rPr lang="en" sz="1600" i="1">
                <a:solidFill>
                  <a:schemeClr val="dk1"/>
                </a:solidFill>
                <a:latin typeface="Georgia"/>
                <a:ea typeface="Georgia"/>
                <a:cs typeface="Georgia"/>
                <a:sym typeface="Georgia"/>
              </a:rPr>
              <a:t>“too much out there”, “it’s overwhelming”,“hard to find what I need so will create it myself”</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Progressions and pathways</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“I’ve finished this curriculum - what next?”</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Integrated CS</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Schools are unlikely to have CS only teachers, especially at elementary level</a:t>
            </a:r>
          </a:p>
          <a:p>
            <a:pPr marL="457200" lvl="0" indent="-330200" rtl="0">
              <a:lnSpc>
                <a:spcPct val="115000"/>
              </a:lnSpc>
              <a:spcBef>
                <a:spcPts val="0"/>
              </a:spcBef>
              <a:buClr>
                <a:schemeClr val="dk1"/>
              </a:buClr>
              <a:buSzPct val="100000"/>
              <a:buFont typeface="Georgia"/>
              <a:buChar char="●"/>
            </a:pPr>
            <a:r>
              <a:rPr lang="en" sz="1600">
                <a:solidFill>
                  <a:schemeClr val="dk1"/>
                </a:solidFill>
                <a:latin typeface="Georgia"/>
                <a:ea typeface="Georgia"/>
                <a:cs typeface="Georgia"/>
                <a:sym typeface="Georgia"/>
              </a:rPr>
              <a:t>Assessment</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Program quality matched to student type</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“how do I know what curriculum/program is best for my students?” </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Feedback on their own programs</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lack of time &amp; resources for evaluation </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fear of negative feedback: don’t want to hurt the initiative by criticising others.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15000"/>
              </a:lnSpc>
              <a:spcBef>
                <a:spcPts val="0"/>
              </a:spcBef>
              <a:buClr>
                <a:schemeClr val="dk1"/>
              </a:buClr>
              <a:buSzPct val="100000"/>
              <a:buFont typeface="Georgia"/>
              <a:buChar char="●"/>
            </a:pPr>
            <a:r>
              <a:rPr lang="en" sz="1600">
                <a:solidFill>
                  <a:schemeClr val="dk1"/>
                </a:solidFill>
                <a:latin typeface="Georgia"/>
                <a:ea typeface="Georgia"/>
                <a:cs typeface="Georgia"/>
                <a:sym typeface="Georgia"/>
              </a:rPr>
              <a:t>Curriculum</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No need for more curriculum, but need consolidation and organization</a:t>
            </a:r>
          </a:p>
          <a:p>
            <a:pPr marL="1371600" lvl="2" indent="-330200" rtl="0">
              <a:lnSpc>
                <a:spcPct val="115000"/>
              </a:lnSpc>
              <a:spcBef>
                <a:spcPts val="0"/>
              </a:spcBef>
              <a:buClr>
                <a:schemeClr val="dk1"/>
              </a:buClr>
              <a:buSzPct val="100000"/>
              <a:buChar char="■"/>
            </a:pPr>
            <a:r>
              <a:rPr lang="en" sz="1600" i="1">
                <a:solidFill>
                  <a:schemeClr val="dk1"/>
                </a:solidFill>
                <a:latin typeface="Georgia"/>
                <a:ea typeface="Georgia"/>
                <a:cs typeface="Georgia"/>
                <a:sym typeface="Georgia"/>
              </a:rPr>
              <a:t>“too much out there”, “it’s overwhelming”,“hard to find what I need so will create it myself”</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Progressions and pathways</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“I’ve finished this curriculum - what next?”</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Integrated CS</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Schools are unlikely to have CS only teachers, especially at elementary level</a:t>
            </a:r>
          </a:p>
          <a:p>
            <a:pPr marL="457200" lvl="0" indent="-330200" rtl="0">
              <a:lnSpc>
                <a:spcPct val="115000"/>
              </a:lnSpc>
              <a:spcBef>
                <a:spcPts val="0"/>
              </a:spcBef>
              <a:buClr>
                <a:schemeClr val="dk1"/>
              </a:buClr>
              <a:buSzPct val="100000"/>
              <a:buFont typeface="Georgia"/>
              <a:buChar char="●"/>
            </a:pPr>
            <a:r>
              <a:rPr lang="en" sz="1600">
                <a:solidFill>
                  <a:schemeClr val="dk1"/>
                </a:solidFill>
                <a:latin typeface="Georgia"/>
                <a:ea typeface="Georgia"/>
                <a:cs typeface="Georgia"/>
                <a:sym typeface="Georgia"/>
              </a:rPr>
              <a:t>Assessment</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Program quality matched to student type</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“how do I know what curriculum/program is best for my students?” </a:t>
            </a:r>
          </a:p>
          <a:p>
            <a:pPr marL="914400" lvl="1"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Feedback on their own programs</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lack of time &amp; resources for evaluation </a:t>
            </a:r>
          </a:p>
          <a:p>
            <a:pPr marL="1371600" lvl="2" indent="-330200" rtl="0">
              <a:lnSpc>
                <a:spcPct val="115000"/>
              </a:lnSpc>
              <a:spcBef>
                <a:spcPts val="0"/>
              </a:spcBef>
              <a:buClr>
                <a:schemeClr val="dk1"/>
              </a:buClr>
              <a:buSzPct val="100000"/>
              <a:buChar char="■"/>
            </a:pPr>
            <a:r>
              <a:rPr lang="en" sz="1600">
                <a:solidFill>
                  <a:schemeClr val="dk1"/>
                </a:solidFill>
                <a:latin typeface="Georgia"/>
                <a:ea typeface="Georgia"/>
                <a:cs typeface="Georgia"/>
                <a:sym typeface="Georgia"/>
              </a:rPr>
              <a:t>fear of negative feedback: don’t want to hurt the initiative by criticising others.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K12 CS Framework/CSTA standards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K12 CS Framework/CSTA standards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K12 CS Framework/CSTA standards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8450" algn="just" rtl="0">
              <a:spcBef>
                <a:spcPts val="0"/>
              </a:spcBef>
              <a:buClr>
                <a:srgbClr val="222222"/>
              </a:buClr>
              <a:buSzPct val="100000"/>
              <a:buFont typeface="Georgia"/>
            </a:pPr>
            <a:r>
              <a:rPr lang="en" b="1">
                <a:solidFill>
                  <a:srgbClr val="222222"/>
                </a:solidFill>
                <a:highlight>
                  <a:srgbClr val="FFFFFF"/>
                </a:highlight>
                <a:latin typeface="Georgia"/>
                <a:ea typeface="Georgia"/>
                <a:cs typeface="Georgia"/>
                <a:sym typeface="Georgia"/>
              </a:rPr>
              <a:t>Strategic Connections</a:t>
            </a:r>
            <a:r>
              <a:rPr lang="en">
                <a:solidFill>
                  <a:srgbClr val="222222"/>
                </a:solidFill>
                <a:highlight>
                  <a:srgbClr val="FFFFFF"/>
                </a:highlight>
                <a:latin typeface="Georgia"/>
                <a:ea typeface="Georgia"/>
                <a:cs typeface="Georgia"/>
                <a:sym typeface="Georgia"/>
              </a:rPr>
              <a:t>: Grow and connect the national CS education community </a:t>
            </a:r>
          </a:p>
          <a:p>
            <a:pPr marL="457200" lvl="0" indent="-69850" algn="just" rtl="0">
              <a:spcBef>
                <a:spcPts val="0"/>
              </a:spcBef>
              <a:buClr>
                <a:schemeClr val="dk1"/>
              </a:buClr>
              <a:buSzPct val="100000"/>
              <a:buFont typeface="Arial"/>
              <a:buNone/>
            </a:pPr>
            <a:endParaRPr>
              <a:solidFill>
                <a:schemeClr val="dk1"/>
              </a:solidFill>
              <a:latin typeface="Georgia"/>
              <a:ea typeface="Georgia"/>
              <a:cs typeface="Georgia"/>
              <a:sym typeface="Georgia"/>
            </a:endParaRPr>
          </a:p>
          <a:p>
            <a:pPr marL="457200" lvl="0" indent="-298450" algn="just" rtl="0">
              <a:spcBef>
                <a:spcPts val="0"/>
              </a:spcBef>
              <a:buClr>
                <a:srgbClr val="222222"/>
              </a:buClr>
              <a:buSzPct val="100000"/>
              <a:buFont typeface="Georgia"/>
            </a:pPr>
            <a:r>
              <a:rPr lang="en" b="1">
                <a:solidFill>
                  <a:srgbClr val="222222"/>
                </a:solidFill>
                <a:highlight>
                  <a:srgbClr val="FFFFFF"/>
                </a:highlight>
                <a:latin typeface="Georgia"/>
                <a:ea typeface="Georgia"/>
                <a:cs typeface="Georgia"/>
                <a:sym typeface="Georgia"/>
              </a:rPr>
              <a:t>District Consultation and Support: </a:t>
            </a:r>
            <a:r>
              <a:rPr lang="en">
                <a:solidFill>
                  <a:srgbClr val="222222"/>
                </a:solidFill>
                <a:highlight>
                  <a:srgbClr val="FFFFFF"/>
                </a:highlight>
                <a:latin typeface="Georgia"/>
                <a:ea typeface="Georgia"/>
                <a:cs typeface="Georgia"/>
                <a:sym typeface="Georgia"/>
              </a:rPr>
              <a:t>Support local CSforAll initiatives to be sustainable, rigorous, and inclusive</a:t>
            </a:r>
          </a:p>
          <a:p>
            <a:pPr marL="457200" lvl="0" indent="-69850" algn="just" rtl="0">
              <a:spcBef>
                <a:spcPts val="0"/>
              </a:spcBef>
              <a:buClr>
                <a:schemeClr val="dk1"/>
              </a:buClr>
              <a:buSzPct val="100000"/>
              <a:buFont typeface="Arial"/>
              <a:buNone/>
            </a:pPr>
            <a:endParaRPr>
              <a:solidFill>
                <a:schemeClr val="dk1"/>
              </a:solidFill>
              <a:latin typeface="Georgia"/>
              <a:ea typeface="Georgia"/>
              <a:cs typeface="Georgia"/>
              <a:sym typeface="Georgia"/>
            </a:endParaRPr>
          </a:p>
          <a:p>
            <a:pPr marL="457200" lvl="0" indent="-298450" algn="just" rtl="0">
              <a:spcBef>
                <a:spcPts val="0"/>
              </a:spcBef>
              <a:buClr>
                <a:srgbClr val="222222"/>
              </a:buClr>
              <a:buSzPct val="100000"/>
              <a:buFont typeface="Georgia"/>
            </a:pPr>
            <a:r>
              <a:rPr lang="en" b="1">
                <a:solidFill>
                  <a:srgbClr val="222222"/>
                </a:solidFill>
                <a:highlight>
                  <a:srgbClr val="FFFFFF"/>
                </a:highlight>
                <a:latin typeface="Georgia"/>
                <a:ea typeface="Georgia"/>
                <a:cs typeface="Georgia"/>
                <a:sym typeface="Georgia"/>
              </a:rPr>
              <a:t>Knowledge and Resource Dissemination: </a:t>
            </a:r>
            <a:r>
              <a:rPr lang="en">
                <a:solidFill>
                  <a:srgbClr val="222222"/>
                </a:solidFill>
                <a:highlight>
                  <a:srgbClr val="FFFFFF"/>
                </a:highlight>
                <a:latin typeface="Georgia"/>
                <a:ea typeface="Georgia"/>
                <a:cs typeface="Georgia"/>
                <a:sym typeface="Georgia"/>
              </a:rPr>
              <a:t>Collect and share high-quality resources and successful models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0" name="Shape 3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Introduction to CSforAll</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History of CSforAll Grassroot Movement	</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CSforAll Consortium: National Needs Assessment &amp; Resources </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Examples and Cases</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CS4RI: State &amp; School/District Implementation</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Self Assessment and Goal Setting</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Stand up/Sit Down</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Brainstorm</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CSforAll Planning Activity For Your Setting</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Q&amp;A</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Call To Action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Introduction to CSforAll</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History of CSforAll Grassroot Movement	</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CSforAll Consortium: National Needs Assessment &amp; Resources </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Examples and Cases</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CS4RI: State &amp; School/District Implementation</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Self Assessment and Goal Setting</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Stand up/Sit Down</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Brainstorm</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CSforAll Planning Activity For Your Setting</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Q&amp;A</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Call To Action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Similar to other planning tools common to schools, help you think through the multi-level, multi-stakeholder engagements. Offer in-time case studies to give you examples of what is working.</a:t>
            </a:r>
          </a:p>
          <a:p>
            <a:pPr lvl="0">
              <a:spcBef>
                <a:spcPts val="0"/>
              </a:spcBef>
              <a:buClr>
                <a:schemeClr val="dk1"/>
              </a:buClr>
              <a:buSzPct val="100000"/>
              <a:buFont typeface="Arial"/>
              <a:buNone/>
            </a:pPr>
            <a:endParaRPr/>
          </a:p>
          <a:p>
            <a:pPr lvl="0" rtl="0">
              <a:spcBef>
                <a:spcPts val="0"/>
              </a:spcBef>
              <a:buClr>
                <a:schemeClr val="dk1"/>
              </a:buClr>
              <a:buSzPct val="100000"/>
              <a:buFont typeface="Arial"/>
              <a:buNone/>
            </a:pPr>
            <a:r>
              <a:rPr lang="en">
                <a:solidFill>
                  <a:schemeClr val="dk1"/>
                </a:solidFill>
              </a:rPr>
              <a:t>Leigh Ann to describe the planning tool “big idea” and where we are in the process… “giving you a sneak peek and chance to weigh in”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for education majors and a minor in education for CS majors in partnership with the School of Education and Computer Science department. </a:t>
            </a:r>
          </a:p>
          <a:p>
            <a:pPr marL="1371600" lvl="2"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Practicum: Students support CS4RI  teachers in the classroom</a:t>
            </a:r>
          </a:p>
          <a:p>
            <a:pPr marL="457200" lvl="0"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Consultants: University of Rhode Island &amp; Brown University</a:t>
            </a:r>
          </a:p>
          <a:p>
            <a:pPr marL="914400" lvl="1"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Leverage faculty expertise and existing capacity under NSF STEM + C grants</a:t>
            </a:r>
          </a:p>
          <a:p>
            <a:pPr lvl="0" rtl="0">
              <a:spcBef>
                <a:spcPts val="0"/>
              </a:spcBef>
              <a:buClr>
                <a:schemeClr val="dk1"/>
              </a:buClr>
              <a:buSzPct val="1000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Shape 4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Shape 4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algn="just" rtl="0">
              <a:lnSpc>
                <a:spcPct val="115000"/>
              </a:lnSpc>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Introduction to CSforAll</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History of CSforAll Grassroot Movement	</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CSforAll Consortium: National Needs Assessment &amp; Resources </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Examples and Cases</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CS4RI: State &amp; School/District Implementation</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Self Assessment and Goal Setting</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Stand up/Sit Down</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Brainstorm</a:t>
            </a:r>
          </a:p>
          <a:p>
            <a:pPr marL="914400" lvl="1"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CSforAll Planning Activity For Your Setting</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Q&amp;A</a:t>
            </a:r>
          </a:p>
          <a:p>
            <a:pPr marL="457200" lvl="0" indent="-330200" rtl="0">
              <a:lnSpc>
                <a:spcPct val="130000"/>
              </a:lnSpc>
              <a:spcBef>
                <a:spcPts val="0"/>
              </a:spcBef>
              <a:buClr>
                <a:schemeClr val="dk1"/>
              </a:buClr>
              <a:buSzPct val="100000"/>
              <a:buFont typeface="Georgia"/>
            </a:pPr>
            <a:r>
              <a:rPr lang="en" sz="1600">
                <a:solidFill>
                  <a:schemeClr val="dk1"/>
                </a:solidFill>
                <a:latin typeface="Georgia"/>
                <a:ea typeface="Georgia"/>
                <a:cs typeface="Georgia"/>
                <a:sym typeface="Georgia"/>
              </a:rPr>
              <a:t>Call To Action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Shape 5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56" name="Shape 56"/>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57" name="Shape 5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60" name="Shape 6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3" name="Shape 63"/>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pic>
        <p:nvPicPr>
          <p:cNvPr id="65" name="Shape 65" descr="Screen Shot 2016-09-12 at 10.40.23 AM.png"/>
          <p:cNvPicPr preferRelativeResize="0"/>
          <p:nvPr/>
        </p:nvPicPr>
        <p:blipFill>
          <a:blip r:embed="rId2">
            <a:alphaModFix/>
          </a:blip>
          <a:stretch>
            <a:fillRect/>
          </a:stretch>
        </p:blipFill>
        <p:spPr>
          <a:xfrm>
            <a:off x="0" y="4245298"/>
            <a:ext cx="9144001" cy="898203"/>
          </a:xfrm>
          <a:prstGeom prst="rect">
            <a:avLst/>
          </a:prstGeom>
          <a:noFill/>
          <a:ln>
            <a:noFill/>
          </a:ln>
        </p:spPr>
      </p:pic>
      <p:pic>
        <p:nvPicPr>
          <p:cNvPr id="66" name="Shape 66" descr="CSforAll-FP.jpg"/>
          <p:cNvPicPr preferRelativeResize="0"/>
          <p:nvPr/>
        </p:nvPicPr>
        <p:blipFill>
          <a:blip r:embed="rId3">
            <a:alphaModFix/>
          </a:blip>
          <a:stretch>
            <a:fillRect/>
          </a:stretch>
        </p:blipFill>
        <p:spPr>
          <a:xfrm>
            <a:off x="6761000" y="200725"/>
            <a:ext cx="2244474" cy="8169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9" name="Shape 69"/>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0" name="Shape 70"/>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1" name="Shape 7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4" name="Shape 7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77" name="Shape 77"/>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8" name="Shape 7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81" name="Shape 8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2"/>
        <p:cNvGrpSpPr/>
        <p:nvPr/>
      </p:nvGrpSpPr>
      <p:grpSpPr>
        <a:xfrm>
          <a:off x="0" y="0"/>
          <a:ext cx="0" cy="0"/>
          <a:chOff x="0" y="0"/>
          <a:chExt cx="0" cy="0"/>
        </a:xfrm>
      </p:grpSpPr>
      <p:sp>
        <p:nvSpPr>
          <p:cNvPr id="83" name="Shape 83"/>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84" name="Shape 84"/>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85" name="Shape 85"/>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86" name="Shape 86"/>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7" name="Shape 8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90" name="Shape 9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93" name="Shape 93"/>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4" name="Shape 9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5"/>
        <p:cNvGrpSpPr/>
        <p:nvPr/>
      </p:nvGrpSpPr>
      <p:grpSpPr>
        <a:xfrm>
          <a:off x="0" y="0"/>
          <a:ext cx="0" cy="0"/>
          <a:chOff x="0" y="0"/>
          <a:chExt cx="0" cy="0"/>
        </a:xfrm>
      </p:grpSpPr>
      <p:sp>
        <p:nvSpPr>
          <p:cNvPr id="96" name="Shape 9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52" name="Shape 52"/>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a:endParaRPr/>
          </a:p>
        </p:txBody>
      </p:sp>
      <p:sp>
        <p:nvSpPr>
          <p:cNvPr id="53" name="Shape 53"/>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www.ictliteracy.info/rf.pdf/Running_on_Empty_fullreport.pdf"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9.jp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hyperlink" Target="http://www.csforall.org/"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hyperlink" Target="http://changetheequation.org/students-stem-methodolog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bit.ly/2te8QRD"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www.familycodenight.org/download.html" TargetMode="External"/><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hyperlink" Target="http://bit.ly/2tmBVu0" TargetMode="External"/><Relationship Id="rId4" Type="http://schemas.openxmlformats.org/officeDocument/2006/relationships/hyperlink" Target="http://www.leadcs.or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hyperlink" Target="http://www.csforall.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Shape 101" descr="CSforAll-FP.jpg"/>
          <p:cNvPicPr preferRelativeResize="0"/>
          <p:nvPr/>
        </p:nvPicPr>
        <p:blipFill>
          <a:blip r:embed="rId3">
            <a:alphaModFix/>
          </a:blip>
          <a:stretch>
            <a:fillRect/>
          </a:stretch>
        </p:blipFill>
        <p:spPr>
          <a:xfrm>
            <a:off x="548736" y="907550"/>
            <a:ext cx="8046526" cy="2928925"/>
          </a:xfrm>
          <a:prstGeom prst="rect">
            <a:avLst/>
          </a:prstGeom>
          <a:noFill/>
          <a:ln>
            <a:noFill/>
          </a:ln>
        </p:spPr>
      </p:pic>
      <p:pic>
        <p:nvPicPr>
          <p:cNvPr id="102" name="Shape 102" descr="Screen Shot 2016-09-12 at 10.40.23 AM.png"/>
          <p:cNvPicPr preferRelativeResize="0"/>
          <p:nvPr/>
        </p:nvPicPr>
        <p:blipFill>
          <a:blip r:embed="rId4">
            <a:alphaModFix/>
          </a:blip>
          <a:stretch>
            <a:fillRect/>
          </a:stretch>
        </p:blipFill>
        <p:spPr>
          <a:xfrm>
            <a:off x="0" y="4245298"/>
            <a:ext cx="9144001" cy="8982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Our Activity</a:t>
            </a:r>
          </a:p>
        </p:txBody>
      </p:sp>
      <p:sp>
        <p:nvSpPr>
          <p:cNvPr id="154" name="Shape 15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400"/>
              <a:t>Algorithms:</a:t>
            </a:r>
          </a:p>
          <a:p>
            <a:pPr marL="457200" lvl="0" indent="-317500" rtl="0">
              <a:spcBef>
                <a:spcPts val="0"/>
              </a:spcBef>
              <a:buSzPct val="100000"/>
              <a:buChar char="●"/>
            </a:pPr>
            <a:r>
              <a:rPr lang="en" sz="1400" b="1" i="1"/>
              <a:t>Grade 2:</a:t>
            </a:r>
            <a:r>
              <a:rPr lang="en" sz="1400"/>
              <a:t> </a:t>
            </a:r>
            <a:r>
              <a:rPr lang="en" sz="1400">
                <a:solidFill>
                  <a:srgbClr val="4F4F4F"/>
                </a:solidFill>
                <a:highlight>
                  <a:srgbClr val="FFFFFF"/>
                </a:highlight>
              </a:rPr>
              <a:t>People </a:t>
            </a:r>
            <a:r>
              <a:rPr lang="en" sz="1400" i="1" u="sng">
                <a:solidFill>
                  <a:srgbClr val="4F4F4F"/>
                </a:solidFill>
                <a:highlight>
                  <a:srgbClr val="FFFFFF"/>
                </a:highlight>
              </a:rPr>
              <a:t>follow and create processes</a:t>
            </a:r>
            <a:r>
              <a:rPr lang="en" sz="1400">
                <a:solidFill>
                  <a:srgbClr val="4F4F4F"/>
                </a:solidFill>
                <a:highlight>
                  <a:srgbClr val="FFFFFF"/>
                </a:highlight>
              </a:rPr>
              <a:t> as part of daily life. Many of these processes can be expressed as algorithms that computers can follow. </a:t>
            </a:r>
          </a:p>
          <a:p>
            <a:pPr marL="457200" lvl="0" indent="-317500" rtl="0">
              <a:spcBef>
                <a:spcPts val="0"/>
              </a:spcBef>
              <a:buClr>
                <a:srgbClr val="4F4F4F"/>
              </a:buClr>
              <a:buSzPct val="100000"/>
              <a:buChar char="●"/>
            </a:pPr>
            <a:r>
              <a:rPr lang="en" sz="1400" b="1" i="1">
                <a:solidFill>
                  <a:srgbClr val="4F4F4F"/>
                </a:solidFill>
                <a:highlight>
                  <a:srgbClr val="FFFFFF"/>
                </a:highlight>
              </a:rPr>
              <a:t>Grade 5:</a:t>
            </a:r>
            <a:r>
              <a:rPr lang="en" sz="1400">
                <a:solidFill>
                  <a:srgbClr val="4F4F4F"/>
                </a:solidFill>
                <a:highlight>
                  <a:srgbClr val="FFFFFF"/>
                </a:highlight>
              </a:rPr>
              <a:t> Different algorithms can achieve the same result. Some algorithms are </a:t>
            </a:r>
            <a:r>
              <a:rPr lang="en" sz="1400" i="1" u="sng">
                <a:solidFill>
                  <a:srgbClr val="4F4F4F"/>
                </a:solidFill>
                <a:highlight>
                  <a:srgbClr val="FFFFFF"/>
                </a:highlight>
              </a:rPr>
              <a:t>more appropriate</a:t>
            </a:r>
            <a:r>
              <a:rPr lang="en" sz="1400">
                <a:solidFill>
                  <a:srgbClr val="4F4F4F"/>
                </a:solidFill>
                <a:highlight>
                  <a:srgbClr val="FFFFFF"/>
                </a:highlight>
              </a:rPr>
              <a:t> for a specific context than others. </a:t>
            </a:r>
          </a:p>
          <a:p>
            <a:pPr marL="457200" lvl="0" indent="-317500" rtl="0">
              <a:spcBef>
                <a:spcPts val="0"/>
              </a:spcBef>
              <a:buClr>
                <a:srgbClr val="4F4F4F"/>
              </a:buClr>
              <a:buSzPct val="100000"/>
              <a:buChar char="●"/>
            </a:pPr>
            <a:r>
              <a:rPr lang="en" sz="1400" b="1" i="1">
                <a:solidFill>
                  <a:srgbClr val="4F4F4F"/>
                </a:solidFill>
                <a:highlight>
                  <a:srgbClr val="FFFFFF"/>
                </a:highlight>
              </a:rPr>
              <a:t>Grade 8:</a:t>
            </a:r>
            <a:r>
              <a:rPr lang="en" sz="1400">
                <a:solidFill>
                  <a:srgbClr val="4F4F4F"/>
                </a:solidFill>
                <a:highlight>
                  <a:srgbClr val="FFFFFF"/>
                </a:highlight>
              </a:rPr>
              <a:t> Algorithms </a:t>
            </a:r>
            <a:r>
              <a:rPr lang="en" sz="1400" i="1" u="sng">
                <a:solidFill>
                  <a:srgbClr val="4F4F4F"/>
                </a:solidFill>
                <a:highlight>
                  <a:srgbClr val="FFFFFF"/>
                </a:highlight>
              </a:rPr>
              <a:t>affect how people interact </a:t>
            </a:r>
            <a:r>
              <a:rPr lang="en" sz="1400">
                <a:solidFill>
                  <a:srgbClr val="4F4F4F"/>
                </a:solidFill>
                <a:highlight>
                  <a:srgbClr val="FFFFFF"/>
                </a:highlight>
              </a:rPr>
              <a:t>with computers and the way computers respond. People design algorithms that are </a:t>
            </a:r>
            <a:r>
              <a:rPr lang="en" sz="1400" i="1" u="sng">
                <a:solidFill>
                  <a:srgbClr val="4F4F4F"/>
                </a:solidFill>
                <a:highlight>
                  <a:srgbClr val="FFFFFF"/>
                </a:highlight>
              </a:rPr>
              <a:t>generalizable to many situations</a:t>
            </a:r>
            <a:r>
              <a:rPr lang="en" sz="1400">
                <a:solidFill>
                  <a:srgbClr val="4F4F4F"/>
                </a:solidFill>
                <a:highlight>
                  <a:srgbClr val="FFFFFF"/>
                </a:highlight>
              </a:rPr>
              <a:t>. Algorithms that are readable are easier to follow, test, and debug. </a:t>
            </a:r>
          </a:p>
          <a:p>
            <a:pPr marL="457200" lvl="0" indent="-317500">
              <a:spcBef>
                <a:spcPts val="0"/>
              </a:spcBef>
              <a:buClr>
                <a:srgbClr val="4F4F4F"/>
              </a:buClr>
              <a:buSzPct val="100000"/>
              <a:buChar char="●"/>
            </a:pPr>
            <a:r>
              <a:rPr lang="en" sz="1400" b="1" i="1">
                <a:solidFill>
                  <a:srgbClr val="4F4F4F"/>
                </a:solidFill>
                <a:highlight>
                  <a:srgbClr val="FFFFFF"/>
                </a:highlight>
              </a:rPr>
              <a:t>Grade 12:</a:t>
            </a:r>
            <a:r>
              <a:rPr lang="en" sz="1400">
                <a:solidFill>
                  <a:srgbClr val="4F4F4F"/>
                </a:solidFill>
                <a:highlight>
                  <a:srgbClr val="FFFFFF"/>
                </a:highlight>
              </a:rPr>
              <a:t> People </a:t>
            </a:r>
            <a:r>
              <a:rPr lang="en" sz="1400" i="1" u="sng">
                <a:solidFill>
                  <a:srgbClr val="4F4F4F"/>
                </a:solidFill>
                <a:highlight>
                  <a:srgbClr val="FFFFFF"/>
                </a:highlight>
              </a:rPr>
              <a:t>evaluate and select algorithms</a:t>
            </a:r>
            <a:r>
              <a:rPr lang="en" sz="1400">
                <a:solidFill>
                  <a:srgbClr val="4F4F4F"/>
                </a:solidFill>
                <a:highlight>
                  <a:srgbClr val="FFFFFF"/>
                </a:highlight>
              </a:rPr>
              <a:t> based on performance, reusability, and ease of implementation. Knowledge of common algorithms improves how people develop software, secure data, and store information.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Our Activity</a:t>
            </a:r>
          </a:p>
        </p:txBody>
      </p:sp>
      <p:sp>
        <p:nvSpPr>
          <p:cNvPr id="160" name="Shape 16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Practices:</a:t>
            </a:r>
          </a:p>
          <a:p>
            <a:pPr marL="457200" lvl="0" indent="-228600" rtl="0">
              <a:spcBef>
                <a:spcPts val="0"/>
              </a:spcBef>
              <a:buChar char="●"/>
            </a:pPr>
            <a:r>
              <a:rPr lang="en"/>
              <a:t>Collaboration</a:t>
            </a:r>
          </a:p>
          <a:p>
            <a:pPr marL="457200" lvl="0" indent="-228600" rtl="0">
              <a:spcBef>
                <a:spcPts val="0"/>
              </a:spcBef>
              <a:buChar char="●"/>
            </a:pPr>
            <a:r>
              <a:rPr lang="en"/>
              <a:t>Developing Abstractions</a:t>
            </a:r>
          </a:p>
          <a:p>
            <a:pPr marL="457200" lvl="0" indent="-228600" rtl="0">
              <a:spcBef>
                <a:spcPts val="0"/>
              </a:spcBef>
              <a:buChar char="●"/>
            </a:pPr>
            <a:r>
              <a:rPr lang="en"/>
              <a:t>Testing and Refining</a:t>
            </a:r>
          </a:p>
          <a:p>
            <a:pPr marL="457200" lvl="0" indent="-228600">
              <a:spcBef>
                <a:spcPts val="0"/>
              </a:spcBef>
              <a:buChar char="●"/>
            </a:pPr>
            <a:r>
              <a:rPr lang="en"/>
              <a:t>Communicating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Agenda</a:t>
            </a:r>
          </a:p>
        </p:txBody>
      </p:sp>
      <p:sp>
        <p:nvSpPr>
          <p:cNvPr id="166" name="Shape 166"/>
          <p:cNvSpPr txBox="1">
            <a:spLocks noGrp="1"/>
          </p:cNvSpPr>
          <p:nvPr>
            <p:ph type="body" idx="1"/>
          </p:nvPr>
        </p:nvSpPr>
        <p:spPr>
          <a:xfrm>
            <a:off x="235500" y="771475"/>
            <a:ext cx="8520600" cy="3664500"/>
          </a:xfrm>
          <a:prstGeom prst="rect">
            <a:avLst/>
          </a:prstGeom>
        </p:spPr>
        <p:txBody>
          <a:bodyPr lIns="91425" tIns="91425" rIns="91425" bIns="91425" anchor="t" anchorCtr="0">
            <a:noAutofit/>
          </a:bodyPr>
          <a:lstStyle/>
          <a:p>
            <a:pPr marL="457200" marR="0" lvl="0" indent="-330200" algn="l" rtl="0">
              <a:lnSpc>
                <a:spcPct val="130000"/>
              </a:lnSpc>
              <a:spcBef>
                <a:spcPts val="0"/>
              </a:spcBef>
              <a:spcAft>
                <a:spcPts val="0"/>
              </a:spcAft>
              <a:buClr>
                <a:srgbClr val="000000"/>
              </a:buClr>
              <a:buSzPct val="100000"/>
              <a:buFont typeface="Georgia"/>
            </a:pPr>
            <a:r>
              <a:rPr lang="en" sz="1600" b="1">
                <a:solidFill>
                  <a:srgbClr val="000000"/>
                </a:solidFill>
                <a:latin typeface="Georgia"/>
                <a:ea typeface="Georgia"/>
                <a:cs typeface="Georgia"/>
                <a:sym typeface="Georgia"/>
              </a:rPr>
              <a:t>What is K-12 Computer Science?</a:t>
            </a:r>
          </a:p>
          <a:p>
            <a:pPr marL="914400" marR="0" lvl="1" indent="-330200" algn="l" rtl="0">
              <a:lnSpc>
                <a:spcPct val="130000"/>
              </a:lnSpc>
              <a:spcBef>
                <a:spcPts val="0"/>
              </a:spcBef>
              <a:spcAft>
                <a:spcPts val="0"/>
              </a:spcAft>
              <a:buClr>
                <a:srgbClr val="000000"/>
              </a:buClr>
              <a:buSzPct val="100000"/>
              <a:buFont typeface="Georgia"/>
            </a:pPr>
            <a:r>
              <a:rPr lang="en" sz="1600">
                <a:solidFill>
                  <a:srgbClr val="000000"/>
                </a:solidFill>
                <a:latin typeface="Georgia"/>
                <a:ea typeface="Georgia"/>
                <a:cs typeface="Georgia"/>
                <a:sym typeface="Georgia"/>
              </a:rPr>
              <a:t>Goal: You will understand what is Computer Science at the K-12 Level </a:t>
            </a:r>
          </a:p>
          <a:p>
            <a:pPr marL="457200" marR="0" lvl="0" indent="-330200" algn="l"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Introduction to the CSforAll Consortium</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latin typeface="Georgia"/>
                <a:ea typeface="Georgia"/>
                <a:cs typeface="Georgia"/>
                <a:sym typeface="Georgia"/>
              </a:rPr>
              <a:t>Goal: You will understand the #CSforAll movement and the Consortium’s role</a:t>
            </a:r>
          </a:p>
          <a:p>
            <a:pPr marL="457200" marR="0" lvl="0" indent="-330200" algn="l"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Why CS?</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latin typeface="Georgia"/>
                <a:ea typeface="Georgia"/>
                <a:cs typeface="Georgia"/>
                <a:sym typeface="Georgia"/>
              </a:rPr>
              <a:t>Goal: You will understand why CS education is important for AHE</a:t>
            </a:r>
          </a:p>
          <a:p>
            <a:pPr marL="457200" marR="0" lvl="0" indent="-330200" algn="l" rtl="0">
              <a:lnSpc>
                <a:spcPct val="130000"/>
              </a:lnSpc>
              <a:spcBef>
                <a:spcPts val="0"/>
              </a:spcBef>
              <a:spcAft>
                <a:spcPts val="0"/>
              </a:spcAft>
              <a:buClr>
                <a:srgbClr val="000000"/>
              </a:buClr>
              <a:buSzPct val="100000"/>
              <a:buFont typeface="Georgia"/>
            </a:pPr>
            <a:r>
              <a:rPr lang="en" sz="1600" b="1">
                <a:solidFill>
                  <a:schemeClr val="dk1"/>
                </a:solidFill>
                <a:highlight>
                  <a:srgbClr val="FFFFFF"/>
                </a:highlight>
                <a:latin typeface="Georgia"/>
                <a:ea typeface="Georgia"/>
                <a:cs typeface="Georgia"/>
                <a:sym typeface="Georgia"/>
              </a:rPr>
              <a:t>Sneak Peek: Planning Tool Beta</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highlight>
                  <a:srgbClr val="FFFFFF"/>
                </a:highlight>
                <a:latin typeface="Georgia"/>
                <a:ea typeface="Georgia"/>
                <a:cs typeface="Georgia"/>
                <a:sym typeface="Georgia"/>
              </a:rPr>
              <a:t>Goal: You will get a sneak peek at the new planning tool to help schools and districts set CSforAll goals!</a:t>
            </a:r>
          </a:p>
          <a:p>
            <a:pPr marL="457200" lvl="0" indent="-330200"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Call To Action</a:t>
            </a: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sz="1800">
              <a:solidFill>
                <a:srgbClr val="000000"/>
              </a:solidFill>
              <a:highlight>
                <a:srgbClr val="FFFFFF"/>
              </a:highlight>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11700" y="216425"/>
            <a:ext cx="8520600" cy="403800"/>
          </a:xfrm>
          <a:prstGeom prst="rect">
            <a:avLst/>
          </a:prstGeom>
        </p:spPr>
        <p:txBody>
          <a:bodyPr lIns="91425" tIns="91425" rIns="91425" bIns="91425" anchor="t" anchorCtr="0">
            <a:noAutofit/>
          </a:bodyPr>
          <a:lstStyle/>
          <a:p>
            <a:pPr lvl="0" rtl="0">
              <a:spcBef>
                <a:spcPts val="0"/>
              </a:spcBef>
              <a:buNone/>
            </a:pPr>
            <a:r>
              <a:rPr lang="en" sz="2400">
                <a:latin typeface="Georgia"/>
                <a:ea typeface="Georgia"/>
                <a:cs typeface="Georgia"/>
                <a:sym typeface="Georgia"/>
              </a:rPr>
              <a:t>History of CSforAll Grassroot Movement</a:t>
            </a:r>
          </a:p>
        </p:txBody>
      </p:sp>
      <p:sp>
        <p:nvSpPr>
          <p:cNvPr id="172" name="Shape 172"/>
          <p:cNvSpPr txBox="1">
            <a:spLocks noGrp="1"/>
          </p:cNvSpPr>
          <p:nvPr>
            <p:ph type="body" idx="1"/>
          </p:nvPr>
        </p:nvSpPr>
        <p:spPr>
          <a:xfrm>
            <a:off x="387900" y="536200"/>
            <a:ext cx="8520600" cy="3416400"/>
          </a:xfrm>
          <a:prstGeom prst="rect">
            <a:avLst/>
          </a:prstGeom>
        </p:spPr>
        <p:txBody>
          <a:bodyPr lIns="91425" tIns="91425" rIns="91425" bIns="91425" anchor="t" anchorCtr="0">
            <a:noAutofit/>
          </a:bodyPr>
          <a:lstStyle/>
          <a:p>
            <a:pPr lvl="0" rtl="0">
              <a:lnSpc>
                <a:spcPct val="100000"/>
              </a:lnSpc>
              <a:spcBef>
                <a:spcPts val="0"/>
              </a:spcBef>
              <a:spcAft>
                <a:spcPts val="0"/>
              </a:spcAft>
              <a:buClr>
                <a:schemeClr val="dk1"/>
              </a:buClr>
              <a:buSzPct val="25000"/>
              <a:buFont typeface="Arial"/>
              <a:buNone/>
            </a:pPr>
            <a:r>
              <a:rPr lang="en">
                <a:solidFill>
                  <a:srgbClr val="CC0000"/>
                </a:solidFill>
                <a:latin typeface="Georgia"/>
                <a:ea typeface="Georgia"/>
                <a:cs typeface="Georgia"/>
                <a:sym typeface="Georgia"/>
              </a:rPr>
              <a:t>1985	First Advanced Placement CS Exam</a:t>
            </a:r>
          </a:p>
          <a:p>
            <a:pPr lvl="0" rtl="0">
              <a:lnSpc>
                <a:spcPct val="100000"/>
              </a:lnSpc>
              <a:spcBef>
                <a:spcPts val="0"/>
              </a:spcBef>
              <a:spcAft>
                <a:spcPts val="0"/>
              </a:spcAft>
              <a:buClr>
                <a:schemeClr val="dk1"/>
              </a:buClr>
              <a:buSzPct val="25000"/>
              <a:buFont typeface="Arial"/>
              <a:buNone/>
            </a:pPr>
            <a:endParaRPr sz="1400">
              <a:solidFill>
                <a:srgbClr val="CC0000"/>
              </a:solidFill>
              <a:latin typeface="Georgia"/>
              <a:ea typeface="Georgia"/>
              <a:cs typeface="Georgia"/>
              <a:sym typeface="Georgia"/>
            </a:endParaRP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’03-06	            Sharp decline in post-secondary CS degrees </a:t>
            </a: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’04+		Broadening Participation in Computing fund at NSF</a:t>
            </a: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’05+ 		BPC alliances: NCWIT, ACCESS, ECEP, STARS, CAHSI</a:t>
            </a: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’06+		Stuck in the Shallow End + ECS, Bootstrap, GUTS, etc.</a:t>
            </a:r>
          </a:p>
          <a:p>
            <a:pPr lvl="0" rtl="0">
              <a:lnSpc>
                <a:spcPct val="100000"/>
              </a:lnSpc>
              <a:spcBef>
                <a:spcPts val="0"/>
              </a:spcBef>
              <a:spcAft>
                <a:spcPts val="0"/>
              </a:spcAft>
              <a:buClr>
                <a:schemeClr val="dk1"/>
              </a:buClr>
              <a:buSzPct val="25000"/>
              <a:buFont typeface="Arial"/>
              <a:buNone/>
            </a:pPr>
            <a:endParaRPr sz="1200">
              <a:solidFill>
                <a:schemeClr val="dk1"/>
              </a:solidFill>
              <a:latin typeface="Georgia"/>
              <a:ea typeface="Georgia"/>
              <a:cs typeface="Georgia"/>
              <a:sym typeface="Georgia"/>
            </a:endParaRP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’08		The College Board began development of the new AP CS Principles course</a:t>
            </a: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’09		CSEdWeek established by Congress, Computing in the Core forms </a:t>
            </a: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’10		</a:t>
            </a:r>
            <a:r>
              <a:rPr lang="en" sz="1200" u="sng">
                <a:solidFill>
                  <a:srgbClr val="0563C1"/>
                </a:solidFill>
                <a:latin typeface="Georgia"/>
                <a:ea typeface="Georgia"/>
                <a:cs typeface="Georgia"/>
                <a:sym typeface="Georgia"/>
                <a:hlinkClick r:id="rId3"/>
              </a:rPr>
              <a:t>Running on Empty</a:t>
            </a:r>
            <a:r>
              <a:rPr lang="en" sz="1200">
                <a:solidFill>
                  <a:schemeClr val="dk1"/>
                </a:solidFill>
                <a:latin typeface="Georgia"/>
                <a:ea typeface="Georgia"/>
                <a:cs typeface="Georgia"/>
                <a:sym typeface="Georgia"/>
              </a:rPr>
              <a:t> report on lack of K-12 CS</a:t>
            </a:r>
          </a:p>
          <a:p>
            <a:pPr lvl="0" rtl="0">
              <a:lnSpc>
                <a:spcPct val="100000"/>
              </a:lnSpc>
              <a:spcBef>
                <a:spcPts val="0"/>
              </a:spcBef>
              <a:spcAft>
                <a:spcPts val="0"/>
              </a:spcAft>
              <a:buClr>
                <a:schemeClr val="dk1"/>
              </a:buClr>
              <a:buSzPct val="25000"/>
              <a:buFont typeface="Arial"/>
              <a:buNone/>
            </a:pPr>
            <a:endParaRPr sz="1200">
              <a:solidFill>
                <a:schemeClr val="dk1"/>
              </a:solidFill>
              <a:latin typeface="Georgia"/>
              <a:ea typeface="Georgia"/>
              <a:cs typeface="Georgia"/>
              <a:sym typeface="Georgia"/>
            </a:endParaRPr>
          </a:p>
          <a:p>
            <a:pPr marL="0" lvl="0" indent="0" rtl="0">
              <a:lnSpc>
                <a:spcPct val="100000"/>
              </a:lnSpc>
              <a:spcBef>
                <a:spcPts val="0"/>
              </a:spcBef>
              <a:spcAft>
                <a:spcPts val="0"/>
              </a:spcAft>
              <a:buNone/>
            </a:pPr>
            <a:r>
              <a:rPr lang="en" sz="1200">
                <a:solidFill>
                  <a:schemeClr val="dk1"/>
                </a:solidFill>
                <a:latin typeface="Georgia"/>
                <a:ea typeface="Georgia"/>
                <a:cs typeface="Georgia"/>
                <a:sym typeface="Georgia"/>
              </a:rPr>
              <a:t>’11-12		CSEdWeek growth, congressional roundtables, advocacy efforts by Microsoft, Oracle, Google,	      </a:t>
            </a:r>
          </a:p>
          <a:p>
            <a:pPr marL="0" lvl="0" indent="0" rtl="0">
              <a:lnSpc>
                <a:spcPct val="100000"/>
              </a:lnSpc>
              <a:spcBef>
                <a:spcPts val="0"/>
              </a:spcBef>
              <a:spcAft>
                <a:spcPts val="0"/>
              </a:spcAft>
              <a:buNone/>
            </a:pPr>
            <a:r>
              <a:rPr lang="en" sz="1200">
                <a:solidFill>
                  <a:schemeClr val="dk1"/>
                </a:solidFill>
                <a:latin typeface="Georgia"/>
                <a:ea typeface="Georgia"/>
                <a:cs typeface="Georgia"/>
                <a:sym typeface="Georgia"/>
              </a:rPr>
              <a:t>                         ACM, NCWIT, CSTA, CRA</a:t>
            </a: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’13 		Code.org forms, Hour of Code launched, CSNYC formed</a:t>
            </a: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’14		Chicago PS announces CS4All students, CodeVA launches</a:t>
            </a: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’15		NYC announces CS4All NYC</a:t>
            </a:r>
          </a:p>
          <a:p>
            <a:pPr lvl="0" rtl="0">
              <a:lnSpc>
                <a:spcPct val="100000"/>
              </a:lnSpc>
              <a:spcBef>
                <a:spcPts val="0"/>
              </a:spcBef>
              <a:spcAft>
                <a:spcPts val="0"/>
              </a:spcAft>
              <a:buClr>
                <a:schemeClr val="dk1"/>
              </a:buClr>
              <a:buSzPct val="25000"/>
              <a:buFont typeface="Arial"/>
              <a:buNone/>
            </a:pPr>
            <a:endParaRPr sz="1200">
              <a:solidFill>
                <a:schemeClr val="dk1"/>
              </a:solidFill>
              <a:latin typeface="Georgia"/>
              <a:ea typeface="Georgia"/>
              <a:cs typeface="Georgia"/>
              <a:sym typeface="Georgia"/>
            </a:endParaRPr>
          </a:p>
          <a:p>
            <a:pPr lvl="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’16		States and Federal Government support CSforAll with Policy</a:t>
            </a:r>
          </a:p>
          <a:p>
            <a:pPr marL="457200" lvl="0" indent="457200" rtl="0">
              <a:lnSpc>
                <a:spcPct val="100000"/>
              </a:lnSpc>
              <a:spcBef>
                <a:spcPts val="0"/>
              </a:spcBef>
              <a:spcAft>
                <a:spcPts val="0"/>
              </a:spcAft>
              <a:buClr>
                <a:schemeClr val="dk1"/>
              </a:buClr>
              <a:buSzPct val="25000"/>
              <a:buFont typeface="Arial"/>
              <a:buNone/>
            </a:pPr>
            <a:r>
              <a:rPr lang="en" sz="1200">
                <a:solidFill>
                  <a:schemeClr val="dk1"/>
                </a:solidFill>
                <a:latin typeface="Georgia"/>
                <a:ea typeface="Georgia"/>
                <a:cs typeface="Georgia"/>
                <a:sym typeface="Georgia"/>
              </a:rPr>
              <a:t>CSforAll Consortium launches</a:t>
            </a:r>
          </a:p>
          <a:p>
            <a:pPr lvl="0" rtl="0">
              <a:lnSpc>
                <a:spcPct val="100000"/>
              </a:lnSpc>
              <a:spcBef>
                <a:spcPts val="0"/>
              </a:spcBef>
              <a:spcAft>
                <a:spcPts val="0"/>
              </a:spcAft>
              <a:buClr>
                <a:schemeClr val="dk1"/>
              </a:buClr>
              <a:buSzPct val="25000"/>
              <a:buFont typeface="Arial"/>
              <a:buNone/>
            </a:pPr>
            <a:r>
              <a:rPr lang="en" sz="1200">
                <a:solidFill>
                  <a:schemeClr val="dk1"/>
                </a:solidFill>
              </a:rPr>
              <a:t>		</a:t>
            </a:r>
          </a:p>
          <a:p>
            <a:pPr lvl="0" rtl="0">
              <a:spcBef>
                <a:spcPts val="0"/>
              </a:spcBef>
              <a:buNone/>
            </a:pP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311700" y="1438750"/>
            <a:ext cx="8520600" cy="1167900"/>
          </a:xfrm>
          <a:prstGeom prst="rect">
            <a:avLst/>
          </a:prstGeom>
        </p:spPr>
        <p:txBody>
          <a:bodyPr lIns="91425" tIns="91425" rIns="91425" bIns="91425" anchor="t" anchorCtr="0">
            <a:noAutofit/>
          </a:bodyPr>
          <a:lstStyle/>
          <a:p>
            <a:pPr lvl="0" rtl="0">
              <a:spcBef>
                <a:spcPts val="0"/>
              </a:spcBef>
              <a:buNone/>
            </a:pPr>
            <a:r>
              <a:rPr lang="en" sz="2400">
                <a:solidFill>
                  <a:schemeClr val="dk1"/>
                </a:solidFill>
                <a:latin typeface="Georgia"/>
                <a:ea typeface="Georgia"/>
                <a:cs typeface="Georgia"/>
                <a:sym typeface="Georgia"/>
              </a:rPr>
              <a:t>The CSforAll Consortium is a hub for the national Computer Science for All movement that works to enable all students in grades K-12 to achieve CS literacy as an integral part of their education experience. </a:t>
            </a:r>
          </a:p>
        </p:txBody>
      </p:sp>
      <p:pic>
        <p:nvPicPr>
          <p:cNvPr id="178" name="Shape 178" descr="Screen Shot 2016-09-12 at 10.40.23 AM.png"/>
          <p:cNvPicPr preferRelativeResize="0"/>
          <p:nvPr/>
        </p:nvPicPr>
        <p:blipFill>
          <a:blip r:embed="rId3">
            <a:alphaModFix/>
          </a:blip>
          <a:stretch>
            <a:fillRect/>
          </a:stretch>
        </p:blipFill>
        <p:spPr>
          <a:xfrm>
            <a:off x="0" y="4245298"/>
            <a:ext cx="9144001" cy="8982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descr="Screen Shot 2016-09-12 at 10.40.23 AM.png"/>
          <p:cNvPicPr preferRelativeResize="0"/>
          <p:nvPr/>
        </p:nvPicPr>
        <p:blipFill>
          <a:blip r:embed="rId3">
            <a:alphaModFix/>
          </a:blip>
          <a:stretch>
            <a:fillRect/>
          </a:stretch>
        </p:blipFill>
        <p:spPr>
          <a:xfrm>
            <a:off x="0" y="4245298"/>
            <a:ext cx="9144001" cy="898203"/>
          </a:xfrm>
          <a:prstGeom prst="rect">
            <a:avLst/>
          </a:prstGeom>
          <a:noFill/>
          <a:ln>
            <a:noFill/>
          </a:ln>
        </p:spPr>
      </p:pic>
      <p:sp>
        <p:nvSpPr>
          <p:cNvPr id="184" name="Shape 184"/>
          <p:cNvSpPr txBox="1">
            <a:spLocks noGrp="1"/>
          </p:cNvSpPr>
          <p:nvPr>
            <p:ph type="body" idx="1"/>
          </p:nvPr>
        </p:nvSpPr>
        <p:spPr>
          <a:xfrm>
            <a:off x="311700" y="498600"/>
            <a:ext cx="8520600" cy="1167900"/>
          </a:xfrm>
          <a:prstGeom prst="rect">
            <a:avLst/>
          </a:prstGeom>
        </p:spPr>
        <p:txBody>
          <a:bodyPr lIns="91425" tIns="91425" rIns="91425" bIns="91425" anchor="t" anchorCtr="0">
            <a:noAutofit/>
          </a:bodyPr>
          <a:lstStyle/>
          <a:p>
            <a:pPr lvl="0" rtl="0">
              <a:spcBef>
                <a:spcPts val="0"/>
              </a:spcBef>
              <a:spcAft>
                <a:spcPts val="0"/>
              </a:spcAft>
              <a:buClr>
                <a:schemeClr val="dk1"/>
              </a:buClr>
              <a:buSzPct val="45833"/>
              <a:buFont typeface="Arial"/>
              <a:buNone/>
            </a:pPr>
            <a:r>
              <a:rPr lang="en" sz="2400" b="1">
                <a:solidFill>
                  <a:schemeClr val="dk1"/>
                </a:solidFill>
                <a:latin typeface="Georgia"/>
                <a:ea typeface="Georgia"/>
                <a:cs typeface="Georgia"/>
                <a:sym typeface="Georgia"/>
              </a:rPr>
              <a:t>Steering committee</a:t>
            </a:r>
            <a:br>
              <a:rPr lang="en" sz="2400" b="1">
                <a:solidFill>
                  <a:schemeClr val="dk1"/>
                </a:solidFill>
                <a:latin typeface="Georgia"/>
                <a:ea typeface="Georgia"/>
                <a:cs typeface="Georgia"/>
                <a:sym typeface="Georgia"/>
              </a:rPr>
            </a:br>
            <a:endParaRPr lang="en" sz="2400" b="1">
              <a:solidFill>
                <a:schemeClr val="dk1"/>
              </a:solidFill>
              <a:latin typeface="Georgia"/>
              <a:ea typeface="Georgia"/>
              <a:cs typeface="Georgia"/>
              <a:sym typeface="Georgia"/>
            </a:endParaRPr>
          </a:p>
          <a:p>
            <a:pPr lvl="0" rtl="0">
              <a:spcBef>
                <a:spcPts val="0"/>
              </a:spcBef>
              <a:spcAft>
                <a:spcPts val="0"/>
              </a:spcAft>
              <a:buNone/>
            </a:pPr>
            <a:endParaRPr sz="2400">
              <a:solidFill>
                <a:schemeClr val="dk1"/>
              </a:solidFill>
              <a:latin typeface="Georgia"/>
              <a:ea typeface="Georgia"/>
              <a:cs typeface="Georgia"/>
              <a:sym typeface="Georgia"/>
            </a:endParaRPr>
          </a:p>
        </p:txBody>
      </p:sp>
      <p:sp>
        <p:nvSpPr>
          <p:cNvPr id="185" name="Shape 185"/>
          <p:cNvSpPr txBox="1"/>
          <p:nvPr/>
        </p:nvSpPr>
        <p:spPr>
          <a:xfrm>
            <a:off x="524925" y="2364775"/>
            <a:ext cx="1955100" cy="459300"/>
          </a:xfrm>
          <a:prstGeom prst="rect">
            <a:avLst/>
          </a:prstGeom>
          <a:noFill/>
          <a:ln>
            <a:noFill/>
          </a:ln>
        </p:spPr>
        <p:txBody>
          <a:bodyPr lIns="91425" tIns="91425" rIns="91425" bIns="91425" anchor="t" anchorCtr="0">
            <a:noAutofit/>
          </a:bodyPr>
          <a:lstStyle/>
          <a:p>
            <a:pPr lvl="0" algn="ctr">
              <a:spcBef>
                <a:spcPts val="0"/>
              </a:spcBef>
              <a:buNone/>
            </a:pPr>
            <a:r>
              <a:rPr lang="en" b="1">
                <a:latin typeface="Georgia"/>
                <a:ea typeface="Georgia"/>
                <a:cs typeface="Georgia"/>
                <a:sym typeface="Georgia"/>
              </a:rPr>
              <a:t>CSforAll Consortium Chair </a:t>
            </a:r>
          </a:p>
        </p:txBody>
      </p:sp>
      <p:pic>
        <p:nvPicPr>
          <p:cNvPr id="186" name="Shape 186" descr="ACM logo"/>
          <p:cNvPicPr preferRelativeResize="0"/>
          <p:nvPr/>
        </p:nvPicPr>
        <p:blipFill>
          <a:blip r:embed="rId4">
            <a:alphaModFix/>
          </a:blip>
          <a:stretch>
            <a:fillRect/>
          </a:stretch>
        </p:blipFill>
        <p:spPr>
          <a:xfrm>
            <a:off x="3052175" y="1251499"/>
            <a:ext cx="3650299" cy="1267999"/>
          </a:xfrm>
          <a:prstGeom prst="rect">
            <a:avLst/>
          </a:prstGeom>
          <a:noFill/>
          <a:ln>
            <a:noFill/>
          </a:ln>
        </p:spPr>
      </p:pic>
      <p:pic>
        <p:nvPicPr>
          <p:cNvPr id="187" name="Shape 187" descr="AP-logo.png"/>
          <p:cNvPicPr preferRelativeResize="0"/>
          <p:nvPr/>
        </p:nvPicPr>
        <p:blipFill>
          <a:blip r:embed="rId5">
            <a:alphaModFix/>
          </a:blip>
          <a:stretch>
            <a:fillRect/>
          </a:stretch>
        </p:blipFill>
        <p:spPr>
          <a:xfrm>
            <a:off x="6795303" y="2047500"/>
            <a:ext cx="1925130" cy="1167899"/>
          </a:xfrm>
          <a:prstGeom prst="rect">
            <a:avLst/>
          </a:prstGeom>
          <a:noFill/>
          <a:ln>
            <a:noFill/>
          </a:ln>
        </p:spPr>
      </p:pic>
      <p:pic>
        <p:nvPicPr>
          <p:cNvPr id="188" name="Shape 188" descr="Screenshot 2017-03-06 21.49.05.png"/>
          <p:cNvPicPr preferRelativeResize="0"/>
          <p:nvPr/>
        </p:nvPicPr>
        <p:blipFill>
          <a:blip r:embed="rId6">
            <a:alphaModFix/>
          </a:blip>
          <a:stretch>
            <a:fillRect/>
          </a:stretch>
        </p:blipFill>
        <p:spPr>
          <a:xfrm>
            <a:off x="457200" y="3128875"/>
            <a:ext cx="4067175" cy="619125"/>
          </a:xfrm>
          <a:prstGeom prst="rect">
            <a:avLst/>
          </a:prstGeom>
          <a:noFill/>
          <a:ln>
            <a:noFill/>
          </a:ln>
        </p:spPr>
      </p:pic>
      <p:pic>
        <p:nvPicPr>
          <p:cNvPr id="189" name="Shape 189" descr="Screenshot 2017-03-06 21.49.51.png"/>
          <p:cNvPicPr preferRelativeResize="0"/>
          <p:nvPr/>
        </p:nvPicPr>
        <p:blipFill>
          <a:blip r:embed="rId7">
            <a:alphaModFix/>
          </a:blip>
          <a:stretch>
            <a:fillRect/>
          </a:stretch>
        </p:blipFill>
        <p:spPr>
          <a:xfrm>
            <a:off x="4660875" y="2402739"/>
            <a:ext cx="1925125" cy="1703582"/>
          </a:xfrm>
          <a:prstGeom prst="rect">
            <a:avLst/>
          </a:prstGeom>
          <a:noFill/>
          <a:ln>
            <a:noFill/>
          </a:ln>
        </p:spPr>
      </p:pic>
      <p:pic>
        <p:nvPicPr>
          <p:cNvPr id="190" name="Shape 190"/>
          <p:cNvPicPr preferRelativeResize="0"/>
          <p:nvPr/>
        </p:nvPicPr>
        <p:blipFill>
          <a:blip r:embed="rId8">
            <a:alphaModFix/>
          </a:blip>
          <a:stretch>
            <a:fillRect/>
          </a:stretch>
        </p:blipFill>
        <p:spPr>
          <a:xfrm>
            <a:off x="445358" y="1307825"/>
            <a:ext cx="2141141" cy="1167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464100" y="1076275"/>
            <a:ext cx="8520600" cy="3416400"/>
          </a:xfrm>
          <a:prstGeom prst="rect">
            <a:avLst/>
          </a:prstGeom>
        </p:spPr>
        <p:txBody>
          <a:bodyPr lIns="91425" tIns="91425" rIns="91425" bIns="91425" anchor="t" anchorCtr="0">
            <a:noAutofit/>
          </a:bodyPr>
          <a:lstStyle/>
          <a:p>
            <a:pPr lvl="0" rtl="0">
              <a:spcBef>
                <a:spcPts val="0"/>
              </a:spcBef>
              <a:buNone/>
            </a:pPr>
            <a:r>
              <a:rPr lang="en">
                <a:solidFill>
                  <a:schemeClr val="dk1"/>
                </a:solidFill>
                <a:latin typeface="Georgia"/>
                <a:ea typeface="Georgia"/>
                <a:cs typeface="Georgia"/>
                <a:sym typeface="Georgia"/>
              </a:rPr>
              <a:t>The Consortium sets a collective agenda together with our membership of over 350 content providers, education associations, researchers, and supporters to: </a:t>
            </a:r>
          </a:p>
          <a:p>
            <a:pPr marL="457200" lvl="0" indent="-228600" rtl="0">
              <a:spcBef>
                <a:spcPts val="0"/>
              </a:spcBef>
              <a:buClr>
                <a:schemeClr val="dk1"/>
              </a:buClr>
              <a:buFont typeface="Georgia"/>
            </a:pPr>
            <a:r>
              <a:rPr lang="en">
                <a:solidFill>
                  <a:schemeClr val="dk1"/>
                </a:solidFill>
                <a:latin typeface="Georgia"/>
                <a:ea typeface="Georgia"/>
                <a:cs typeface="Georgia"/>
                <a:sym typeface="Georgia"/>
              </a:rPr>
              <a:t>Help schools and districts provide all students with rigorous K-12 computer science education</a:t>
            </a:r>
          </a:p>
          <a:p>
            <a:pPr marL="457200" lvl="0" indent="-228600" rtl="0">
              <a:spcBef>
                <a:spcPts val="0"/>
              </a:spcBef>
              <a:buClr>
                <a:schemeClr val="dk1"/>
              </a:buClr>
              <a:buFont typeface="Georgia"/>
            </a:pPr>
            <a:r>
              <a:rPr lang="en">
                <a:solidFill>
                  <a:schemeClr val="dk1"/>
                </a:solidFill>
                <a:latin typeface="Georgia"/>
                <a:ea typeface="Georgia"/>
                <a:cs typeface="Georgia"/>
                <a:sym typeface="Georgia"/>
              </a:rPr>
              <a:t>Serve as a platform for connecting diverse stakeholders</a:t>
            </a:r>
          </a:p>
          <a:p>
            <a:pPr marL="457200" lvl="0" indent="-228600" rtl="0">
              <a:spcBef>
                <a:spcPts val="0"/>
              </a:spcBef>
              <a:buClr>
                <a:schemeClr val="dk1"/>
              </a:buClr>
              <a:buFont typeface="Georgia"/>
            </a:pPr>
            <a:r>
              <a:rPr lang="en">
                <a:solidFill>
                  <a:schemeClr val="dk1"/>
                </a:solidFill>
                <a:latin typeface="Georgia"/>
                <a:ea typeface="Georgia"/>
                <a:cs typeface="Georgia"/>
                <a:sym typeface="Georgia"/>
              </a:rPr>
              <a:t>Provide support to new and developing initiatives</a:t>
            </a:r>
          </a:p>
          <a:p>
            <a:pPr marL="457200" lvl="0" indent="-228600" rtl="0">
              <a:spcBef>
                <a:spcPts val="0"/>
              </a:spcBef>
              <a:buClr>
                <a:schemeClr val="dk1"/>
              </a:buClr>
              <a:buFont typeface="Georgia"/>
            </a:pPr>
            <a:r>
              <a:rPr lang="en">
                <a:solidFill>
                  <a:schemeClr val="dk1"/>
                </a:solidFill>
                <a:latin typeface="Georgia"/>
                <a:ea typeface="Georgia"/>
                <a:cs typeface="Georgia"/>
                <a:sym typeface="Georgia"/>
              </a:rPr>
              <a:t>Track and share progress</a:t>
            </a:r>
          </a:p>
          <a:p>
            <a:pPr marL="457200" lvl="0" indent="-228600" rtl="0">
              <a:spcBef>
                <a:spcPts val="0"/>
              </a:spcBef>
              <a:buClr>
                <a:schemeClr val="dk1"/>
              </a:buClr>
              <a:buFont typeface="Georgia"/>
            </a:pPr>
            <a:r>
              <a:rPr lang="en">
                <a:solidFill>
                  <a:schemeClr val="dk1"/>
                </a:solidFill>
                <a:latin typeface="Georgia"/>
                <a:ea typeface="Georgia"/>
                <a:cs typeface="Georgia"/>
                <a:sym typeface="Georgia"/>
              </a:rPr>
              <a:t>Communicate about the work to local and national audiences</a:t>
            </a:r>
          </a:p>
          <a:p>
            <a:pPr lvl="0" rtl="0">
              <a:spcBef>
                <a:spcPts val="0"/>
              </a:spcBef>
              <a:buNone/>
            </a:pPr>
            <a:endParaRPr sz="2200">
              <a:solidFill>
                <a:schemeClr val="dk1"/>
              </a:solidFill>
              <a:latin typeface="Georgia"/>
              <a:ea typeface="Georgia"/>
              <a:cs typeface="Georgia"/>
              <a:sym typeface="Georgia"/>
            </a:endParaRPr>
          </a:p>
        </p:txBody>
      </p:sp>
      <p:pic>
        <p:nvPicPr>
          <p:cNvPr id="196" name="Shape 196" descr="Screen Shot 2016-09-12 at 10.40.23 AM.png"/>
          <p:cNvPicPr preferRelativeResize="0"/>
          <p:nvPr/>
        </p:nvPicPr>
        <p:blipFill>
          <a:blip r:embed="rId3">
            <a:alphaModFix/>
          </a:blip>
          <a:stretch>
            <a:fillRect/>
          </a:stretch>
        </p:blipFill>
        <p:spPr>
          <a:xfrm>
            <a:off x="0" y="4245298"/>
            <a:ext cx="9144001" cy="898203"/>
          </a:xfrm>
          <a:prstGeom prst="rect">
            <a:avLst/>
          </a:prstGeom>
          <a:noFill/>
          <a:ln>
            <a:noFill/>
          </a:ln>
        </p:spPr>
      </p:pic>
      <p:sp>
        <p:nvSpPr>
          <p:cNvPr id="197" name="Shape 197"/>
          <p:cNvSpPr txBox="1">
            <a:spLocks noGrp="1"/>
          </p:cNvSpPr>
          <p:nvPr>
            <p:ph type="title"/>
          </p:nvPr>
        </p:nvSpPr>
        <p:spPr>
          <a:xfrm>
            <a:off x="464100" y="546275"/>
            <a:ext cx="8520600" cy="7431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Strategy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235500" y="5974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Consortium Members </a:t>
            </a:r>
          </a:p>
        </p:txBody>
      </p:sp>
      <p:graphicFrame>
        <p:nvGraphicFramePr>
          <p:cNvPr id="203" name="Shape 203"/>
          <p:cNvGraphicFramePr/>
          <p:nvPr/>
        </p:nvGraphicFramePr>
        <p:xfrm>
          <a:off x="225100" y="1184700"/>
          <a:ext cx="3000000" cy="3000000"/>
        </p:xfrm>
        <a:graphic>
          <a:graphicData uri="http://schemas.openxmlformats.org/drawingml/2006/table">
            <a:tbl>
              <a:tblPr>
                <a:noFill/>
                <a:tableStyleId>{FBE4AFE1-FC69-47C9-A410-FE4E1F5696E8}</a:tableStyleId>
              </a:tblPr>
              <a:tblGrid>
                <a:gridCol w="4346900"/>
                <a:gridCol w="4346900"/>
              </a:tblGrid>
              <a:tr h="1330500">
                <a:tc>
                  <a:txBody>
                    <a:bodyPr/>
                    <a:lstStyle/>
                    <a:p>
                      <a:pPr lvl="0" algn="ctr" rtl="0">
                        <a:spcBef>
                          <a:spcPts val="0"/>
                        </a:spcBef>
                        <a:buNone/>
                      </a:pPr>
                      <a:r>
                        <a:rPr lang="en" sz="4800" b="1">
                          <a:solidFill>
                            <a:srgbClr val="CC0000"/>
                          </a:solidFill>
                          <a:latin typeface="Georgia"/>
                          <a:ea typeface="Georgia"/>
                          <a:cs typeface="Georgia"/>
                          <a:sym typeface="Georgia"/>
                        </a:rPr>
                        <a:t>383</a:t>
                      </a:r>
                    </a:p>
                    <a:p>
                      <a:pPr lvl="0" algn="ctr" rtl="0">
                        <a:spcBef>
                          <a:spcPts val="0"/>
                        </a:spcBef>
                        <a:buNone/>
                      </a:pPr>
                      <a:r>
                        <a:rPr lang="en" sz="2400">
                          <a:latin typeface="Georgia"/>
                          <a:ea typeface="Georgia"/>
                          <a:cs typeface="Georgia"/>
                          <a:sym typeface="Georgia"/>
                        </a:rPr>
                        <a:t>Approved Members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r>
                        <a:rPr lang="en" sz="4800" b="1">
                          <a:solidFill>
                            <a:srgbClr val="FF9900"/>
                          </a:solidFill>
                          <a:latin typeface="Georgia"/>
                          <a:ea typeface="Georgia"/>
                          <a:cs typeface="Georgia"/>
                          <a:sym typeface="Georgia"/>
                        </a:rPr>
                        <a:t>187</a:t>
                      </a:r>
                    </a:p>
                    <a:p>
                      <a:pPr lvl="0" algn="ctr" rtl="0">
                        <a:spcBef>
                          <a:spcPts val="0"/>
                        </a:spcBef>
                        <a:buNone/>
                      </a:pPr>
                      <a:r>
                        <a:rPr lang="en" sz="2400">
                          <a:latin typeface="Georgia"/>
                          <a:ea typeface="Georgia"/>
                          <a:cs typeface="Georgia"/>
                          <a:sym typeface="Georgia"/>
                        </a:rPr>
                        <a:t>Content Providers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r>
              <a:tr h="1279425">
                <a:tc>
                  <a:txBody>
                    <a:bodyPr/>
                    <a:lstStyle/>
                    <a:p>
                      <a:pPr lvl="0" algn="ctr" rtl="0">
                        <a:spcBef>
                          <a:spcPts val="0"/>
                        </a:spcBef>
                        <a:buNone/>
                      </a:pPr>
                      <a:r>
                        <a:rPr lang="en" sz="4800" b="1">
                          <a:solidFill>
                            <a:srgbClr val="6FA8DC"/>
                          </a:solidFill>
                          <a:latin typeface="Georgia"/>
                          <a:ea typeface="Georgia"/>
                          <a:cs typeface="Georgia"/>
                          <a:sym typeface="Georgia"/>
                        </a:rPr>
                        <a:t>90</a:t>
                      </a:r>
                    </a:p>
                    <a:p>
                      <a:pPr lvl="0" algn="ctr" rtl="0">
                        <a:spcBef>
                          <a:spcPts val="0"/>
                        </a:spcBef>
                        <a:buNone/>
                      </a:pPr>
                      <a:r>
                        <a:rPr lang="en" sz="2400">
                          <a:latin typeface="Georgia"/>
                          <a:ea typeface="Georgia"/>
                          <a:cs typeface="Georgia"/>
                          <a:sym typeface="Georgia"/>
                        </a:rPr>
                        <a:t>LEAs (States/Districts) or Aggregate Ed Groups (ECEP)</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c>
                  <a:txBody>
                    <a:bodyPr/>
                    <a:lstStyle/>
                    <a:p>
                      <a:pPr lvl="0" algn="ctr" rtl="0">
                        <a:spcBef>
                          <a:spcPts val="0"/>
                        </a:spcBef>
                        <a:buNone/>
                      </a:pPr>
                      <a:r>
                        <a:rPr lang="en" sz="4800" b="1">
                          <a:solidFill>
                            <a:srgbClr val="36D1D8"/>
                          </a:solidFill>
                          <a:latin typeface="Georgia"/>
                          <a:ea typeface="Georgia"/>
                          <a:cs typeface="Georgia"/>
                          <a:sym typeface="Georgia"/>
                        </a:rPr>
                        <a:t>106</a:t>
                      </a:r>
                    </a:p>
                    <a:p>
                      <a:pPr lvl="0" algn="ctr" rtl="0">
                        <a:spcBef>
                          <a:spcPts val="0"/>
                        </a:spcBef>
                        <a:buNone/>
                      </a:pPr>
                      <a:r>
                        <a:rPr lang="en" sz="2400">
                          <a:latin typeface="Georgia"/>
                          <a:ea typeface="Georgia"/>
                          <a:cs typeface="Georgia"/>
                          <a:sym typeface="Georgia"/>
                        </a:rPr>
                        <a:t>Funders/Supporters &amp; Researchers of CS Education</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p:nvPr/>
        </p:nvSpPr>
        <p:spPr>
          <a:xfrm>
            <a:off x="341700" y="1014200"/>
            <a:ext cx="8456700" cy="3432900"/>
          </a:xfrm>
          <a:prstGeom prst="rect">
            <a:avLst/>
          </a:prstGeom>
          <a:noFill/>
          <a:ln>
            <a:noFill/>
          </a:ln>
        </p:spPr>
        <p:txBody>
          <a:bodyPr lIns="91425" tIns="91425" rIns="91425" bIns="91425" anchor="t" anchorCtr="0">
            <a:noAutofit/>
          </a:bodyPr>
          <a:lstStyle/>
          <a:p>
            <a:pPr marR="0" lvl="0" algn="l" rtl="0">
              <a:lnSpc>
                <a:spcPct val="100000"/>
              </a:lnSpc>
              <a:spcBef>
                <a:spcPts val="0"/>
              </a:spcBef>
              <a:spcAft>
                <a:spcPts val="0"/>
              </a:spcAft>
              <a:buNone/>
            </a:pPr>
            <a:r>
              <a:rPr lang="en" sz="1600">
                <a:solidFill>
                  <a:srgbClr val="333333"/>
                </a:solidFill>
                <a:latin typeface="Georgia"/>
                <a:ea typeface="Georgia"/>
                <a:cs typeface="Georgia"/>
                <a:sym typeface="Georgia"/>
              </a:rPr>
              <a:t>Goal: To understand each member’s activities and how we can align members’ goals and efforts to make more efficient and effective impact without recreating the wheel</a:t>
            </a:r>
          </a:p>
          <a:p>
            <a:pPr lvl="0" rtl="0">
              <a:spcBef>
                <a:spcPts val="0"/>
              </a:spcBef>
              <a:buNone/>
            </a:pPr>
            <a:endParaRPr sz="1600">
              <a:solidFill>
                <a:srgbClr val="333333"/>
              </a:solidFill>
              <a:latin typeface="Georgia"/>
              <a:ea typeface="Georgia"/>
              <a:cs typeface="Georgia"/>
              <a:sym typeface="Georgia"/>
            </a:endParaRPr>
          </a:p>
          <a:p>
            <a:pPr lvl="0" rtl="0">
              <a:spcBef>
                <a:spcPts val="0"/>
              </a:spcBef>
              <a:buNone/>
            </a:pPr>
            <a:r>
              <a:rPr lang="en" sz="1600">
                <a:solidFill>
                  <a:srgbClr val="333333"/>
                </a:solidFill>
                <a:latin typeface="Georgia"/>
                <a:ea typeface="Georgia"/>
                <a:cs typeface="Georgia"/>
                <a:sym typeface="Georgia"/>
              </a:rPr>
              <a:t>Data Collected From:</a:t>
            </a:r>
          </a:p>
          <a:p>
            <a:pPr marL="457200" lvl="0" indent="-330200" rtl="0">
              <a:spcBef>
                <a:spcPts val="0"/>
              </a:spcBef>
              <a:buClr>
                <a:srgbClr val="333333"/>
              </a:buClr>
              <a:buSzPct val="100000"/>
              <a:buFont typeface="Georgia"/>
              <a:buChar char="●"/>
            </a:pPr>
            <a:r>
              <a:rPr lang="en" sz="1600">
                <a:solidFill>
                  <a:srgbClr val="333333"/>
                </a:solidFill>
                <a:latin typeface="Georgia"/>
                <a:ea typeface="Georgia"/>
                <a:cs typeface="Georgia"/>
                <a:sym typeface="Georgia"/>
              </a:rPr>
              <a:t>Text Analysis of Membership Form</a:t>
            </a:r>
          </a:p>
          <a:p>
            <a:pPr marL="914400" lvl="1" indent="-330200" rtl="0">
              <a:spcBef>
                <a:spcPts val="0"/>
              </a:spcBef>
              <a:buClr>
                <a:srgbClr val="333333"/>
              </a:buClr>
              <a:buSzPct val="100000"/>
              <a:buFont typeface="Georgia"/>
              <a:buChar char="○"/>
            </a:pPr>
            <a:r>
              <a:rPr lang="en" sz="1600">
                <a:solidFill>
                  <a:srgbClr val="333333"/>
                </a:solidFill>
                <a:latin typeface="Georgia"/>
                <a:ea typeface="Georgia"/>
                <a:cs typeface="Georgia"/>
                <a:sym typeface="Georgia"/>
              </a:rPr>
              <a:t>+350 responses</a:t>
            </a:r>
          </a:p>
          <a:p>
            <a:pPr marL="457200" lvl="0" indent="-330200" rtl="0">
              <a:spcBef>
                <a:spcPts val="0"/>
              </a:spcBef>
              <a:buClr>
                <a:srgbClr val="333333"/>
              </a:buClr>
              <a:buSzPct val="100000"/>
              <a:buFont typeface="Georgia"/>
              <a:buChar char="●"/>
            </a:pPr>
            <a:r>
              <a:rPr lang="en" sz="1600">
                <a:solidFill>
                  <a:srgbClr val="333333"/>
                </a:solidFill>
                <a:latin typeface="Georgia"/>
                <a:ea typeface="Georgia"/>
                <a:cs typeface="Georgia"/>
                <a:sym typeface="Georgia"/>
              </a:rPr>
              <a:t>Focus groups &amp; Interviews </a:t>
            </a:r>
          </a:p>
          <a:p>
            <a:pPr marL="914400" lvl="1" indent="-330200" rtl="0">
              <a:spcBef>
                <a:spcPts val="0"/>
              </a:spcBef>
              <a:buClr>
                <a:srgbClr val="333333"/>
              </a:buClr>
              <a:buSzPct val="100000"/>
              <a:buFont typeface="Georgia"/>
              <a:buChar char="○"/>
            </a:pPr>
            <a:r>
              <a:rPr lang="en" sz="1600">
                <a:solidFill>
                  <a:srgbClr val="333333"/>
                </a:solidFill>
                <a:latin typeface="Georgia"/>
                <a:ea typeface="Georgia"/>
                <a:cs typeface="Georgia"/>
                <a:sym typeface="Georgia"/>
              </a:rPr>
              <a:t>150+ participants</a:t>
            </a:r>
          </a:p>
          <a:p>
            <a:pPr lvl="0" rtl="0">
              <a:spcBef>
                <a:spcPts val="0"/>
              </a:spcBef>
              <a:buNone/>
            </a:pPr>
            <a:endParaRPr sz="1600">
              <a:solidFill>
                <a:srgbClr val="333333"/>
              </a:solidFill>
              <a:latin typeface="Georgia"/>
              <a:ea typeface="Georgia"/>
              <a:cs typeface="Georgia"/>
              <a:sym typeface="Georgia"/>
            </a:endParaRPr>
          </a:p>
          <a:p>
            <a:pPr lvl="0" rtl="0">
              <a:spcBef>
                <a:spcPts val="0"/>
              </a:spcBef>
              <a:buNone/>
            </a:pPr>
            <a:endParaRPr sz="1500">
              <a:solidFill>
                <a:srgbClr val="333333"/>
              </a:solidFill>
              <a:latin typeface="Georgia"/>
              <a:ea typeface="Georgia"/>
              <a:cs typeface="Georgia"/>
              <a:sym typeface="Georgia"/>
            </a:endParaRPr>
          </a:p>
          <a:p>
            <a:pPr lvl="0" rtl="0">
              <a:spcBef>
                <a:spcPts val="0"/>
              </a:spcBef>
              <a:buNone/>
            </a:pPr>
            <a:endParaRPr sz="1500">
              <a:solidFill>
                <a:srgbClr val="333333"/>
              </a:solidFill>
              <a:latin typeface="Georgia"/>
              <a:ea typeface="Georgia"/>
              <a:cs typeface="Georgia"/>
              <a:sym typeface="Georgia"/>
            </a:endParaRPr>
          </a:p>
        </p:txBody>
      </p:sp>
      <p:sp>
        <p:nvSpPr>
          <p:cNvPr id="209" name="Shape 20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Needs Assessment: Overview </a:t>
            </a:r>
          </a:p>
        </p:txBody>
      </p:sp>
      <p:pic>
        <p:nvPicPr>
          <p:cNvPr id="210" name="Shape 210" descr="Screen Shot 2016-08-10 at 1.24.41 PM.png"/>
          <p:cNvPicPr preferRelativeResize="0"/>
          <p:nvPr/>
        </p:nvPicPr>
        <p:blipFill>
          <a:blip r:embed="rId3">
            <a:alphaModFix/>
          </a:blip>
          <a:stretch>
            <a:fillRect/>
          </a:stretch>
        </p:blipFill>
        <p:spPr>
          <a:xfrm>
            <a:off x="4609375" y="1776150"/>
            <a:ext cx="3854349" cy="2186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76200" y="76200"/>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Needs Assessment Data: Top Themes</a:t>
            </a:r>
          </a:p>
        </p:txBody>
      </p:sp>
      <p:graphicFrame>
        <p:nvGraphicFramePr>
          <p:cNvPr id="216" name="Shape 216"/>
          <p:cNvGraphicFramePr/>
          <p:nvPr/>
        </p:nvGraphicFramePr>
        <p:xfrm>
          <a:off x="219700" y="640750"/>
          <a:ext cx="3000000" cy="3000000"/>
        </p:xfrm>
        <a:graphic>
          <a:graphicData uri="http://schemas.openxmlformats.org/drawingml/2006/table">
            <a:tbl>
              <a:tblPr>
                <a:noFill/>
                <a:tableStyleId>{86920C01-961A-42C0-96C4-9F40531F5EFE}</a:tableStyleId>
              </a:tblPr>
              <a:tblGrid>
                <a:gridCol w="3330075"/>
                <a:gridCol w="1095425"/>
                <a:gridCol w="1095425"/>
                <a:gridCol w="1095425"/>
                <a:gridCol w="1095425"/>
                <a:gridCol w="1095425"/>
              </a:tblGrid>
              <a:tr h="333375">
                <a:tc>
                  <a:txBody>
                    <a:bodyPr/>
                    <a:lstStyle/>
                    <a:p>
                      <a:pPr lvl="0" algn="ctr" rtl="0">
                        <a:lnSpc>
                          <a:spcPct val="115000"/>
                        </a:lnSpc>
                        <a:spcBef>
                          <a:spcPts val="0"/>
                        </a:spcBef>
                        <a:buNone/>
                      </a:pPr>
                      <a:r>
                        <a:rPr lang="en" b="1">
                          <a:latin typeface="Georgia"/>
                          <a:ea typeface="Georgia"/>
                          <a:cs typeface="Georgia"/>
                          <a:sym typeface="Georgia"/>
                        </a:rPr>
                        <a:t>Common Theme</a:t>
                      </a:r>
                    </a:p>
                  </a:txBody>
                  <a:tcPr marL="28575" marR="28575" marT="19050" marB="19050" anchor="b"/>
                </a:tc>
                <a:tc>
                  <a:txBody>
                    <a:bodyPr/>
                    <a:lstStyle/>
                    <a:p>
                      <a:pPr lvl="0" algn="ctr" rtl="0">
                        <a:lnSpc>
                          <a:spcPct val="115000"/>
                        </a:lnSpc>
                        <a:spcBef>
                          <a:spcPts val="0"/>
                        </a:spcBef>
                        <a:buNone/>
                      </a:pPr>
                      <a:r>
                        <a:rPr lang="en" b="1">
                          <a:latin typeface="Georgia"/>
                          <a:ea typeface="Georgia"/>
                          <a:cs typeface="Georgia"/>
                          <a:sym typeface="Georgia"/>
                        </a:rPr>
                        <a:t>CP</a:t>
                      </a:r>
                    </a:p>
                  </a:txBody>
                  <a:tcPr marL="28575" marR="28575" marT="19050" marB="19050" anchor="b"/>
                </a:tc>
                <a:tc>
                  <a:txBody>
                    <a:bodyPr/>
                    <a:lstStyle/>
                    <a:p>
                      <a:pPr lvl="0" algn="ctr" rtl="0">
                        <a:lnSpc>
                          <a:spcPct val="115000"/>
                        </a:lnSpc>
                        <a:spcBef>
                          <a:spcPts val="0"/>
                        </a:spcBef>
                        <a:buNone/>
                      </a:pPr>
                      <a:r>
                        <a:rPr lang="en" b="1">
                          <a:latin typeface="Georgia"/>
                          <a:ea typeface="Georgia"/>
                          <a:cs typeface="Georgia"/>
                          <a:sym typeface="Georgia"/>
                        </a:rPr>
                        <a:t>LEAs</a:t>
                      </a:r>
                    </a:p>
                  </a:txBody>
                  <a:tcPr marL="28575" marR="28575" marT="19050" marB="19050" anchor="b"/>
                </a:tc>
                <a:tc>
                  <a:txBody>
                    <a:bodyPr/>
                    <a:lstStyle/>
                    <a:p>
                      <a:pPr lvl="0" algn="ctr" rtl="0">
                        <a:lnSpc>
                          <a:spcPct val="115000"/>
                        </a:lnSpc>
                        <a:spcBef>
                          <a:spcPts val="0"/>
                        </a:spcBef>
                        <a:buNone/>
                      </a:pPr>
                      <a:r>
                        <a:rPr lang="en" b="1">
                          <a:latin typeface="Georgia"/>
                          <a:ea typeface="Georgia"/>
                          <a:cs typeface="Georgia"/>
                          <a:sym typeface="Georgia"/>
                        </a:rPr>
                        <a:t>R</a:t>
                      </a:r>
                    </a:p>
                  </a:txBody>
                  <a:tcPr marL="28575" marR="28575" marT="19050" marB="19050" anchor="b"/>
                </a:tc>
                <a:tc>
                  <a:txBody>
                    <a:bodyPr/>
                    <a:lstStyle/>
                    <a:p>
                      <a:pPr lvl="0" algn="ctr" rtl="0">
                        <a:lnSpc>
                          <a:spcPct val="115000"/>
                        </a:lnSpc>
                        <a:spcBef>
                          <a:spcPts val="0"/>
                        </a:spcBef>
                        <a:buNone/>
                      </a:pPr>
                      <a:r>
                        <a:rPr lang="en" b="1">
                          <a:latin typeface="Georgia"/>
                          <a:ea typeface="Georgia"/>
                          <a:cs typeface="Georgia"/>
                          <a:sym typeface="Georgia"/>
                        </a:rPr>
                        <a:t>F</a:t>
                      </a:r>
                    </a:p>
                  </a:txBody>
                  <a:tcPr marL="28575" marR="28575" marT="19050" marB="19050" anchor="b"/>
                </a:tc>
                <a:tc>
                  <a:txBody>
                    <a:bodyPr/>
                    <a:lstStyle/>
                    <a:p>
                      <a:pPr lvl="0" algn="ctr" rtl="0">
                        <a:lnSpc>
                          <a:spcPct val="115000"/>
                        </a:lnSpc>
                        <a:spcBef>
                          <a:spcPts val="0"/>
                        </a:spcBef>
                        <a:buNone/>
                      </a:pPr>
                      <a:r>
                        <a:rPr lang="en" b="1">
                          <a:latin typeface="Georgia"/>
                          <a:ea typeface="Georgia"/>
                          <a:cs typeface="Georgia"/>
                          <a:sym typeface="Georgia"/>
                        </a:rPr>
                        <a:t>Total</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Connections to Other Orgs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67</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16</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13</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116</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Funding Opportunities/Resources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59</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17</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6</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102</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Curriculum (Identifying, resources)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25</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25</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5</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5</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60</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Connections to Schools/Teachers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28</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8</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38</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Information about Best Practices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16</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4</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5</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35</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Info about Initiatives, Alignment</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11</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9</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9</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3</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32</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Researcher Collaborations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9</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18</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3</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30</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Defining K12 Scope/Sequence </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12</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4</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28</a:t>
                      </a:r>
                    </a:p>
                  </a:txBody>
                  <a:tcPr marL="28575" marR="28575" marT="19050" marB="19050" anchor="b"/>
                </a:tc>
              </a:tr>
              <a:tr h="333375">
                <a:tc>
                  <a:txBody>
                    <a:bodyPr/>
                    <a:lstStyle/>
                    <a:p>
                      <a:pPr lvl="0" rtl="0">
                        <a:lnSpc>
                          <a:spcPct val="115000"/>
                        </a:lnSpc>
                        <a:spcBef>
                          <a:spcPts val="0"/>
                        </a:spcBef>
                        <a:buNone/>
                      </a:pPr>
                      <a:r>
                        <a:rPr lang="en">
                          <a:latin typeface="Georgia"/>
                          <a:ea typeface="Georgia"/>
                          <a:cs typeface="Georgia"/>
                          <a:sym typeface="Georgia"/>
                        </a:rPr>
                        <a:t>Communication (newsletter, calendar)</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14</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4</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5</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25</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Recent Research Findings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9</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4</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25</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Networking Opportunities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11</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4</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4</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3</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22</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Industry Partners </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7</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4</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21</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Information about PD Opportunities</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6</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0</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3</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19</a:t>
                      </a:r>
                    </a:p>
                  </a:txBody>
                  <a:tcPr marL="28575" marR="28575" marT="19050" marB="19050" anchor="b"/>
                </a:tc>
              </a:tr>
              <a:tr h="200025">
                <a:tc>
                  <a:txBody>
                    <a:bodyPr/>
                    <a:lstStyle/>
                    <a:p>
                      <a:pPr lvl="0" rtl="0">
                        <a:lnSpc>
                          <a:spcPct val="115000"/>
                        </a:lnSpc>
                        <a:spcBef>
                          <a:spcPts val="0"/>
                        </a:spcBef>
                        <a:buNone/>
                      </a:pPr>
                      <a:r>
                        <a:rPr lang="en">
                          <a:latin typeface="Georgia"/>
                          <a:ea typeface="Georgia"/>
                          <a:cs typeface="Georgia"/>
                          <a:sym typeface="Georgia"/>
                        </a:rPr>
                        <a:t>What Others Need, Mapping</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5</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2</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7</a:t>
                      </a:r>
                    </a:p>
                  </a:txBody>
                  <a:tcPr marL="28575" marR="28575" marT="19050" marB="19050" anchor="b"/>
                </a:tc>
                <a:tc>
                  <a:txBody>
                    <a:bodyPr/>
                    <a:lstStyle/>
                    <a:p>
                      <a:pPr lvl="0" algn="ctr" rtl="0">
                        <a:lnSpc>
                          <a:spcPct val="115000"/>
                        </a:lnSpc>
                        <a:spcBef>
                          <a:spcPts val="0"/>
                        </a:spcBef>
                        <a:buNone/>
                      </a:pPr>
                      <a:r>
                        <a:rPr lang="en">
                          <a:latin typeface="Georgia"/>
                          <a:ea typeface="Georgia"/>
                          <a:cs typeface="Georgia"/>
                          <a:sym typeface="Georgia"/>
                        </a:rPr>
                        <a:t>15</a:t>
                      </a:r>
                    </a:p>
                  </a:txBody>
                  <a:tcPr marL="28575" marR="28575" marT="19050" marB="19050" anchor="b"/>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descr="Screen Shot 2017-06-28 at 8.34.46 PM.png"/>
          <p:cNvPicPr preferRelativeResize="0"/>
          <p:nvPr/>
        </p:nvPicPr>
        <p:blipFill>
          <a:blip r:embed="rId3">
            <a:alphaModFix/>
          </a:blip>
          <a:stretch>
            <a:fillRect/>
          </a:stretch>
        </p:blipFill>
        <p:spPr>
          <a:xfrm>
            <a:off x="1077850" y="180025"/>
            <a:ext cx="5566124" cy="4274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Community</a:t>
            </a:r>
          </a:p>
        </p:txBody>
      </p:sp>
      <p:pic>
        <p:nvPicPr>
          <p:cNvPr id="222" name="Shape 222" descr="source.gif"/>
          <p:cNvPicPr preferRelativeResize="0"/>
          <p:nvPr/>
        </p:nvPicPr>
        <p:blipFill>
          <a:blip r:embed="rId3">
            <a:alphaModFix/>
          </a:blip>
          <a:stretch>
            <a:fillRect/>
          </a:stretch>
        </p:blipFill>
        <p:spPr>
          <a:xfrm>
            <a:off x="4644000" y="1206800"/>
            <a:ext cx="2975250" cy="2975250"/>
          </a:xfrm>
          <a:prstGeom prst="rect">
            <a:avLst/>
          </a:prstGeom>
          <a:noFill/>
          <a:ln>
            <a:noFill/>
          </a:ln>
        </p:spPr>
      </p:pic>
      <p:sp>
        <p:nvSpPr>
          <p:cNvPr id="223" name="Shape 223"/>
          <p:cNvSpPr txBox="1"/>
          <p:nvPr/>
        </p:nvSpPr>
        <p:spPr>
          <a:xfrm>
            <a:off x="499825" y="1206800"/>
            <a:ext cx="3281700" cy="2975100"/>
          </a:xfrm>
          <a:prstGeom prst="rect">
            <a:avLst/>
          </a:prstGeom>
          <a:noFill/>
          <a:ln>
            <a:noFill/>
          </a:ln>
        </p:spPr>
        <p:txBody>
          <a:bodyPr lIns="91425" tIns="91425" rIns="91425" bIns="91425" anchor="t" anchorCtr="0">
            <a:noAutofit/>
          </a:bodyPr>
          <a:lstStyle/>
          <a:p>
            <a:pPr lvl="0" algn="ctr" rtl="0">
              <a:lnSpc>
                <a:spcPct val="115000"/>
              </a:lnSpc>
              <a:spcBef>
                <a:spcPts val="0"/>
              </a:spcBef>
              <a:buClr>
                <a:schemeClr val="dk1"/>
              </a:buClr>
              <a:buSzPct val="55000"/>
              <a:buFont typeface="Arial"/>
              <a:buNone/>
            </a:pPr>
            <a:r>
              <a:rPr lang="en" sz="2000">
                <a:solidFill>
                  <a:schemeClr val="dk1"/>
                </a:solidFill>
                <a:latin typeface="Georgia"/>
                <a:ea typeface="Georgia"/>
                <a:cs typeface="Georgia"/>
                <a:sym typeface="Georgia"/>
              </a:rPr>
              <a:t>“Dating website” </a:t>
            </a:r>
          </a:p>
          <a:p>
            <a:pPr lvl="0" algn="ctr" rtl="0">
              <a:lnSpc>
                <a:spcPct val="115000"/>
              </a:lnSpc>
              <a:spcBef>
                <a:spcPts val="0"/>
              </a:spcBef>
              <a:buClr>
                <a:schemeClr val="dk1"/>
              </a:buClr>
              <a:buSzPct val="55000"/>
              <a:buFont typeface="Arial"/>
              <a:buNone/>
            </a:pPr>
            <a:r>
              <a:rPr lang="en" sz="2000">
                <a:solidFill>
                  <a:schemeClr val="dk1"/>
                </a:solidFill>
                <a:latin typeface="Georgia"/>
                <a:ea typeface="Georgia"/>
                <a:cs typeface="Georgia"/>
                <a:sym typeface="Georgia"/>
              </a:rPr>
              <a:t>for </a:t>
            </a:r>
            <a:r>
              <a:rPr lang="en" sz="2000" b="1" i="1">
                <a:solidFill>
                  <a:schemeClr val="dk1"/>
                </a:solidFill>
                <a:latin typeface="Georgia"/>
                <a:ea typeface="Georgia"/>
                <a:cs typeface="Georgia"/>
                <a:sym typeface="Georgia"/>
              </a:rPr>
              <a:t>stakeholders to connect</a:t>
            </a:r>
          </a:p>
          <a:p>
            <a:pPr lvl="0" algn="ctr" rtl="0">
              <a:lnSpc>
                <a:spcPct val="115000"/>
              </a:lnSpc>
              <a:spcBef>
                <a:spcPts val="0"/>
              </a:spcBef>
              <a:buClr>
                <a:schemeClr val="dk1"/>
              </a:buClr>
              <a:buFont typeface="Arial"/>
              <a:buNone/>
            </a:pPr>
            <a:endParaRPr sz="2000">
              <a:solidFill>
                <a:schemeClr val="dk1"/>
              </a:solidFill>
              <a:latin typeface="Georgia"/>
              <a:ea typeface="Georgia"/>
              <a:cs typeface="Georgia"/>
              <a:sym typeface="Georgia"/>
            </a:endParaRPr>
          </a:p>
          <a:p>
            <a:pPr lvl="0" algn="ctr" rtl="0">
              <a:lnSpc>
                <a:spcPct val="115000"/>
              </a:lnSpc>
              <a:spcBef>
                <a:spcPts val="0"/>
              </a:spcBef>
              <a:buClr>
                <a:schemeClr val="dk1"/>
              </a:buClr>
              <a:buSzPct val="55000"/>
              <a:buFont typeface="Arial"/>
              <a:buNone/>
            </a:pPr>
            <a:r>
              <a:rPr lang="en" sz="2000">
                <a:solidFill>
                  <a:schemeClr val="dk1"/>
                </a:solidFill>
                <a:latin typeface="Georgia"/>
                <a:ea typeface="Georgia"/>
                <a:cs typeface="Georgia"/>
                <a:sym typeface="Georgia"/>
              </a:rPr>
              <a:t>Find both local and national partners who can help, who we can learn from.</a:t>
            </a:r>
          </a:p>
          <a:p>
            <a:pPr lvl="0" algn="ctr" rtl="0">
              <a:lnSpc>
                <a:spcPct val="115000"/>
              </a:lnSpc>
              <a:spcBef>
                <a:spcPts val="0"/>
              </a:spcBef>
              <a:buClr>
                <a:schemeClr val="dk1"/>
              </a:buClr>
              <a:buFont typeface="Arial"/>
              <a:buNone/>
            </a:pPr>
            <a:endParaRPr sz="2000">
              <a:solidFill>
                <a:schemeClr val="dk1"/>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Community</a:t>
            </a:r>
          </a:p>
        </p:txBody>
      </p:sp>
      <p:pic>
        <p:nvPicPr>
          <p:cNvPr id="229" name="Shape 229" descr="giphy.gif"/>
          <p:cNvPicPr preferRelativeResize="0"/>
          <p:nvPr/>
        </p:nvPicPr>
        <p:blipFill>
          <a:blip r:embed="rId3">
            <a:alphaModFix/>
          </a:blip>
          <a:stretch>
            <a:fillRect/>
          </a:stretch>
        </p:blipFill>
        <p:spPr>
          <a:xfrm>
            <a:off x="730325" y="1360728"/>
            <a:ext cx="3480800" cy="2284684"/>
          </a:xfrm>
          <a:prstGeom prst="rect">
            <a:avLst/>
          </a:prstGeom>
          <a:noFill/>
          <a:ln>
            <a:noFill/>
          </a:ln>
        </p:spPr>
      </p:pic>
      <p:sp>
        <p:nvSpPr>
          <p:cNvPr id="230" name="Shape 230"/>
          <p:cNvSpPr txBox="1"/>
          <p:nvPr/>
        </p:nvSpPr>
        <p:spPr>
          <a:xfrm>
            <a:off x="4791525" y="1623454"/>
            <a:ext cx="3258000" cy="1307099"/>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 sz="2000">
                <a:solidFill>
                  <a:schemeClr val="dk1"/>
                </a:solidFill>
                <a:latin typeface="Georgia"/>
                <a:ea typeface="Georgia"/>
                <a:cs typeface="Georgia"/>
                <a:sym typeface="Georgia"/>
              </a:rPr>
              <a:t>Convenings for researchers </a:t>
            </a:r>
          </a:p>
          <a:p>
            <a:pPr lvl="0" algn="ctr" rtl="0">
              <a:lnSpc>
                <a:spcPct val="115000"/>
              </a:lnSpc>
              <a:spcBef>
                <a:spcPts val="0"/>
              </a:spcBef>
              <a:buNone/>
            </a:pPr>
            <a:r>
              <a:rPr lang="en" sz="2000" b="1" u="sng">
                <a:solidFill>
                  <a:schemeClr val="dk1"/>
                </a:solidFill>
                <a:latin typeface="Georgia"/>
                <a:ea typeface="Georgia"/>
                <a:cs typeface="Georgia"/>
                <a:sym typeface="Georgia"/>
              </a:rPr>
              <a:t>AND</a:t>
            </a:r>
            <a:r>
              <a:rPr lang="en" sz="2000" b="1">
                <a:solidFill>
                  <a:schemeClr val="dk1"/>
                </a:solidFill>
                <a:latin typeface="Georgia"/>
                <a:ea typeface="Georgia"/>
                <a:cs typeface="Georgia"/>
                <a:sym typeface="Georgia"/>
              </a:rPr>
              <a:t> </a:t>
            </a:r>
          </a:p>
          <a:p>
            <a:pPr lvl="0" algn="ctr" rtl="0">
              <a:lnSpc>
                <a:spcPct val="115000"/>
              </a:lnSpc>
              <a:spcBef>
                <a:spcPts val="0"/>
              </a:spcBef>
              <a:buNone/>
            </a:pPr>
            <a:r>
              <a:rPr lang="en" sz="2000">
                <a:solidFill>
                  <a:schemeClr val="dk1"/>
                </a:solidFill>
                <a:latin typeface="Georgia"/>
                <a:ea typeface="Georgia"/>
                <a:cs typeface="Georgia"/>
                <a:sym typeface="Georgia"/>
              </a:rPr>
              <a:t>practitioners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Community</a:t>
            </a:r>
          </a:p>
        </p:txBody>
      </p:sp>
      <p:pic>
        <p:nvPicPr>
          <p:cNvPr id="236" name="Shape 236" descr="giphy.gif"/>
          <p:cNvPicPr preferRelativeResize="0"/>
          <p:nvPr/>
        </p:nvPicPr>
        <p:blipFill>
          <a:blip r:embed="rId3">
            <a:alphaModFix/>
          </a:blip>
          <a:stretch>
            <a:fillRect/>
          </a:stretch>
        </p:blipFill>
        <p:spPr>
          <a:xfrm>
            <a:off x="4823650" y="1092762"/>
            <a:ext cx="2957974" cy="2957974"/>
          </a:xfrm>
          <a:prstGeom prst="rect">
            <a:avLst/>
          </a:prstGeom>
          <a:noFill/>
          <a:ln>
            <a:noFill/>
          </a:ln>
        </p:spPr>
      </p:pic>
      <p:sp>
        <p:nvSpPr>
          <p:cNvPr id="237" name="Shape 237"/>
          <p:cNvSpPr txBox="1"/>
          <p:nvPr/>
        </p:nvSpPr>
        <p:spPr>
          <a:xfrm>
            <a:off x="619325" y="1761475"/>
            <a:ext cx="3089400" cy="22389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 sz="1800">
                <a:solidFill>
                  <a:schemeClr val="dk1"/>
                </a:solidFill>
                <a:latin typeface="Georgia"/>
                <a:ea typeface="Georgia"/>
                <a:cs typeface="Georgia"/>
                <a:sym typeface="Georgia"/>
              </a:rPr>
              <a:t>Get out of the silo and connect to </a:t>
            </a:r>
            <a:r>
              <a:rPr lang="en" sz="1800" b="1" i="1">
                <a:solidFill>
                  <a:schemeClr val="dk1"/>
                </a:solidFill>
                <a:latin typeface="Georgia"/>
                <a:ea typeface="Georgia"/>
                <a:cs typeface="Georgia"/>
                <a:sym typeface="Georgia"/>
              </a:rPr>
              <a:t>big picture</a:t>
            </a:r>
          </a:p>
          <a:p>
            <a:pPr lvl="0" algn="ctr" rtl="0">
              <a:lnSpc>
                <a:spcPct val="115000"/>
              </a:lnSpc>
              <a:spcBef>
                <a:spcPts val="0"/>
              </a:spcBef>
              <a:buNone/>
            </a:pPr>
            <a:endParaRPr sz="1800">
              <a:solidFill>
                <a:schemeClr val="dk1"/>
              </a:solidFill>
              <a:latin typeface="Georgia"/>
              <a:ea typeface="Georgia"/>
              <a:cs typeface="Georgia"/>
              <a:sym typeface="Georgia"/>
            </a:endParaRPr>
          </a:p>
          <a:p>
            <a:pPr lvl="0" algn="ctr" rtl="0">
              <a:lnSpc>
                <a:spcPct val="115000"/>
              </a:lnSpc>
              <a:spcBef>
                <a:spcPts val="0"/>
              </a:spcBef>
              <a:buNone/>
            </a:pPr>
            <a:endParaRPr sz="1800">
              <a:solidFill>
                <a:schemeClr val="dk1"/>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879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Resources</a:t>
            </a:r>
          </a:p>
        </p:txBody>
      </p:sp>
      <p:sp>
        <p:nvSpPr>
          <p:cNvPr id="243" name="Shape 243"/>
          <p:cNvSpPr txBox="1">
            <a:spLocks noGrp="1"/>
          </p:cNvSpPr>
          <p:nvPr>
            <p:ph type="body" idx="1"/>
          </p:nvPr>
        </p:nvSpPr>
        <p:spPr>
          <a:xfrm>
            <a:off x="4809250" y="1861025"/>
            <a:ext cx="3307200" cy="1458600"/>
          </a:xfrm>
          <a:prstGeom prst="rect">
            <a:avLst/>
          </a:prstGeom>
        </p:spPr>
        <p:txBody>
          <a:bodyPr lIns="91425" tIns="91425" rIns="91425" bIns="91425" anchor="t" anchorCtr="0">
            <a:noAutofit/>
          </a:bodyPr>
          <a:lstStyle/>
          <a:p>
            <a:pPr lvl="0" algn="ctr" rtl="0">
              <a:spcBef>
                <a:spcPts val="0"/>
              </a:spcBef>
              <a:spcAft>
                <a:spcPts val="0"/>
              </a:spcAft>
              <a:buNone/>
            </a:pPr>
            <a:r>
              <a:rPr lang="en" sz="2000">
                <a:solidFill>
                  <a:schemeClr val="dk1"/>
                </a:solidFill>
                <a:latin typeface="Georgia"/>
                <a:ea typeface="Georgia"/>
                <a:cs typeface="Georgia"/>
                <a:sym typeface="Georgia"/>
              </a:rPr>
              <a:t>Resources exist, but practitioners are </a:t>
            </a:r>
            <a:r>
              <a:rPr lang="en" sz="2000" b="1" i="1">
                <a:solidFill>
                  <a:schemeClr val="dk1"/>
                </a:solidFill>
                <a:latin typeface="Georgia"/>
                <a:ea typeface="Georgia"/>
                <a:cs typeface="Georgia"/>
                <a:sym typeface="Georgia"/>
              </a:rPr>
              <a:t>unable to find</a:t>
            </a:r>
            <a:r>
              <a:rPr lang="en" sz="2000">
                <a:solidFill>
                  <a:schemeClr val="dk1"/>
                </a:solidFill>
                <a:latin typeface="Georgia"/>
                <a:ea typeface="Georgia"/>
                <a:cs typeface="Georgia"/>
                <a:sym typeface="Georgia"/>
              </a:rPr>
              <a:t> them</a:t>
            </a:r>
          </a:p>
        </p:txBody>
      </p:sp>
      <p:pic>
        <p:nvPicPr>
          <p:cNvPr id="244" name="Shape 244" descr="giphy.gif"/>
          <p:cNvPicPr preferRelativeResize="0"/>
          <p:nvPr/>
        </p:nvPicPr>
        <p:blipFill>
          <a:blip r:embed="rId3">
            <a:alphaModFix/>
          </a:blip>
          <a:stretch>
            <a:fillRect/>
          </a:stretch>
        </p:blipFill>
        <p:spPr>
          <a:xfrm>
            <a:off x="1404799" y="1021037"/>
            <a:ext cx="2799049" cy="3101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3879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Resources</a:t>
            </a:r>
          </a:p>
        </p:txBody>
      </p:sp>
      <p:sp>
        <p:nvSpPr>
          <p:cNvPr id="250" name="Shape 250"/>
          <p:cNvSpPr txBox="1"/>
          <p:nvPr/>
        </p:nvSpPr>
        <p:spPr>
          <a:xfrm>
            <a:off x="1181099" y="1468762"/>
            <a:ext cx="2741099" cy="12858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endParaRPr sz="1800">
              <a:solidFill>
                <a:schemeClr val="dk1"/>
              </a:solidFill>
              <a:latin typeface="Georgia"/>
              <a:ea typeface="Georgia"/>
              <a:cs typeface="Georgia"/>
              <a:sym typeface="Georgia"/>
            </a:endParaRPr>
          </a:p>
          <a:p>
            <a:pPr lvl="0" algn="ctr" rtl="0">
              <a:lnSpc>
                <a:spcPct val="115000"/>
              </a:lnSpc>
              <a:spcBef>
                <a:spcPts val="0"/>
              </a:spcBef>
              <a:buNone/>
            </a:pPr>
            <a:r>
              <a:rPr lang="en" sz="1800">
                <a:solidFill>
                  <a:schemeClr val="dk1"/>
                </a:solidFill>
                <a:latin typeface="Georgia"/>
                <a:ea typeface="Georgia"/>
                <a:cs typeface="Georgia"/>
                <a:sym typeface="Georgia"/>
              </a:rPr>
              <a:t>What researchers are incentivized to do is </a:t>
            </a:r>
            <a:r>
              <a:rPr lang="en" sz="1800" b="1" i="1">
                <a:solidFill>
                  <a:schemeClr val="dk1"/>
                </a:solidFill>
                <a:latin typeface="Georgia"/>
                <a:ea typeface="Georgia"/>
                <a:cs typeface="Georgia"/>
                <a:sym typeface="Georgia"/>
              </a:rPr>
              <a:t>disconnected</a:t>
            </a:r>
            <a:r>
              <a:rPr lang="en" sz="1800">
                <a:solidFill>
                  <a:schemeClr val="dk1"/>
                </a:solidFill>
                <a:latin typeface="Georgia"/>
                <a:ea typeface="Georgia"/>
                <a:cs typeface="Georgia"/>
                <a:sym typeface="Georgia"/>
              </a:rPr>
              <a:t> from what practitioners need.</a:t>
            </a:r>
          </a:p>
        </p:txBody>
      </p:sp>
      <p:pic>
        <p:nvPicPr>
          <p:cNvPr id="251" name="Shape 251"/>
          <p:cNvPicPr preferRelativeResize="0"/>
          <p:nvPr/>
        </p:nvPicPr>
        <p:blipFill>
          <a:blip r:embed="rId3">
            <a:alphaModFix/>
          </a:blip>
          <a:stretch>
            <a:fillRect/>
          </a:stretch>
        </p:blipFill>
        <p:spPr>
          <a:xfrm>
            <a:off x="4994675" y="1053250"/>
            <a:ext cx="2819199" cy="29213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879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Resources</a:t>
            </a:r>
          </a:p>
        </p:txBody>
      </p:sp>
      <p:sp>
        <p:nvSpPr>
          <p:cNvPr id="257" name="Shape 257"/>
          <p:cNvSpPr txBox="1"/>
          <p:nvPr/>
        </p:nvSpPr>
        <p:spPr>
          <a:xfrm>
            <a:off x="4872800" y="1724175"/>
            <a:ext cx="3103800" cy="15531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 sz="2000">
                <a:solidFill>
                  <a:schemeClr val="dk1"/>
                </a:solidFill>
                <a:latin typeface="Georgia"/>
                <a:ea typeface="Georgia"/>
                <a:cs typeface="Georgia"/>
                <a:sym typeface="Georgia"/>
              </a:rPr>
              <a:t>Request for </a:t>
            </a:r>
            <a:r>
              <a:rPr lang="en" sz="2000" b="1" i="1">
                <a:solidFill>
                  <a:schemeClr val="dk1"/>
                </a:solidFill>
                <a:latin typeface="Georgia"/>
                <a:ea typeface="Georgia"/>
                <a:cs typeface="Georgia"/>
                <a:sym typeface="Georgia"/>
              </a:rPr>
              <a:t>cases studies</a:t>
            </a:r>
            <a:r>
              <a:rPr lang="en" sz="2000">
                <a:solidFill>
                  <a:schemeClr val="dk1"/>
                </a:solidFill>
                <a:latin typeface="Georgia"/>
                <a:ea typeface="Georgia"/>
                <a:cs typeface="Georgia"/>
                <a:sym typeface="Georgia"/>
              </a:rPr>
              <a:t> and real life examples of how  CS Education was implemented from state level to teachers</a:t>
            </a:r>
          </a:p>
        </p:txBody>
      </p:sp>
      <p:pic>
        <p:nvPicPr>
          <p:cNvPr id="258" name="Shape 258"/>
          <p:cNvPicPr preferRelativeResize="0"/>
          <p:nvPr/>
        </p:nvPicPr>
        <p:blipFill>
          <a:blip r:embed="rId3">
            <a:alphaModFix/>
          </a:blip>
          <a:stretch>
            <a:fillRect/>
          </a:stretch>
        </p:blipFill>
        <p:spPr>
          <a:xfrm>
            <a:off x="816950" y="865325"/>
            <a:ext cx="3036525" cy="3440575"/>
          </a:xfrm>
          <a:prstGeom prst="rect">
            <a:avLst/>
          </a:prstGeom>
          <a:noFill/>
          <a:ln>
            <a:noFill/>
          </a:ln>
        </p:spPr>
      </p:pic>
      <p:sp>
        <p:nvSpPr>
          <p:cNvPr id="259" name="Shape 259"/>
          <p:cNvSpPr txBox="1"/>
          <p:nvPr/>
        </p:nvSpPr>
        <p:spPr>
          <a:xfrm>
            <a:off x="6849325" y="3341275"/>
            <a:ext cx="551100" cy="5727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3879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Resources</a:t>
            </a:r>
          </a:p>
        </p:txBody>
      </p:sp>
      <p:pic>
        <p:nvPicPr>
          <p:cNvPr id="265" name="Shape 265" descr="giphy.gif"/>
          <p:cNvPicPr preferRelativeResize="0"/>
          <p:nvPr/>
        </p:nvPicPr>
        <p:blipFill>
          <a:blip r:embed="rId3">
            <a:alphaModFix/>
          </a:blip>
          <a:stretch>
            <a:fillRect/>
          </a:stretch>
        </p:blipFill>
        <p:spPr>
          <a:xfrm>
            <a:off x="4444350" y="1540337"/>
            <a:ext cx="3657529" cy="2062825"/>
          </a:xfrm>
          <a:prstGeom prst="rect">
            <a:avLst/>
          </a:prstGeom>
          <a:noFill/>
          <a:ln>
            <a:noFill/>
          </a:ln>
        </p:spPr>
      </p:pic>
      <p:sp>
        <p:nvSpPr>
          <p:cNvPr id="266" name="Shape 266"/>
          <p:cNvSpPr txBox="1"/>
          <p:nvPr/>
        </p:nvSpPr>
        <p:spPr>
          <a:xfrm>
            <a:off x="958800" y="1813325"/>
            <a:ext cx="2716200" cy="8226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 sz="2000">
                <a:solidFill>
                  <a:schemeClr val="dk1"/>
                </a:solidFill>
                <a:latin typeface="Georgia"/>
                <a:ea typeface="Georgia"/>
                <a:cs typeface="Georgia"/>
                <a:sym typeface="Georgia"/>
              </a:rPr>
              <a:t>Need for data </a:t>
            </a:r>
            <a:r>
              <a:rPr lang="en" sz="2000" b="1" i="1">
                <a:solidFill>
                  <a:schemeClr val="dk1"/>
                </a:solidFill>
                <a:latin typeface="Georgia"/>
                <a:ea typeface="Georgia"/>
                <a:cs typeface="Georgia"/>
                <a:sym typeface="Georgia"/>
              </a:rPr>
              <a:t>reporting and tracking </a:t>
            </a:r>
            <a:r>
              <a:rPr lang="en" sz="2000">
                <a:solidFill>
                  <a:schemeClr val="dk1"/>
                </a:solidFill>
                <a:latin typeface="Georgia"/>
                <a:ea typeface="Georgia"/>
                <a:cs typeface="Georgia"/>
                <a:sym typeface="Georgia"/>
              </a:rPr>
              <a:t>progress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0" y="457200"/>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Implementation Assistance</a:t>
            </a:r>
          </a:p>
        </p:txBody>
      </p:sp>
      <p:sp>
        <p:nvSpPr>
          <p:cNvPr id="272" name="Shape 272"/>
          <p:cNvSpPr txBox="1">
            <a:spLocks noGrp="1"/>
          </p:cNvSpPr>
          <p:nvPr>
            <p:ph type="body" idx="1"/>
          </p:nvPr>
        </p:nvSpPr>
        <p:spPr>
          <a:xfrm>
            <a:off x="340475" y="1410900"/>
            <a:ext cx="4704300" cy="2082900"/>
          </a:xfrm>
          <a:prstGeom prst="rect">
            <a:avLst/>
          </a:prstGeom>
          <a:solidFill>
            <a:srgbClr val="FFFFFF"/>
          </a:solidFill>
        </p:spPr>
        <p:txBody>
          <a:bodyPr lIns="91425" tIns="91425" rIns="91425" bIns="91425" anchor="t" anchorCtr="0">
            <a:noAutofit/>
          </a:bodyPr>
          <a:lstStyle/>
          <a:p>
            <a:pPr lvl="0" rtl="0">
              <a:spcBef>
                <a:spcPts val="0"/>
              </a:spcBef>
              <a:spcAft>
                <a:spcPts val="0"/>
              </a:spcAft>
              <a:buNone/>
            </a:pPr>
            <a:r>
              <a:rPr lang="en" sz="2000">
                <a:solidFill>
                  <a:schemeClr val="dk1"/>
                </a:solidFill>
                <a:latin typeface="Georgia"/>
                <a:ea typeface="Georgia"/>
                <a:cs typeface="Georgia"/>
                <a:sym typeface="Georgia"/>
              </a:rPr>
              <a:t>Already lots of curriculum</a:t>
            </a:r>
          </a:p>
          <a:p>
            <a:pPr marL="457200" lvl="0" indent="-355600" rtl="0">
              <a:spcBef>
                <a:spcPts val="0"/>
              </a:spcBef>
              <a:spcAft>
                <a:spcPts val="0"/>
              </a:spcAft>
              <a:buClr>
                <a:schemeClr val="dk1"/>
              </a:buClr>
              <a:buSzPct val="100000"/>
              <a:buChar char="●"/>
            </a:pPr>
            <a:r>
              <a:rPr lang="en" sz="2000">
                <a:solidFill>
                  <a:schemeClr val="dk1"/>
                </a:solidFill>
                <a:latin typeface="Georgia"/>
                <a:ea typeface="Georgia"/>
                <a:cs typeface="Georgia"/>
                <a:sym typeface="Georgia"/>
              </a:rPr>
              <a:t>Need </a:t>
            </a:r>
            <a:r>
              <a:rPr lang="en" sz="2000" b="1" i="1">
                <a:solidFill>
                  <a:schemeClr val="dk1"/>
                </a:solidFill>
                <a:latin typeface="Georgia"/>
                <a:ea typeface="Georgia"/>
                <a:cs typeface="Georgia"/>
                <a:sym typeface="Georgia"/>
              </a:rPr>
              <a:t>consolidation, organization, and evaluation</a:t>
            </a:r>
            <a:r>
              <a:rPr lang="en" sz="2000">
                <a:solidFill>
                  <a:schemeClr val="dk1"/>
                </a:solidFill>
                <a:latin typeface="Georgia"/>
                <a:ea typeface="Georgia"/>
                <a:cs typeface="Georgia"/>
                <a:sym typeface="Georgia"/>
              </a:rPr>
              <a:t> of existing material</a:t>
            </a:r>
          </a:p>
          <a:p>
            <a:pPr marL="457200" lvl="0" indent="-355600" rtl="0">
              <a:spcBef>
                <a:spcPts val="0"/>
              </a:spcBef>
              <a:spcAft>
                <a:spcPts val="0"/>
              </a:spcAft>
              <a:buClr>
                <a:schemeClr val="dk1"/>
              </a:buClr>
              <a:buSzPct val="100000"/>
              <a:buChar char="●"/>
            </a:pPr>
            <a:r>
              <a:rPr lang="en" sz="2000" b="1" i="1">
                <a:solidFill>
                  <a:schemeClr val="dk1"/>
                </a:solidFill>
                <a:latin typeface="Georgia"/>
                <a:ea typeface="Georgia"/>
                <a:cs typeface="Georgia"/>
                <a:sym typeface="Georgia"/>
              </a:rPr>
              <a:t>Progressions and pathways</a:t>
            </a:r>
          </a:p>
          <a:p>
            <a:pPr marL="457200" lvl="0" indent="-355600" rtl="0">
              <a:spcBef>
                <a:spcPts val="0"/>
              </a:spcBef>
              <a:spcAft>
                <a:spcPts val="0"/>
              </a:spcAft>
              <a:buClr>
                <a:schemeClr val="dk1"/>
              </a:buClr>
              <a:buSzPct val="100000"/>
              <a:buChar char="●"/>
            </a:pPr>
            <a:r>
              <a:rPr lang="en" sz="2000">
                <a:solidFill>
                  <a:schemeClr val="dk1"/>
                </a:solidFill>
                <a:latin typeface="Georgia"/>
                <a:ea typeface="Georgia"/>
                <a:cs typeface="Georgia"/>
                <a:sym typeface="Georgia"/>
              </a:rPr>
              <a:t>Examples of CS </a:t>
            </a:r>
            <a:r>
              <a:rPr lang="en" sz="2000" b="1" i="1">
                <a:solidFill>
                  <a:schemeClr val="dk1"/>
                </a:solidFill>
                <a:latin typeface="Georgia"/>
                <a:ea typeface="Georgia"/>
                <a:cs typeface="Georgia"/>
                <a:sym typeface="Georgia"/>
              </a:rPr>
              <a:t>integrated</a:t>
            </a:r>
            <a:r>
              <a:rPr lang="en" sz="2000">
                <a:solidFill>
                  <a:schemeClr val="dk1"/>
                </a:solidFill>
                <a:latin typeface="Georgia"/>
                <a:ea typeface="Georgia"/>
                <a:cs typeface="Georgia"/>
                <a:sym typeface="Georgia"/>
              </a:rPr>
              <a:t> with other subjects</a:t>
            </a:r>
          </a:p>
          <a:p>
            <a:pPr lvl="0" rtl="0">
              <a:spcBef>
                <a:spcPts val="0"/>
              </a:spcBef>
              <a:spcAft>
                <a:spcPts val="0"/>
              </a:spcAft>
              <a:buNone/>
            </a:pPr>
            <a:endParaRPr sz="2000" b="1">
              <a:solidFill>
                <a:schemeClr val="dk1"/>
              </a:solidFill>
              <a:latin typeface="Georgia"/>
              <a:ea typeface="Georgia"/>
              <a:cs typeface="Georgia"/>
              <a:sym typeface="Georgia"/>
            </a:endParaRPr>
          </a:p>
          <a:p>
            <a:pPr lvl="0" rtl="0">
              <a:spcBef>
                <a:spcPts val="0"/>
              </a:spcBef>
              <a:buNone/>
            </a:pPr>
            <a:endParaRPr sz="2000"/>
          </a:p>
        </p:txBody>
      </p:sp>
      <p:pic>
        <p:nvPicPr>
          <p:cNvPr id="273" name="Shape 273"/>
          <p:cNvPicPr preferRelativeResize="0"/>
          <p:nvPr/>
        </p:nvPicPr>
        <p:blipFill>
          <a:blip r:embed="rId3">
            <a:alphaModFix/>
          </a:blip>
          <a:stretch>
            <a:fillRect/>
          </a:stretch>
        </p:blipFill>
        <p:spPr>
          <a:xfrm>
            <a:off x="5044725" y="1410900"/>
            <a:ext cx="2772174" cy="25525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0" y="457200"/>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Implementation Assistance</a:t>
            </a:r>
          </a:p>
        </p:txBody>
      </p:sp>
      <p:sp>
        <p:nvSpPr>
          <p:cNvPr id="279" name="Shape 279"/>
          <p:cNvSpPr txBox="1">
            <a:spLocks noGrp="1"/>
          </p:cNvSpPr>
          <p:nvPr>
            <p:ph type="body" idx="1"/>
          </p:nvPr>
        </p:nvSpPr>
        <p:spPr>
          <a:xfrm>
            <a:off x="4282725" y="1208400"/>
            <a:ext cx="4121400" cy="3082500"/>
          </a:xfrm>
          <a:prstGeom prst="rect">
            <a:avLst/>
          </a:prstGeom>
          <a:solidFill>
            <a:srgbClr val="FFFFFF"/>
          </a:solidFill>
        </p:spPr>
        <p:txBody>
          <a:bodyPr lIns="91425" tIns="91425" rIns="91425" bIns="91425" anchor="t" anchorCtr="0">
            <a:noAutofit/>
          </a:bodyPr>
          <a:lstStyle/>
          <a:p>
            <a:pPr lvl="0" rtl="0">
              <a:spcBef>
                <a:spcPts val="0"/>
              </a:spcBef>
              <a:spcAft>
                <a:spcPts val="0"/>
              </a:spcAft>
              <a:buNone/>
            </a:pPr>
            <a:r>
              <a:rPr lang="en">
                <a:solidFill>
                  <a:schemeClr val="dk1"/>
                </a:solidFill>
                <a:latin typeface="Georgia"/>
                <a:ea typeface="Georgia"/>
                <a:cs typeface="Georgia"/>
                <a:sym typeface="Georgia"/>
              </a:rPr>
              <a:t>Assessment</a:t>
            </a:r>
          </a:p>
          <a:p>
            <a:pPr marL="457200" lvl="0" indent="-228600" rtl="0">
              <a:spcBef>
                <a:spcPts val="0"/>
              </a:spcBef>
              <a:spcAft>
                <a:spcPts val="0"/>
              </a:spcAft>
              <a:buClr>
                <a:schemeClr val="dk1"/>
              </a:buClr>
              <a:buFont typeface="Georgia"/>
              <a:buChar char="●"/>
            </a:pPr>
            <a:r>
              <a:rPr lang="en">
                <a:solidFill>
                  <a:schemeClr val="dk1"/>
                </a:solidFill>
                <a:latin typeface="Georgia"/>
                <a:ea typeface="Georgia"/>
                <a:cs typeface="Georgia"/>
                <a:sym typeface="Georgia"/>
              </a:rPr>
              <a:t>Program </a:t>
            </a:r>
            <a:r>
              <a:rPr lang="en" b="1" i="1">
                <a:solidFill>
                  <a:schemeClr val="dk1"/>
                </a:solidFill>
                <a:latin typeface="Georgia"/>
                <a:ea typeface="Georgia"/>
                <a:cs typeface="Georgia"/>
                <a:sym typeface="Georgia"/>
              </a:rPr>
              <a:t>quality</a:t>
            </a:r>
            <a:r>
              <a:rPr lang="en">
                <a:solidFill>
                  <a:schemeClr val="dk1"/>
                </a:solidFill>
                <a:latin typeface="Georgia"/>
                <a:ea typeface="Georgia"/>
                <a:cs typeface="Georgia"/>
                <a:sym typeface="Georgia"/>
              </a:rPr>
              <a:t> disaggregated by student factors</a:t>
            </a:r>
          </a:p>
          <a:p>
            <a:pPr marL="457200" lvl="0" indent="-228600" rtl="0">
              <a:spcBef>
                <a:spcPts val="0"/>
              </a:spcBef>
              <a:spcAft>
                <a:spcPts val="0"/>
              </a:spcAft>
              <a:buClr>
                <a:schemeClr val="dk1"/>
              </a:buClr>
              <a:buFont typeface="Georgia"/>
              <a:buChar char="●"/>
            </a:pPr>
            <a:r>
              <a:rPr lang="en" b="1" i="1">
                <a:solidFill>
                  <a:schemeClr val="dk1"/>
                </a:solidFill>
                <a:latin typeface="Georgia"/>
                <a:ea typeface="Georgia"/>
                <a:cs typeface="Georgia"/>
                <a:sym typeface="Georgia"/>
              </a:rPr>
              <a:t>Feedback</a:t>
            </a:r>
            <a:r>
              <a:rPr lang="en">
                <a:solidFill>
                  <a:schemeClr val="dk1"/>
                </a:solidFill>
                <a:latin typeface="Georgia"/>
                <a:ea typeface="Georgia"/>
                <a:cs typeface="Georgia"/>
                <a:sym typeface="Georgia"/>
              </a:rPr>
              <a:t> on your own work - how to do real-time evaluation</a:t>
            </a:r>
          </a:p>
          <a:p>
            <a:pPr marL="457200" lvl="0" indent="-228600" rtl="0">
              <a:spcBef>
                <a:spcPts val="0"/>
              </a:spcBef>
              <a:spcAft>
                <a:spcPts val="0"/>
              </a:spcAft>
              <a:buClr>
                <a:schemeClr val="dk1"/>
              </a:buClr>
              <a:buFont typeface="Georgia"/>
              <a:buChar char="●"/>
            </a:pPr>
            <a:r>
              <a:rPr lang="en" b="1" i="1">
                <a:solidFill>
                  <a:schemeClr val="dk1"/>
                </a:solidFill>
                <a:latin typeface="Georgia"/>
                <a:ea typeface="Georgia"/>
                <a:cs typeface="Georgia"/>
                <a:sym typeface="Georgia"/>
              </a:rPr>
              <a:t>Safe places</a:t>
            </a:r>
            <a:r>
              <a:rPr lang="en">
                <a:solidFill>
                  <a:schemeClr val="dk1"/>
                </a:solidFill>
                <a:latin typeface="Georgia"/>
                <a:ea typeface="Georgia"/>
                <a:cs typeface="Georgia"/>
                <a:sym typeface="Georgia"/>
              </a:rPr>
              <a:t> to report what doesn’t work in order to improve/grow</a:t>
            </a:r>
          </a:p>
          <a:p>
            <a:pPr lvl="0" rtl="0">
              <a:spcBef>
                <a:spcPts val="0"/>
              </a:spcBef>
              <a:buNone/>
            </a:pPr>
            <a:endParaRPr sz="1200"/>
          </a:p>
        </p:txBody>
      </p:sp>
      <p:pic>
        <p:nvPicPr>
          <p:cNvPr id="280" name="Shape 280" descr="smiley face options.jpg"/>
          <p:cNvPicPr preferRelativeResize="0"/>
          <p:nvPr/>
        </p:nvPicPr>
        <p:blipFill>
          <a:blip r:embed="rId3">
            <a:alphaModFix/>
          </a:blip>
          <a:stretch>
            <a:fillRect/>
          </a:stretch>
        </p:blipFill>
        <p:spPr>
          <a:xfrm>
            <a:off x="546900" y="1706674"/>
            <a:ext cx="3823200" cy="1917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0" y="457200"/>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Implementation Assistance</a:t>
            </a:r>
          </a:p>
        </p:txBody>
      </p:sp>
      <p:sp>
        <p:nvSpPr>
          <p:cNvPr id="286" name="Shape 286"/>
          <p:cNvSpPr txBox="1">
            <a:spLocks noGrp="1"/>
          </p:cNvSpPr>
          <p:nvPr>
            <p:ph type="body" idx="1"/>
          </p:nvPr>
        </p:nvSpPr>
        <p:spPr>
          <a:xfrm>
            <a:off x="268425" y="1578700"/>
            <a:ext cx="3635100" cy="2271900"/>
          </a:xfrm>
          <a:prstGeom prst="rect">
            <a:avLst/>
          </a:prstGeom>
          <a:solidFill>
            <a:srgbClr val="FFFFFF"/>
          </a:solidFill>
        </p:spPr>
        <p:txBody>
          <a:bodyPr lIns="91425" tIns="91425" rIns="91425" bIns="91425" anchor="t" anchorCtr="0">
            <a:noAutofit/>
          </a:bodyPr>
          <a:lstStyle/>
          <a:p>
            <a:pPr lvl="0" rtl="0">
              <a:spcBef>
                <a:spcPts val="0"/>
              </a:spcBef>
              <a:spcAft>
                <a:spcPts val="0"/>
              </a:spcAft>
              <a:buNone/>
            </a:pPr>
            <a:endParaRPr sz="2000">
              <a:solidFill>
                <a:schemeClr val="dk1"/>
              </a:solidFill>
              <a:latin typeface="Georgia"/>
              <a:ea typeface="Georgia"/>
              <a:cs typeface="Georgia"/>
              <a:sym typeface="Georgia"/>
            </a:endParaRPr>
          </a:p>
          <a:p>
            <a:pPr lvl="0" rtl="0">
              <a:spcBef>
                <a:spcPts val="0"/>
              </a:spcBef>
              <a:spcAft>
                <a:spcPts val="0"/>
              </a:spcAft>
              <a:buNone/>
            </a:pPr>
            <a:r>
              <a:rPr lang="en" sz="2000">
                <a:solidFill>
                  <a:schemeClr val="dk1"/>
                </a:solidFill>
                <a:latin typeface="Georgia"/>
                <a:ea typeface="Georgia"/>
                <a:cs typeface="Georgia"/>
                <a:sym typeface="Georgia"/>
              </a:rPr>
              <a:t>Standards: </a:t>
            </a:r>
            <a:r>
              <a:rPr lang="en" sz="2000" b="1" i="1">
                <a:solidFill>
                  <a:schemeClr val="dk1"/>
                </a:solidFill>
                <a:latin typeface="Georgia"/>
                <a:ea typeface="Georgia"/>
                <a:cs typeface="Georgia"/>
                <a:sym typeface="Georgia"/>
              </a:rPr>
              <a:t>Alignment</a:t>
            </a:r>
            <a:r>
              <a:rPr lang="en" sz="2000">
                <a:solidFill>
                  <a:schemeClr val="dk1"/>
                </a:solidFill>
                <a:latin typeface="Georgia"/>
                <a:ea typeface="Georgia"/>
                <a:cs typeface="Georgia"/>
                <a:sym typeface="Georgia"/>
              </a:rPr>
              <a:t> in curriculum and assessment to national standards/framework</a:t>
            </a:r>
          </a:p>
          <a:p>
            <a:pPr marR="0" lvl="0" algn="l" rtl="0">
              <a:lnSpc>
                <a:spcPct val="115000"/>
              </a:lnSpc>
              <a:spcBef>
                <a:spcPts val="0"/>
              </a:spcBef>
              <a:spcAft>
                <a:spcPts val="0"/>
              </a:spcAft>
              <a:buNone/>
            </a:pPr>
            <a:endParaRPr sz="2000"/>
          </a:p>
        </p:txBody>
      </p:sp>
      <p:pic>
        <p:nvPicPr>
          <p:cNvPr id="287" name="Shape 287"/>
          <p:cNvPicPr preferRelativeResize="0"/>
          <p:nvPr/>
        </p:nvPicPr>
        <p:blipFill>
          <a:blip r:embed="rId3">
            <a:alphaModFix/>
          </a:blip>
          <a:stretch>
            <a:fillRect/>
          </a:stretch>
        </p:blipFill>
        <p:spPr>
          <a:xfrm>
            <a:off x="3765725" y="1334700"/>
            <a:ext cx="2329550" cy="2329550"/>
          </a:xfrm>
          <a:prstGeom prst="rect">
            <a:avLst/>
          </a:prstGeom>
          <a:noFill/>
          <a:ln>
            <a:noFill/>
          </a:ln>
        </p:spPr>
      </p:pic>
      <p:pic>
        <p:nvPicPr>
          <p:cNvPr id="288" name="Shape 288"/>
          <p:cNvPicPr preferRelativeResize="0"/>
          <p:nvPr/>
        </p:nvPicPr>
        <p:blipFill>
          <a:blip r:embed="rId4">
            <a:alphaModFix/>
          </a:blip>
          <a:stretch>
            <a:fillRect/>
          </a:stretch>
        </p:blipFill>
        <p:spPr>
          <a:xfrm>
            <a:off x="6095274" y="1258500"/>
            <a:ext cx="2058125" cy="270805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Shape 112"/>
          <p:cNvPicPr preferRelativeResize="0"/>
          <p:nvPr/>
        </p:nvPicPr>
        <p:blipFill>
          <a:blip r:embed="rId3">
            <a:alphaModFix/>
          </a:blip>
          <a:stretch>
            <a:fillRect/>
          </a:stretch>
        </p:blipFill>
        <p:spPr>
          <a:xfrm>
            <a:off x="2169050" y="152400"/>
            <a:ext cx="3563299" cy="4654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0" y="457200"/>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Implementation Assistance</a:t>
            </a:r>
          </a:p>
        </p:txBody>
      </p:sp>
      <p:sp>
        <p:nvSpPr>
          <p:cNvPr id="294" name="Shape 294"/>
          <p:cNvSpPr txBox="1">
            <a:spLocks noGrp="1"/>
          </p:cNvSpPr>
          <p:nvPr>
            <p:ph type="body" idx="1"/>
          </p:nvPr>
        </p:nvSpPr>
        <p:spPr>
          <a:xfrm>
            <a:off x="461675" y="1410900"/>
            <a:ext cx="5861400" cy="2836200"/>
          </a:xfrm>
          <a:prstGeom prst="rect">
            <a:avLst/>
          </a:prstGeom>
          <a:solidFill>
            <a:srgbClr val="FFFFFF"/>
          </a:solidFill>
        </p:spPr>
        <p:txBody>
          <a:bodyPr lIns="91425" tIns="91425" rIns="91425" bIns="91425" anchor="t" anchorCtr="0">
            <a:noAutofit/>
          </a:bodyPr>
          <a:lstStyle/>
          <a:p>
            <a:pPr lvl="0" rtl="0">
              <a:spcBef>
                <a:spcPts val="0"/>
              </a:spcBef>
              <a:spcAft>
                <a:spcPts val="0"/>
              </a:spcAft>
              <a:buNone/>
            </a:pPr>
            <a:r>
              <a:rPr lang="en" sz="2000">
                <a:solidFill>
                  <a:schemeClr val="dk1"/>
                </a:solidFill>
                <a:latin typeface="Georgia"/>
                <a:ea typeface="Georgia"/>
                <a:cs typeface="Georgia"/>
                <a:sym typeface="Georgia"/>
              </a:rPr>
              <a:t>Teacher Support</a:t>
            </a:r>
          </a:p>
          <a:p>
            <a:pPr marL="457200" lvl="0" indent="-355600" rtl="0">
              <a:spcBef>
                <a:spcPts val="0"/>
              </a:spcBef>
              <a:spcAft>
                <a:spcPts val="0"/>
              </a:spcAft>
              <a:buClr>
                <a:schemeClr val="dk1"/>
              </a:buClr>
              <a:buSzPct val="100000"/>
              <a:buChar char="●"/>
            </a:pPr>
            <a:r>
              <a:rPr lang="en" sz="2000">
                <a:solidFill>
                  <a:schemeClr val="dk1"/>
                </a:solidFill>
                <a:latin typeface="Georgia"/>
                <a:ea typeface="Georgia"/>
                <a:cs typeface="Georgia"/>
                <a:sym typeface="Georgia"/>
              </a:rPr>
              <a:t>Better ways to identify </a:t>
            </a:r>
            <a:r>
              <a:rPr lang="en" sz="2000" b="1" i="1">
                <a:solidFill>
                  <a:schemeClr val="dk1"/>
                </a:solidFill>
                <a:latin typeface="Georgia"/>
                <a:ea typeface="Georgia"/>
                <a:cs typeface="Georgia"/>
                <a:sym typeface="Georgia"/>
              </a:rPr>
              <a:t>relevant</a:t>
            </a:r>
            <a:r>
              <a:rPr lang="en" sz="2000">
                <a:solidFill>
                  <a:schemeClr val="dk1"/>
                </a:solidFill>
                <a:latin typeface="Georgia"/>
                <a:ea typeface="Georgia"/>
                <a:cs typeface="Georgia"/>
                <a:sym typeface="Georgia"/>
              </a:rPr>
              <a:t> resources</a:t>
            </a:r>
          </a:p>
          <a:p>
            <a:pPr marL="457200" lvl="0" indent="-355600" rtl="0">
              <a:spcBef>
                <a:spcPts val="0"/>
              </a:spcBef>
              <a:spcAft>
                <a:spcPts val="0"/>
              </a:spcAft>
              <a:buClr>
                <a:schemeClr val="dk1"/>
              </a:buClr>
              <a:buSzPct val="100000"/>
              <a:buChar char="●"/>
            </a:pPr>
            <a:r>
              <a:rPr lang="en" sz="2000">
                <a:solidFill>
                  <a:schemeClr val="dk1"/>
                </a:solidFill>
                <a:latin typeface="Georgia"/>
                <a:ea typeface="Georgia"/>
                <a:cs typeface="Georgia"/>
                <a:sym typeface="Georgia"/>
              </a:rPr>
              <a:t>Identify peers to </a:t>
            </a:r>
            <a:r>
              <a:rPr lang="en" sz="2000" b="1" i="1">
                <a:solidFill>
                  <a:schemeClr val="dk1"/>
                </a:solidFill>
                <a:latin typeface="Georgia"/>
                <a:ea typeface="Georgia"/>
                <a:cs typeface="Georgia"/>
                <a:sym typeface="Georgia"/>
              </a:rPr>
              <a:t>collaborate</a:t>
            </a:r>
          </a:p>
          <a:p>
            <a:pPr marL="457200" lvl="0" indent="-355600" rtl="0">
              <a:spcBef>
                <a:spcPts val="0"/>
              </a:spcBef>
              <a:spcAft>
                <a:spcPts val="0"/>
              </a:spcAft>
              <a:buClr>
                <a:schemeClr val="dk1"/>
              </a:buClr>
              <a:buSzPct val="100000"/>
              <a:buChar char="●"/>
            </a:pPr>
            <a:r>
              <a:rPr lang="en" sz="2000" b="1" i="1">
                <a:solidFill>
                  <a:schemeClr val="dk1"/>
                </a:solidFill>
                <a:latin typeface="Georgia"/>
                <a:ea typeface="Georgia"/>
                <a:cs typeface="Georgia"/>
                <a:sym typeface="Georgia"/>
              </a:rPr>
              <a:t>Resources</a:t>
            </a:r>
            <a:r>
              <a:rPr lang="en" sz="2000">
                <a:solidFill>
                  <a:schemeClr val="dk1"/>
                </a:solidFill>
                <a:latin typeface="Georgia"/>
                <a:ea typeface="Georgia"/>
                <a:cs typeface="Georgia"/>
                <a:sym typeface="Georgia"/>
              </a:rPr>
              <a:t> for CS teachers vs. teachers who teach CS</a:t>
            </a:r>
          </a:p>
          <a:p>
            <a:pPr marR="0" lvl="0" algn="l" rtl="0">
              <a:lnSpc>
                <a:spcPct val="115000"/>
              </a:lnSpc>
              <a:spcBef>
                <a:spcPts val="0"/>
              </a:spcBef>
              <a:spcAft>
                <a:spcPts val="0"/>
              </a:spcAft>
              <a:buNone/>
            </a:pPr>
            <a:endParaRPr sz="2000"/>
          </a:p>
        </p:txBody>
      </p:sp>
      <p:pic>
        <p:nvPicPr>
          <p:cNvPr id="295" name="Shape 295" descr="huge.16.83769.JPG"/>
          <p:cNvPicPr preferRelativeResize="0"/>
          <p:nvPr/>
        </p:nvPicPr>
        <p:blipFill>
          <a:blip r:embed="rId3">
            <a:alphaModFix/>
          </a:blip>
          <a:stretch>
            <a:fillRect/>
          </a:stretch>
        </p:blipFill>
        <p:spPr>
          <a:xfrm>
            <a:off x="6406500" y="1367325"/>
            <a:ext cx="2133302" cy="2587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0" y="457200"/>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you said: Implementation Assistance</a:t>
            </a:r>
          </a:p>
        </p:txBody>
      </p:sp>
      <p:sp>
        <p:nvSpPr>
          <p:cNvPr id="301" name="Shape 301"/>
          <p:cNvSpPr txBox="1">
            <a:spLocks noGrp="1"/>
          </p:cNvSpPr>
          <p:nvPr>
            <p:ph type="body" idx="1"/>
          </p:nvPr>
        </p:nvSpPr>
        <p:spPr>
          <a:xfrm>
            <a:off x="618150" y="1483850"/>
            <a:ext cx="4488000" cy="1983300"/>
          </a:xfrm>
          <a:prstGeom prst="rect">
            <a:avLst/>
          </a:prstGeom>
          <a:solidFill>
            <a:srgbClr val="FFFFFF"/>
          </a:solidFill>
        </p:spPr>
        <p:txBody>
          <a:bodyPr lIns="91425" tIns="91425" rIns="91425" bIns="91425" anchor="t" anchorCtr="0">
            <a:noAutofit/>
          </a:bodyPr>
          <a:lstStyle/>
          <a:p>
            <a:pPr lvl="0" rtl="0">
              <a:spcBef>
                <a:spcPts val="0"/>
              </a:spcBef>
              <a:spcAft>
                <a:spcPts val="0"/>
              </a:spcAft>
              <a:buNone/>
            </a:pPr>
            <a:r>
              <a:rPr lang="en">
                <a:solidFill>
                  <a:schemeClr val="dk1"/>
                </a:solidFill>
                <a:latin typeface="Georgia"/>
                <a:ea typeface="Georgia"/>
                <a:cs typeface="Georgia"/>
                <a:sym typeface="Georgia"/>
              </a:rPr>
              <a:t>Need to be focused on </a:t>
            </a:r>
            <a:r>
              <a:rPr lang="en" b="1" i="1">
                <a:solidFill>
                  <a:schemeClr val="dk1"/>
                </a:solidFill>
                <a:latin typeface="Georgia"/>
                <a:ea typeface="Georgia"/>
                <a:cs typeface="Georgia"/>
                <a:sym typeface="Georgia"/>
              </a:rPr>
              <a:t>sustainability</a:t>
            </a:r>
            <a:r>
              <a:rPr lang="en">
                <a:solidFill>
                  <a:schemeClr val="dk1"/>
                </a:solidFill>
                <a:latin typeface="Georgia"/>
                <a:ea typeface="Georgia"/>
                <a:cs typeface="Georgia"/>
                <a:sym typeface="Georgia"/>
              </a:rPr>
              <a:t> </a:t>
            </a:r>
          </a:p>
          <a:p>
            <a:pPr lvl="0" rtl="0">
              <a:spcBef>
                <a:spcPts val="0"/>
              </a:spcBef>
              <a:spcAft>
                <a:spcPts val="0"/>
              </a:spcAft>
              <a:buNone/>
            </a:pPr>
            <a:endParaRPr>
              <a:solidFill>
                <a:schemeClr val="dk1"/>
              </a:solidFill>
              <a:latin typeface="Georgia"/>
              <a:ea typeface="Georgia"/>
              <a:cs typeface="Georgia"/>
              <a:sym typeface="Georgia"/>
            </a:endParaRPr>
          </a:p>
          <a:p>
            <a:pPr lvl="0" rtl="0">
              <a:spcBef>
                <a:spcPts val="0"/>
              </a:spcBef>
              <a:spcAft>
                <a:spcPts val="0"/>
              </a:spcAft>
              <a:buNone/>
            </a:pPr>
            <a:r>
              <a:rPr lang="en">
                <a:solidFill>
                  <a:schemeClr val="dk1"/>
                </a:solidFill>
                <a:latin typeface="Georgia"/>
                <a:ea typeface="Georgia"/>
                <a:cs typeface="Georgia"/>
                <a:sym typeface="Georgia"/>
              </a:rPr>
              <a:t>Engage/Connect to </a:t>
            </a:r>
            <a:r>
              <a:rPr lang="en" b="1" i="1">
                <a:solidFill>
                  <a:schemeClr val="dk1"/>
                </a:solidFill>
                <a:latin typeface="Georgia"/>
                <a:ea typeface="Georgia"/>
                <a:cs typeface="Georgia"/>
                <a:sym typeface="Georgia"/>
              </a:rPr>
              <a:t>Schools of Education</a:t>
            </a:r>
            <a:r>
              <a:rPr lang="en">
                <a:solidFill>
                  <a:schemeClr val="dk1"/>
                </a:solidFill>
                <a:latin typeface="Georgia"/>
                <a:ea typeface="Georgia"/>
                <a:cs typeface="Georgia"/>
                <a:sym typeface="Georgia"/>
              </a:rPr>
              <a:t> for t</a:t>
            </a:r>
            <a:r>
              <a:rPr lang="en" sz="1800">
                <a:solidFill>
                  <a:schemeClr val="dk1"/>
                </a:solidFill>
                <a:latin typeface="Georgia"/>
                <a:ea typeface="Georgia"/>
                <a:cs typeface="Georgia"/>
                <a:sym typeface="Georgia"/>
              </a:rPr>
              <a:t>eacher prep</a:t>
            </a:r>
            <a:r>
              <a:rPr lang="en">
                <a:solidFill>
                  <a:schemeClr val="dk1"/>
                </a:solidFill>
                <a:latin typeface="Georgia"/>
                <a:ea typeface="Georgia"/>
                <a:cs typeface="Georgia"/>
                <a:sym typeface="Georgia"/>
              </a:rPr>
              <a:t> and r</a:t>
            </a:r>
            <a:r>
              <a:rPr lang="en" sz="1800">
                <a:solidFill>
                  <a:schemeClr val="dk1"/>
                </a:solidFill>
                <a:latin typeface="Georgia"/>
                <a:ea typeface="Georgia"/>
                <a:cs typeface="Georgia"/>
                <a:sym typeface="Georgia"/>
              </a:rPr>
              <a:t>esearch to support CS Education implementation</a:t>
            </a:r>
          </a:p>
        </p:txBody>
      </p:sp>
      <p:pic>
        <p:nvPicPr>
          <p:cNvPr id="302" name="Shape 302" descr="keep going.jpeg"/>
          <p:cNvPicPr preferRelativeResize="0"/>
          <p:nvPr/>
        </p:nvPicPr>
        <p:blipFill>
          <a:blip r:embed="rId3">
            <a:alphaModFix/>
          </a:blip>
          <a:stretch>
            <a:fillRect/>
          </a:stretch>
        </p:blipFill>
        <p:spPr>
          <a:xfrm>
            <a:off x="5155200" y="1316450"/>
            <a:ext cx="2781700" cy="2510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159300" y="3688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Priority Areas:</a:t>
            </a:r>
          </a:p>
        </p:txBody>
      </p:sp>
      <p:sp>
        <p:nvSpPr>
          <p:cNvPr id="308" name="Shape 308"/>
          <p:cNvSpPr txBox="1">
            <a:spLocks noGrp="1"/>
          </p:cNvSpPr>
          <p:nvPr>
            <p:ph type="body" idx="1"/>
          </p:nvPr>
        </p:nvSpPr>
        <p:spPr>
          <a:xfrm>
            <a:off x="3053950" y="2979075"/>
            <a:ext cx="2814000" cy="918900"/>
          </a:xfrm>
          <a:prstGeom prst="rect">
            <a:avLst/>
          </a:prstGeom>
        </p:spPr>
        <p:txBody>
          <a:bodyPr lIns="91425" tIns="91425" rIns="91425" bIns="91425" anchor="t" anchorCtr="0">
            <a:noAutofit/>
          </a:bodyPr>
          <a:lstStyle/>
          <a:p>
            <a:pPr lvl="0" algn="ctr" rtl="0">
              <a:lnSpc>
                <a:spcPct val="130000"/>
              </a:lnSpc>
              <a:spcBef>
                <a:spcPts val="0"/>
              </a:spcBef>
              <a:spcAft>
                <a:spcPts val="0"/>
              </a:spcAft>
              <a:buNone/>
            </a:pPr>
            <a:r>
              <a:rPr lang="en" b="1">
                <a:solidFill>
                  <a:srgbClr val="005493"/>
                </a:solidFill>
                <a:highlight>
                  <a:srgbClr val="FFFFFF"/>
                </a:highlight>
                <a:latin typeface="Georgia"/>
                <a:ea typeface="Georgia"/>
                <a:cs typeface="Georgia"/>
                <a:sym typeface="Georgia"/>
              </a:rPr>
              <a:t>Knowledge and Resource Dissemination</a:t>
            </a:r>
          </a:p>
        </p:txBody>
      </p:sp>
      <p:sp>
        <p:nvSpPr>
          <p:cNvPr id="309" name="Shape 309"/>
          <p:cNvSpPr txBox="1">
            <a:spLocks noGrp="1"/>
          </p:cNvSpPr>
          <p:nvPr>
            <p:ph type="body" idx="1"/>
          </p:nvPr>
        </p:nvSpPr>
        <p:spPr>
          <a:xfrm>
            <a:off x="6098100" y="1228675"/>
            <a:ext cx="2734200" cy="3416400"/>
          </a:xfrm>
          <a:prstGeom prst="rect">
            <a:avLst/>
          </a:prstGeom>
        </p:spPr>
        <p:txBody>
          <a:bodyPr lIns="91425" tIns="91425" rIns="91425" bIns="91425" anchor="t" anchorCtr="0">
            <a:noAutofit/>
          </a:bodyPr>
          <a:lstStyle/>
          <a:p>
            <a:pPr lvl="0" algn="ctr" rtl="0">
              <a:lnSpc>
                <a:spcPct val="130000"/>
              </a:lnSpc>
              <a:spcBef>
                <a:spcPts val="0"/>
              </a:spcBef>
              <a:spcAft>
                <a:spcPts val="0"/>
              </a:spcAft>
              <a:buNone/>
            </a:pPr>
            <a:r>
              <a:rPr lang="en" b="1">
                <a:solidFill>
                  <a:srgbClr val="1280B5"/>
                </a:solidFill>
                <a:highlight>
                  <a:srgbClr val="FFFFFF"/>
                </a:highlight>
                <a:latin typeface="Georgia"/>
                <a:ea typeface="Georgia"/>
                <a:cs typeface="Georgia"/>
                <a:sym typeface="Georgia"/>
              </a:rPr>
              <a:t>District Consultation and Support</a:t>
            </a: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sz="1800">
              <a:solidFill>
                <a:srgbClr val="000000"/>
              </a:solidFill>
              <a:highlight>
                <a:srgbClr val="FFFFFF"/>
              </a:highlight>
              <a:latin typeface="Georgia"/>
              <a:ea typeface="Georgia"/>
              <a:cs typeface="Georgia"/>
              <a:sym typeface="Georgia"/>
            </a:endParaRPr>
          </a:p>
        </p:txBody>
      </p:sp>
      <p:sp>
        <p:nvSpPr>
          <p:cNvPr id="310" name="Shape 310"/>
          <p:cNvSpPr txBox="1">
            <a:spLocks noGrp="1"/>
          </p:cNvSpPr>
          <p:nvPr>
            <p:ph type="body" idx="1"/>
          </p:nvPr>
        </p:nvSpPr>
        <p:spPr>
          <a:xfrm>
            <a:off x="311700" y="1168025"/>
            <a:ext cx="2365200" cy="918900"/>
          </a:xfrm>
          <a:prstGeom prst="rect">
            <a:avLst/>
          </a:prstGeom>
        </p:spPr>
        <p:txBody>
          <a:bodyPr lIns="91425" tIns="91425" rIns="91425" bIns="91425" anchor="t" anchorCtr="0">
            <a:noAutofit/>
          </a:bodyPr>
          <a:lstStyle/>
          <a:p>
            <a:pPr lvl="0" algn="ctr" rtl="0">
              <a:lnSpc>
                <a:spcPct val="130000"/>
              </a:lnSpc>
              <a:spcBef>
                <a:spcPts val="0"/>
              </a:spcBef>
              <a:spcAft>
                <a:spcPts val="0"/>
              </a:spcAft>
              <a:buNone/>
            </a:pPr>
            <a:r>
              <a:rPr lang="en" b="1">
                <a:solidFill>
                  <a:srgbClr val="D6187D"/>
                </a:solidFill>
                <a:highlight>
                  <a:srgbClr val="FFFFFF"/>
                </a:highlight>
                <a:latin typeface="Georgia"/>
                <a:ea typeface="Georgia"/>
                <a:cs typeface="Georgia"/>
                <a:sym typeface="Georgia"/>
              </a:rPr>
              <a:t>Strategic Connections</a:t>
            </a:r>
          </a:p>
        </p:txBody>
      </p:sp>
      <p:pic>
        <p:nvPicPr>
          <p:cNvPr id="311" name="Shape 311" descr="teachertable.jpg"/>
          <p:cNvPicPr preferRelativeResize="0"/>
          <p:nvPr/>
        </p:nvPicPr>
        <p:blipFill>
          <a:blip r:embed="rId3">
            <a:alphaModFix/>
          </a:blip>
          <a:stretch>
            <a:fillRect/>
          </a:stretch>
        </p:blipFill>
        <p:spPr>
          <a:xfrm>
            <a:off x="6358800" y="2481675"/>
            <a:ext cx="2365200" cy="1537382"/>
          </a:xfrm>
          <a:prstGeom prst="rect">
            <a:avLst/>
          </a:prstGeom>
          <a:noFill/>
          <a:ln>
            <a:noFill/>
          </a:ln>
        </p:spPr>
      </p:pic>
      <p:pic>
        <p:nvPicPr>
          <p:cNvPr id="312" name="Shape 312" descr="16CSFairNYC064.jpg"/>
          <p:cNvPicPr preferRelativeResize="0"/>
          <p:nvPr/>
        </p:nvPicPr>
        <p:blipFill>
          <a:blip r:embed="rId4">
            <a:alphaModFix/>
          </a:blip>
          <a:stretch>
            <a:fillRect/>
          </a:stretch>
        </p:blipFill>
        <p:spPr>
          <a:xfrm>
            <a:off x="314700" y="2106950"/>
            <a:ext cx="2365200" cy="1576800"/>
          </a:xfrm>
          <a:prstGeom prst="rect">
            <a:avLst/>
          </a:prstGeom>
          <a:noFill/>
          <a:ln>
            <a:noFill/>
          </a:ln>
        </p:spPr>
      </p:pic>
      <p:pic>
        <p:nvPicPr>
          <p:cNvPr id="313" name="Shape 313" descr="../Pictures/Photos%20Library.photoslibrary/resources/modelresources/114/118/rv9klZwHT2yxu8xUto9AiQ/IMG_3577.jpg"/>
          <p:cNvPicPr preferRelativeResize="0"/>
          <p:nvPr/>
        </p:nvPicPr>
        <p:blipFill rotWithShape="1">
          <a:blip r:embed="rId5">
            <a:alphaModFix/>
          </a:blip>
          <a:srcRect l="4300" t="31395" r="5348" b="26744"/>
          <a:stretch/>
        </p:blipFill>
        <p:spPr>
          <a:xfrm>
            <a:off x="3214699" y="1320423"/>
            <a:ext cx="2548452" cy="1576799"/>
          </a:xfrm>
          <a:prstGeom prst="rect">
            <a:avLst/>
          </a:prstGeom>
          <a:noFill/>
          <a:ln>
            <a:noFill/>
          </a:ln>
        </p:spPr>
      </p:pic>
      <p:sp>
        <p:nvSpPr>
          <p:cNvPr id="314" name="Shape 314"/>
          <p:cNvSpPr txBox="1"/>
          <p:nvPr/>
        </p:nvSpPr>
        <p:spPr>
          <a:xfrm>
            <a:off x="1692700" y="1517425"/>
            <a:ext cx="7337400" cy="8559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2355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Impact - Strategic Connections</a:t>
            </a:r>
          </a:p>
        </p:txBody>
      </p:sp>
      <p:pic>
        <p:nvPicPr>
          <p:cNvPr id="320" name="Shape 320" descr="Screen Shot 2017-05-18 at 2.30.31 PM.png"/>
          <p:cNvPicPr preferRelativeResize="0"/>
          <p:nvPr/>
        </p:nvPicPr>
        <p:blipFill>
          <a:blip r:embed="rId3">
            <a:alphaModFix/>
          </a:blip>
          <a:stretch>
            <a:fillRect/>
          </a:stretch>
        </p:blipFill>
        <p:spPr>
          <a:xfrm>
            <a:off x="483750" y="1082025"/>
            <a:ext cx="3395525" cy="1651850"/>
          </a:xfrm>
          <a:prstGeom prst="rect">
            <a:avLst/>
          </a:prstGeom>
          <a:noFill/>
          <a:ln>
            <a:noFill/>
          </a:ln>
        </p:spPr>
      </p:pic>
      <p:sp>
        <p:nvSpPr>
          <p:cNvPr id="321" name="Shape 321"/>
          <p:cNvSpPr txBox="1"/>
          <p:nvPr/>
        </p:nvSpPr>
        <p:spPr>
          <a:xfrm>
            <a:off x="1408900" y="2906950"/>
            <a:ext cx="18969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The consortium has grown to 380+ members</a:t>
            </a:r>
          </a:p>
        </p:txBody>
      </p:sp>
      <p:pic>
        <p:nvPicPr>
          <p:cNvPr id="322" name="Shape 322" descr="Screen Shot 2017-05-21 at 4.33.03 PM.png"/>
          <p:cNvPicPr preferRelativeResize="0"/>
          <p:nvPr/>
        </p:nvPicPr>
        <p:blipFill>
          <a:blip r:embed="rId4">
            <a:alphaModFix/>
          </a:blip>
          <a:stretch>
            <a:fillRect/>
          </a:stretch>
        </p:blipFill>
        <p:spPr>
          <a:xfrm>
            <a:off x="4429625" y="2962475"/>
            <a:ext cx="1628775" cy="1019175"/>
          </a:xfrm>
          <a:prstGeom prst="rect">
            <a:avLst/>
          </a:prstGeom>
          <a:noFill/>
          <a:ln>
            <a:noFill/>
          </a:ln>
        </p:spPr>
      </p:pic>
      <p:sp>
        <p:nvSpPr>
          <p:cNvPr id="323" name="Shape 323"/>
          <p:cNvSpPr txBox="1"/>
          <p:nvPr/>
        </p:nvSpPr>
        <p:spPr>
          <a:xfrm>
            <a:off x="4219375" y="1428800"/>
            <a:ext cx="18969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Our monthly community calls serve 100+ participants at a time</a:t>
            </a:r>
          </a:p>
        </p:txBody>
      </p:sp>
      <p:sp>
        <p:nvSpPr>
          <p:cNvPr id="324" name="Shape 324"/>
          <p:cNvSpPr txBox="1"/>
          <p:nvPr/>
        </p:nvSpPr>
        <p:spPr>
          <a:xfrm>
            <a:off x="6609150" y="2602150"/>
            <a:ext cx="18969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Our Slack channel averages 1,000 messages per week</a:t>
            </a:r>
          </a:p>
        </p:txBody>
      </p:sp>
      <p:pic>
        <p:nvPicPr>
          <p:cNvPr id="325" name="Shape 325" descr="Screen Shot 2017-05-21 at 4.34.23 PM.png"/>
          <p:cNvPicPr preferRelativeResize="0"/>
          <p:nvPr/>
        </p:nvPicPr>
        <p:blipFill>
          <a:blip r:embed="rId5">
            <a:alphaModFix/>
          </a:blip>
          <a:stretch>
            <a:fillRect/>
          </a:stretch>
        </p:blipFill>
        <p:spPr>
          <a:xfrm>
            <a:off x="6764111" y="1310625"/>
            <a:ext cx="1518163" cy="1374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2355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Impact - District Support</a:t>
            </a:r>
          </a:p>
        </p:txBody>
      </p:sp>
      <p:sp>
        <p:nvSpPr>
          <p:cNvPr id="331" name="Shape 331"/>
          <p:cNvSpPr txBox="1"/>
          <p:nvPr/>
        </p:nvSpPr>
        <p:spPr>
          <a:xfrm>
            <a:off x="720650" y="2297350"/>
            <a:ext cx="26142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More than 3,000 schools are represented in the signers of the CSforAll Pledge</a:t>
            </a:r>
          </a:p>
          <a:p>
            <a:pPr lvl="0" algn="ctr" rtl="0">
              <a:spcBef>
                <a:spcPts val="0"/>
              </a:spcBef>
              <a:buNone/>
            </a:pPr>
            <a:r>
              <a:rPr lang="en" sz="1800" u="sng">
                <a:solidFill>
                  <a:schemeClr val="hlink"/>
                </a:solidFill>
                <a:latin typeface="Georgia"/>
                <a:ea typeface="Georgia"/>
                <a:cs typeface="Georgia"/>
                <a:sym typeface="Georgia"/>
                <a:hlinkClick r:id="rId3"/>
              </a:rPr>
              <a:t>www.csforall.org/</a:t>
            </a:r>
          </a:p>
          <a:p>
            <a:pPr lvl="0" algn="ctr" rtl="0">
              <a:spcBef>
                <a:spcPts val="0"/>
              </a:spcBef>
              <a:buNone/>
            </a:pPr>
            <a:r>
              <a:rPr lang="en" sz="1800">
                <a:latin typeface="Georgia"/>
                <a:ea typeface="Georgia"/>
                <a:cs typeface="Georgia"/>
                <a:sym typeface="Georgia"/>
              </a:rPr>
              <a:t>resources/pledge</a:t>
            </a:r>
          </a:p>
        </p:txBody>
      </p:sp>
      <p:sp>
        <p:nvSpPr>
          <p:cNvPr id="332" name="Shape 332"/>
          <p:cNvSpPr txBox="1"/>
          <p:nvPr/>
        </p:nvSpPr>
        <p:spPr>
          <a:xfrm>
            <a:off x="3990775" y="895400"/>
            <a:ext cx="18969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Our district members represent 30 states, 4,775 schools and 3 million students</a:t>
            </a:r>
          </a:p>
        </p:txBody>
      </p:sp>
      <p:sp>
        <p:nvSpPr>
          <p:cNvPr id="333" name="Shape 333"/>
          <p:cNvSpPr txBox="1"/>
          <p:nvPr/>
        </p:nvSpPr>
        <p:spPr>
          <a:xfrm>
            <a:off x="6685350" y="2525950"/>
            <a:ext cx="18969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We will pilot a new District Implementation Planning Tool in summer 2017</a:t>
            </a:r>
          </a:p>
        </p:txBody>
      </p:sp>
      <p:pic>
        <p:nvPicPr>
          <p:cNvPr id="334" name="Shape 334" descr="Free illustration: School, Students, Bus, School Bus - Free Image ..."/>
          <p:cNvPicPr preferRelativeResize="0"/>
          <p:nvPr/>
        </p:nvPicPr>
        <p:blipFill>
          <a:blip r:embed="rId4">
            <a:alphaModFix/>
          </a:blip>
          <a:stretch>
            <a:fillRect/>
          </a:stretch>
        </p:blipFill>
        <p:spPr>
          <a:xfrm>
            <a:off x="1003100" y="1095550"/>
            <a:ext cx="1896900" cy="1104546"/>
          </a:xfrm>
          <a:prstGeom prst="rect">
            <a:avLst/>
          </a:prstGeom>
          <a:noFill/>
          <a:ln>
            <a:noFill/>
          </a:ln>
        </p:spPr>
      </p:pic>
      <p:pic>
        <p:nvPicPr>
          <p:cNvPr id="335" name="Shape 335" descr="Diverse Group of Students working on project vector clipart - Free ..."/>
          <p:cNvPicPr preferRelativeResize="0"/>
          <p:nvPr/>
        </p:nvPicPr>
        <p:blipFill>
          <a:blip r:embed="rId5">
            <a:alphaModFix/>
          </a:blip>
          <a:stretch>
            <a:fillRect/>
          </a:stretch>
        </p:blipFill>
        <p:spPr>
          <a:xfrm>
            <a:off x="4014700" y="2733877"/>
            <a:ext cx="2001450" cy="1504423"/>
          </a:xfrm>
          <a:prstGeom prst="rect">
            <a:avLst/>
          </a:prstGeom>
          <a:noFill/>
          <a:ln>
            <a:noFill/>
          </a:ln>
        </p:spPr>
      </p:pic>
      <p:pic>
        <p:nvPicPr>
          <p:cNvPr id="336" name="Shape 336" descr="File:Tool animated.gif - Wikimedia Commons"/>
          <p:cNvPicPr preferRelativeResize="0"/>
          <p:nvPr/>
        </p:nvPicPr>
        <p:blipFill>
          <a:blip r:embed="rId6">
            <a:alphaModFix/>
          </a:blip>
          <a:stretch>
            <a:fillRect/>
          </a:stretch>
        </p:blipFill>
        <p:spPr>
          <a:xfrm>
            <a:off x="6955300" y="1228312"/>
            <a:ext cx="1296225" cy="1296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2355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Impact - Resources</a:t>
            </a:r>
          </a:p>
        </p:txBody>
      </p:sp>
      <p:sp>
        <p:nvSpPr>
          <p:cNvPr id="342" name="Shape 342"/>
          <p:cNvSpPr txBox="1"/>
          <p:nvPr/>
        </p:nvSpPr>
        <p:spPr>
          <a:xfrm>
            <a:off x="568250" y="2906950"/>
            <a:ext cx="26142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The CSforAll.org website receives thousands of visits each month</a:t>
            </a:r>
          </a:p>
        </p:txBody>
      </p:sp>
      <p:sp>
        <p:nvSpPr>
          <p:cNvPr id="343" name="Shape 343"/>
          <p:cNvSpPr txBox="1"/>
          <p:nvPr/>
        </p:nvSpPr>
        <p:spPr>
          <a:xfrm>
            <a:off x="3531175" y="1047800"/>
            <a:ext cx="24906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With NSF funding, we support meetings for schools of education and CS education researchers</a:t>
            </a:r>
          </a:p>
        </p:txBody>
      </p:sp>
      <p:sp>
        <p:nvSpPr>
          <p:cNvPr id="344" name="Shape 344"/>
          <p:cNvSpPr txBox="1"/>
          <p:nvPr/>
        </p:nvSpPr>
        <p:spPr>
          <a:xfrm>
            <a:off x="6402750" y="2525950"/>
            <a:ext cx="2383200" cy="7416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In partnership with CS Teaching Tips, we are producing research-based practice documents for classrooms</a:t>
            </a:r>
          </a:p>
        </p:txBody>
      </p:sp>
      <p:pic>
        <p:nvPicPr>
          <p:cNvPr id="345" name="Shape 345" descr="Free vector graphic: Carousel, Website, Page, Layout - Free Image ..."/>
          <p:cNvPicPr preferRelativeResize="0"/>
          <p:nvPr/>
        </p:nvPicPr>
        <p:blipFill>
          <a:blip r:embed="rId3">
            <a:alphaModFix/>
          </a:blip>
          <a:stretch>
            <a:fillRect/>
          </a:stretch>
        </p:blipFill>
        <p:spPr>
          <a:xfrm>
            <a:off x="921700" y="1347450"/>
            <a:ext cx="2001448" cy="1386418"/>
          </a:xfrm>
          <a:prstGeom prst="rect">
            <a:avLst/>
          </a:prstGeom>
          <a:noFill/>
          <a:ln>
            <a:noFill/>
          </a:ln>
        </p:spPr>
      </p:pic>
      <p:pic>
        <p:nvPicPr>
          <p:cNvPr id="346" name="Shape 346" descr="home4CS.jpg"/>
          <p:cNvPicPr preferRelativeResize="0"/>
          <p:nvPr/>
        </p:nvPicPr>
        <p:blipFill>
          <a:blip r:embed="rId4">
            <a:alphaModFix/>
          </a:blip>
          <a:stretch>
            <a:fillRect/>
          </a:stretch>
        </p:blipFill>
        <p:spPr>
          <a:xfrm>
            <a:off x="4202868" y="2654674"/>
            <a:ext cx="1039819" cy="1386426"/>
          </a:xfrm>
          <a:prstGeom prst="rect">
            <a:avLst/>
          </a:prstGeom>
          <a:noFill/>
          <a:ln>
            <a:noFill/>
          </a:ln>
        </p:spPr>
      </p:pic>
      <p:pic>
        <p:nvPicPr>
          <p:cNvPr id="347" name="Shape 347" descr="Screen Shot 2017-05-21 at 4.53.47 PM.png"/>
          <p:cNvPicPr preferRelativeResize="0"/>
          <p:nvPr/>
        </p:nvPicPr>
        <p:blipFill>
          <a:blip r:embed="rId5">
            <a:alphaModFix/>
          </a:blip>
          <a:stretch>
            <a:fillRect/>
          </a:stretch>
        </p:blipFill>
        <p:spPr>
          <a:xfrm>
            <a:off x="6774528" y="1047799"/>
            <a:ext cx="1545318" cy="13257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2355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What can YOU do? Join the Consortium</a:t>
            </a:r>
          </a:p>
        </p:txBody>
      </p:sp>
      <p:graphicFrame>
        <p:nvGraphicFramePr>
          <p:cNvPr id="353" name="Shape 353"/>
          <p:cNvGraphicFramePr/>
          <p:nvPr/>
        </p:nvGraphicFramePr>
        <p:xfrm>
          <a:off x="235500" y="874475"/>
          <a:ext cx="3000000" cy="3000000"/>
        </p:xfrm>
        <a:graphic>
          <a:graphicData uri="http://schemas.openxmlformats.org/drawingml/2006/table">
            <a:tbl>
              <a:tblPr>
                <a:noFill/>
                <a:tableStyleId>{FBE4AFE1-FC69-47C9-A410-FE4E1F5696E8}</a:tableStyleId>
              </a:tblPr>
              <a:tblGrid>
                <a:gridCol w="1789400"/>
                <a:gridCol w="3622850"/>
                <a:gridCol w="3093025"/>
              </a:tblGrid>
              <a:tr h="304350">
                <a:tc>
                  <a:txBody>
                    <a:bodyPr/>
                    <a:lstStyle/>
                    <a:p>
                      <a:pPr lvl="0" rtl="0">
                        <a:spcBef>
                          <a:spcPts val="0"/>
                        </a:spcBef>
                        <a:buNone/>
                      </a:pPr>
                      <a:endParaRPr>
                        <a:latin typeface="Georgia"/>
                        <a:ea typeface="Georgia"/>
                        <a:cs typeface="Georgia"/>
                        <a:sym typeface="Georgia"/>
                      </a:endParaRPr>
                    </a:p>
                  </a:txBody>
                  <a:tcPr marL="91425" marR="91425" marT="91425" marB="91425">
                    <a:lnR w="9525" cap="flat" cmpd="sng">
                      <a:solidFill>
                        <a:srgbClr val="9E9E9E"/>
                      </a:solidFill>
                      <a:prstDash val="solid"/>
                      <a:round/>
                      <a:headEnd type="none" w="med" len="med"/>
                      <a:tailEnd type="none" w="med" len="med"/>
                    </a:lnR>
                    <a:lnB w="9525" cap="flat" cmpd="sng">
                      <a:solidFill>
                        <a:srgbClr val="999999"/>
                      </a:solidFill>
                      <a:prstDash val="solid"/>
                      <a:round/>
                      <a:headEnd type="none" w="med" len="med"/>
                      <a:tailEnd type="none" w="med" len="med"/>
                    </a:lnB>
                  </a:tcPr>
                </a:tc>
                <a:tc>
                  <a:txBody>
                    <a:bodyPr/>
                    <a:lstStyle/>
                    <a:p>
                      <a:pPr lvl="0" algn="ctr" rtl="0">
                        <a:spcBef>
                          <a:spcPts val="0"/>
                        </a:spcBef>
                        <a:buClr>
                          <a:srgbClr val="000000"/>
                        </a:buClr>
                        <a:buSzPct val="78571"/>
                        <a:buFont typeface="Arial"/>
                        <a:buNone/>
                      </a:pPr>
                      <a:r>
                        <a:rPr lang="en" b="1">
                          <a:solidFill>
                            <a:srgbClr val="FFFFFF"/>
                          </a:solidFill>
                          <a:latin typeface="Georgia"/>
                          <a:ea typeface="Georgia"/>
                          <a:cs typeface="Georgia"/>
                          <a:sym typeface="Georgia"/>
                        </a:rPr>
                        <a:t>CALL TO ACTION </a:t>
                      </a:r>
                    </a:p>
                  </a:txBody>
                  <a:tcPr marL="91425" marR="91425" marT="91425" marB="91425">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D6187D"/>
                    </a:solidFill>
                  </a:tcPr>
                </a:tc>
                <a:tc>
                  <a:txBody>
                    <a:bodyPr/>
                    <a:lstStyle/>
                    <a:p>
                      <a:pPr lvl="0" algn="ctr" rtl="0">
                        <a:spcBef>
                          <a:spcPts val="0"/>
                        </a:spcBef>
                        <a:buClr>
                          <a:srgbClr val="000000"/>
                        </a:buClr>
                        <a:buSzPct val="78571"/>
                        <a:buFont typeface="Arial"/>
                        <a:buNone/>
                      </a:pPr>
                      <a:r>
                        <a:rPr lang="en" b="1">
                          <a:solidFill>
                            <a:srgbClr val="FFFFFF"/>
                          </a:solidFill>
                          <a:latin typeface="Georgia"/>
                          <a:ea typeface="Georgia"/>
                          <a:cs typeface="Georgia"/>
                          <a:sym typeface="Georgia"/>
                        </a:rPr>
                        <a:t>CONSORTIUM CAN HELP</a:t>
                      </a:r>
                    </a:p>
                  </a:txBody>
                  <a:tcPr marL="91425" marR="91425" marT="91425" marB="91425">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solidFill>
                      <a:srgbClr val="005493"/>
                    </a:solidFill>
                  </a:tcPr>
                </a:tc>
              </a:tr>
              <a:tr h="479225">
                <a:tc>
                  <a:txBody>
                    <a:bodyPr/>
                    <a:lstStyle/>
                    <a:p>
                      <a:pPr lvl="0" algn="ctr" rtl="0">
                        <a:lnSpc>
                          <a:spcPct val="130000"/>
                        </a:lnSpc>
                        <a:spcBef>
                          <a:spcPts val="0"/>
                        </a:spcBef>
                        <a:buClr>
                          <a:srgbClr val="000000"/>
                        </a:buClr>
                        <a:buSzPct val="78571"/>
                        <a:buFont typeface="Arial"/>
                        <a:buNone/>
                      </a:pPr>
                      <a:r>
                        <a:rPr lang="en" b="1">
                          <a:solidFill>
                            <a:srgbClr val="D6187D"/>
                          </a:solidFill>
                          <a:highlight>
                            <a:srgbClr val="FFFFFF"/>
                          </a:highlight>
                          <a:latin typeface="Georgia"/>
                          <a:ea typeface="Georgia"/>
                          <a:cs typeface="Georgia"/>
                          <a:sym typeface="Georgia"/>
                        </a:rPr>
                        <a:t>Education Association</a:t>
                      </a:r>
                    </a:p>
                  </a:txBody>
                  <a:tcPr marL="91425" marR="91425" marT="91425" marB="91425">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tcPr>
                </a:tc>
                <a:tc>
                  <a:txBody>
                    <a:bodyPr/>
                    <a:lstStyle/>
                    <a:p>
                      <a:pPr marL="457200" lvl="0" indent="-228600" rtl="0">
                        <a:spcBef>
                          <a:spcPts val="0"/>
                        </a:spcBef>
                        <a:buClr>
                          <a:srgbClr val="000000"/>
                        </a:buClr>
                        <a:buFont typeface="Georgia"/>
                        <a:buChar char="●"/>
                      </a:pPr>
                      <a:r>
                        <a:rPr lang="en">
                          <a:latin typeface="Georgia"/>
                          <a:ea typeface="Georgia"/>
                          <a:cs typeface="Georgia"/>
                          <a:sym typeface="Georgia"/>
                        </a:rPr>
                        <a:t>Request an office hour </a:t>
                      </a:r>
                    </a:p>
                    <a:p>
                      <a:pPr marL="457200" lvl="0" indent="-228600" rtl="0">
                        <a:spcBef>
                          <a:spcPts val="0"/>
                        </a:spcBef>
                        <a:buClr>
                          <a:srgbClr val="000000"/>
                        </a:buClr>
                        <a:buFont typeface="Georgia"/>
                        <a:buChar char="●"/>
                      </a:pPr>
                      <a:r>
                        <a:rPr lang="en">
                          <a:latin typeface="Georgia"/>
                          <a:ea typeface="Georgia"/>
                          <a:cs typeface="Georgia"/>
                          <a:sym typeface="Georgia"/>
                        </a:rPr>
                        <a:t>Encourage other school districts to join</a:t>
                      </a:r>
                    </a:p>
                  </a:txBody>
                  <a:tcPr marL="91425" marR="91425" marT="91425" marB="91425">
                    <a:lnL w="9525" cap="flat" cmpd="sng">
                      <a:solidFill>
                        <a:srgbClr val="999999"/>
                      </a:solidFill>
                      <a:prstDash val="solid"/>
                      <a:round/>
                      <a:headEnd type="none" w="med" len="med"/>
                      <a:tailEnd type="none" w="med" len="med"/>
                    </a:lnL>
                    <a:lnT w="9525" cap="flat" cmpd="sng">
                      <a:solidFill>
                        <a:srgbClr val="9E9E9E"/>
                      </a:solidFill>
                      <a:prstDash val="solid"/>
                      <a:round/>
                      <a:headEnd type="none" w="med" len="med"/>
                      <a:tailEnd type="none" w="med" len="med"/>
                    </a:lnT>
                  </a:tcPr>
                </a:tc>
                <a:tc>
                  <a:txBody>
                    <a:bodyPr/>
                    <a:lstStyle/>
                    <a:p>
                      <a:pPr marL="457200" lvl="0" indent="-228600" rtl="0">
                        <a:spcBef>
                          <a:spcPts val="0"/>
                        </a:spcBef>
                        <a:buFont typeface="Georgia"/>
                        <a:buChar char="●"/>
                      </a:pPr>
                      <a:r>
                        <a:rPr lang="en">
                          <a:latin typeface="Georgia"/>
                          <a:ea typeface="Georgia"/>
                          <a:cs typeface="Georgia"/>
                          <a:sym typeface="Georgia"/>
                        </a:rPr>
                        <a:t>Real time guidance</a:t>
                      </a:r>
                    </a:p>
                    <a:p>
                      <a:pPr marL="457200" lvl="0" indent="-228600" rtl="0">
                        <a:spcBef>
                          <a:spcPts val="0"/>
                        </a:spcBef>
                        <a:buFont typeface="Georgia"/>
                        <a:buChar char="●"/>
                      </a:pPr>
                      <a:r>
                        <a:rPr lang="en">
                          <a:latin typeface="Georgia"/>
                          <a:ea typeface="Georgia"/>
                          <a:cs typeface="Georgia"/>
                          <a:sym typeface="Georgia"/>
                        </a:rPr>
                        <a:t>Connections to other schools</a:t>
                      </a:r>
                    </a:p>
                  </a:txBody>
                  <a:tcPr marL="91425" marR="91425" marT="91425" marB="91425">
                    <a:lnT w="9525" cap="flat" cmpd="sng">
                      <a:solidFill>
                        <a:srgbClr val="9E9E9E"/>
                      </a:solidFill>
                      <a:prstDash val="solid"/>
                      <a:round/>
                      <a:headEnd type="none" w="med" len="med"/>
                      <a:tailEnd type="none" w="med" len="med"/>
                    </a:lnT>
                  </a:tcPr>
                </a:tc>
              </a:tr>
              <a:tr h="354100">
                <a:tc>
                  <a:txBody>
                    <a:bodyPr/>
                    <a:lstStyle/>
                    <a:p>
                      <a:pPr lvl="0" algn="ctr" rtl="0">
                        <a:lnSpc>
                          <a:spcPct val="130000"/>
                        </a:lnSpc>
                        <a:spcBef>
                          <a:spcPts val="0"/>
                        </a:spcBef>
                        <a:buClr>
                          <a:srgbClr val="000000"/>
                        </a:buClr>
                        <a:buSzPct val="78571"/>
                        <a:buFont typeface="Arial"/>
                        <a:buNone/>
                      </a:pPr>
                      <a:r>
                        <a:rPr lang="en" b="1">
                          <a:solidFill>
                            <a:srgbClr val="005493"/>
                          </a:solidFill>
                          <a:highlight>
                            <a:srgbClr val="FFFFFF"/>
                          </a:highlight>
                          <a:latin typeface="Georgia"/>
                          <a:ea typeface="Georgia"/>
                          <a:cs typeface="Georgia"/>
                          <a:sym typeface="Georgia"/>
                        </a:rPr>
                        <a:t>Content Provider</a:t>
                      </a:r>
                    </a:p>
                  </a:txBody>
                  <a:tcPr marL="91425" marR="91425" marT="91425" marB="91425">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tcPr>
                </a:tc>
                <a:tc>
                  <a:txBody>
                    <a:bodyPr/>
                    <a:lstStyle/>
                    <a:p>
                      <a:pPr marL="457200" lvl="0" indent="-228600" rtl="0">
                        <a:spcBef>
                          <a:spcPts val="0"/>
                        </a:spcBef>
                        <a:buFont typeface="Georgia"/>
                        <a:buChar char="●"/>
                      </a:pPr>
                      <a:r>
                        <a:rPr lang="en">
                          <a:latin typeface="Georgia"/>
                          <a:ea typeface="Georgia"/>
                          <a:cs typeface="Georgia"/>
                          <a:sym typeface="Georgia"/>
                        </a:rPr>
                        <a:t>Incorporate feedback mechanism</a:t>
                      </a:r>
                    </a:p>
                  </a:txBody>
                  <a:tcPr marL="91425" marR="91425" marT="91425" marB="91425">
                    <a:lnL w="9525" cap="flat" cmpd="sng">
                      <a:solidFill>
                        <a:srgbClr val="999999"/>
                      </a:solidFill>
                      <a:prstDash val="solid"/>
                      <a:round/>
                      <a:headEnd type="none" w="med" len="med"/>
                      <a:tailEnd type="none" w="med" len="med"/>
                    </a:lnL>
                  </a:tcPr>
                </a:tc>
                <a:tc>
                  <a:txBody>
                    <a:bodyPr/>
                    <a:lstStyle/>
                    <a:p>
                      <a:pPr marL="457200" lvl="0" indent="-228600" rtl="0">
                        <a:spcBef>
                          <a:spcPts val="0"/>
                        </a:spcBef>
                        <a:buFont typeface="Georgia"/>
                        <a:buChar char="●"/>
                      </a:pPr>
                      <a:r>
                        <a:rPr lang="en">
                          <a:latin typeface="Georgia"/>
                          <a:ea typeface="Georgia"/>
                          <a:cs typeface="Georgia"/>
                          <a:sym typeface="Georgia"/>
                        </a:rPr>
                        <a:t>Host feedback focus groups</a:t>
                      </a:r>
                    </a:p>
                    <a:p>
                      <a:pPr marL="457200" lvl="0" indent="-228600" rtl="0">
                        <a:spcBef>
                          <a:spcPts val="0"/>
                        </a:spcBef>
                        <a:buFont typeface="Georgia"/>
                        <a:buChar char="●"/>
                      </a:pPr>
                      <a:r>
                        <a:rPr lang="en">
                          <a:latin typeface="Georgia"/>
                          <a:ea typeface="Georgia"/>
                          <a:cs typeface="Georgia"/>
                          <a:sym typeface="Georgia"/>
                        </a:rPr>
                        <a:t>Mapping to K12 CS Framework</a:t>
                      </a:r>
                    </a:p>
                  </a:txBody>
                  <a:tcPr marL="91425" marR="91425" marT="91425" marB="91425"/>
                </a:tc>
              </a:tr>
              <a:tr h="479225">
                <a:tc>
                  <a:txBody>
                    <a:bodyPr/>
                    <a:lstStyle/>
                    <a:p>
                      <a:pPr lvl="0" algn="ctr" rtl="0">
                        <a:lnSpc>
                          <a:spcPct val="130000"/>
                        </a:lnSpc>
                        <a:spcBef>
                          <a:spcPts val="0"/>
                        </a:spcBef>
                        <a:buClr>
                          <a:srgbClr val="000000"/>
                        </a:buClr>
                        <a:buSzPct val="78571"/>
                        <a:buFont typeface="Arial"/>
                        <a:buNone/>
                      </a:pPr>
                      <a:r>
                        <a:rPr lang="en" b="1">
                          <a:solidFill>
                            <a:srgbClr val="1280B5"/>
                          </a:solidFill>
                          <a:highlight>
                            <a:srgbClr val="FFFFFF"/>
                          </a:highlight>
                          <a:latin typeface="Georgia"/>
                          <a:ea typeface="Georgia"/>
                          <a:cs typeface="Georgia"/>
                          <a:sym typeface="Georgia"/>
                        </a:rPr>
                        <a:t>Researcher</a:t>
                      </a:r>
                    </a:p>
                  </a:txBody>
                  <a:tcPr marL="91425" marR="91425" marT="91425" marB="91425">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tcPr>
                </a:tc>
                <a:tc>
                  <a:txBody>
                    <a:bodyPr/>
                    <a:lstStyle/>
                    <a:p>
                      <a:pPr marL="457200" lvl="0" indent="-228600" rtl="0">
                        <a:spcBef>
                          <a:spcPts val="0"/>
                        </a:spcBef>
                        <a:buFont typeface="Georgia"/>
                        <a:buChar char="●"/>
                      </a:pPr>
                      <a:r>
                        <a:rPr lang="en">
                          <a:latin typeface="Georgia"/>
                          <a:ea typeface="Georgia"/>
                          <a:cs typeface="Georgia"/>
                          <a:sym typeface="Georgia"/>
                        </a:rPr>
                        <a:t>Research digestible for practitioners</a:t>
                      </a:r>
                    </a:p>
                  </a:txBody>
                  <a:tcPr marL="91425" marR="91425" marT="91425" marB="91425">
                    <a:lnL w="9525" cap="flat" cmpd="sng">
                      <a:solidFill>
                        <a:srgbClr val="999999"/>
                      </a:solidFill>
                      <a:prstDash val="solid"/>
                      <a:round/>
                      <a:headEnd type="none" w="med" len="med"/>
                      <a:tailEnd type="none" w="med" len="med"/>
                    </a:lnL>
                  </a:tcPr>
                </a:tc>
                <a:tc>
                  <a:txBody>
                    <a:bodyPr/>
                    <a:lstStyle/>
                    <a:p>
                      <a:pPr marL="457200" lvl="0" indent="-228600" rtl="0">
                        <a:spcBef>
                          <a:spcPts val="0"/>
                        </a:spcBef>
                        <a:buFont typeface="Georgia"/>
                        <a:buChar char="●"/>
                      </a:pPr>
                      <a:r>
                        <a:rPr lang="en">
                          <a:latin typeface="Georgia"/>
                          <a:ea typeface="Georgia"/>
                          <a:cs typeface="Georgia"/>
                          <a:sym typeface="Georgia"/>
                        </a:rPr>
                        <a:t>Disseminate research to practitioners</a:t>
                      </a:r>
                    </a:p>
                  </a:txBody>
                  <a:tcPr marL="91425" marR="91425" marT="91425" marB="91425"/>
                </a:tc>
              </a:tr>
              <a:tr h="479225">
                <a:tc>
                  <a:txBody>
                    <a:bodyPr/>
                    <a:lstStyle/>
                    <a:p>
                      <a:pPr lvl="0" algn="ctr" rtl="0">
                        <a:lnSpc>
                          <a:spcPct val="130000"/>
                        </a:lnSpc>
                        <a:spcBef>
                          <a:spcPts val="0"/>
                        </a:spcBef>
                        <a:buClr>
                          <a:srgbClr val="000000"/>
                        </a:buClr>
                        <a:buSzPct val="78571"/>
                        <a:buFont typeface="Arial"/>
                        <a:buNone/>
                      </a:pPr>
                      <a:r>
                        <a:rPr lang="en" b="1">
                          <a:solidFill>
                            <a:srgbClr val="1280B5"/>
                          </a:solidFill>
                          <a:highlight>
                            <a:srgbClr val="FFFFFF"/>
                          </a:highlight>
                          <a:latin typeface="Georgia"/>
                          <a:ea typeface="Georgia"/>
                          <a:cs typeface="Georgia"/>
                          <a:sym typeface="Georgia"/>
                        </a:rPr>
                        <a:t>Funder</a:t>
                      </a:r>
                    </a:p>
                  </a:txBody>
                  <a:tcPr marL="91425" marR="91425" marT="91425" marB="91425">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tcPr>
                </a:tc>
                <a:tc>
                  <a:txBody>
                    <a:bodyPr/>
                    <a:lstStyle/>
                    <a:p>
                      <a:pPr marL="457200" lvl="0" indent="-228600" rtl="0">
                        <a:spcBef>
                          <a:spcPts val="0"/>
                        </a:spcBef>
                        <a:buFont typeface="Georgia"/>
                        <a:buChar char="●"/>
                      </a:pPr>
                      <a:r>
                        <a:rPr lang="en">
                          <a:latin typeface="Georgia"/>
                          <a:ea typeface="Georgia"/>
                          <a:cs typeface="Georgia"/>
                          <a:sym typeface="Georgia"/>
                        </a:rPr>
                        <a:t>Fund research/evaluation &amp; teacher capacity initiatives</a:t>
                      </a:r>
                    </a:p>
                    <a:p>
                      <a:pPr marL="457200" lvl="0" indent="-228600" rtl="0">
                        <a:spcBef>
                          <a:spcPts val="0"/>
                        </a:spcBef>
                        <a:buFont typeface="Georgia"/>
                        <a:buChar char="●"/>
                      </a:pPr>
                      <a:r>
                        <a:rPr lang="en">
                          <a:latin typeface="Georgia"/>
                          <a:ea typeface="Georgia"/>
                          <a:cs typeface="Georgia"/>
                          <a:sym typeface="Georgia"/>
                        </a:rPr>
                        <a:t>Support opportunities for in person convenings</a:t>
                      </a:r>
                    </a:p>
                  </a:txBody>
                  <a:tcPr marL="91425" marR="91425" marT="91425" marB="91425">
                    <a:lnL w="9525" cap="flat" cmpd="sng">
                      <a:solidFill>
                        <a:srgbClr val="999999"/>
                      </a:solidFill>
                      <a:prstDash val="solid"/>
                      <a:round/>
                      <a:headEnd type="none" w="med" len="med"/>
                      <a:tailEnd type="none" w="med" len="med"/>
                    </a:lnL>
                  </a:tcPr>
                </a:tc>
                <a:tc>
                  <a:txBody>
                    <a:bodyPr/>
                    <a:lstStyle/>
                    <a:p>
                      <a:pPr marL="457200" lvl="0" indent="-228600" rtl="0">
                        <a:spcBef>
                          <a:spcPts val="0"/>
                        </a:spcBef>
                        <a:buFont typeface="Georgia"/>
                        <a:buChar char="●"/>
                      </a:pPr>
                      <a:r>
                        <a:rPr lang="en">
                          <a:latin typeface="Georgia"/>
                          <a:ea typeface="Georgia"/>
                          <a:cs typeface="Georgia"/>
                          <a:sym typeface="Georgia"/>
                        </a:rPr>
                        <a:t>Provide in depth overview of national CS Edu landscape</a:t>
                      </a:r>
                    </a:p>
                    <a:p>
                      <a:pPr marL="457200" lvl="0" indent="-228600" rtl="0">
                        <a:spcBef>
                          <a:spcPts val="0"/>
                        </a:spcBef>
                        <a:buFont typeface="Georgia"/>
                        <a:buChar char="●"/>
                      </a:pPr>
                      <a:r>
                        <a:rPr lang="en">
                          <a:latin typeface="Georgia"/>
                          <a:ea typeface="Georgia"/>
                          <a:cs typeface="Georgia"/>
                          <a:sym typeface="Georgia"/>
                        </a:rPr>
                        <a:t>Identify and support collaborations focused on scale</a:t>
                      </a:r>
                    </a:p>
                  </a:txBody>
                  <a:tcPr marL="91425" marR="91425" marT="91425" marB="91425"/>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Agenda</a:t>
            </a:r>
          </a:p>
        </p:txBody>
      </p:sp>
      <p:sp>
        <p:nvSpPr>
          <p:cNvPr id="359" name="Shape 359"/>
          <p:cNvSpPr txBox="1">
            <a:spLocks noGrp="1"/>
          </p:cNvSpPr>
          <p:nvPr>
            <p:ph type="body" idx="1"/>
          </p:nvPr>
        </p:nvSpPr>
        <p:spPr>
          <a:xfrm>
            <a:off x="235500" y="771475"/>
            <a:ext cx="8520600" cy="3664500"/>
          </a:xfrm>
          <a:prstGeom prst="rect">
            <a:avLst/>
          </a:prstGeom>
        </p:spPr>
        <p:txBody>
          <a:bodyPr lIns="91425" tIns="91425" rIns="91425" bIns="91425" anchor="t" anchorCtr="0">
            <a:noAutofit/>
          </a:bodyPr>
          <a:lstStyle/>
          <a:p>
            <a:pPr marL="457200" marR="0" lvl="0" indent="-330200" algn="l" rtl="0">
              <a:lnSpc>
                <a:spcPct val="130000"/>
              </a:lnSpc>
              <a:spcBef>
                <a:spcPts val="0"/>
              </a:spcBef>
              <a:spcAft>
                <a:spcPts val="0"/>
              </a:spcAft>
              <a:buClr>
                <a:srgbClr val="D9D9D9"/>
              </a:buClr>
              <a:buSzPct val="100000"/>
              <a:buFont typeface="Georgia"/>
            </a:pPr>
            <a:r>
              <a:rPr lang="en" sz="1600" b="1">
                <a:solidFill>
                  <a:srgbClr val="D9D9D9"/>
                </a:solidFill>
                <a:latin typeface="Georgia"/>
                <a:ea typeface="Georgia"/>
                <a:cs typeface="Georgia"/>
                <a:sym typeface="Georgia"/>
              </a:rPr>
              <a:t>What is K-12 Computer Science?</a:t>
            </a:r>
          </a:p>
          <a:p>
            <a:pPr marL="914400" marR="0" lvl="1" indent="-330200" algn="l" rtl="0">
              <a:lnSpc>
                <a:spcPct val="130000"/>
              </a:lnSpc>
              <a:spcBef>
                <a:spcPts val="0"/>
              </a:spcBef>
              <a:spcAft>
                <a:spcPts val="0"/>
              </a:spcAft>
              <a:buClr>
                <a:srgbClr val="D9D9D9"/>
              </a:buClr>
              <a:buSzPct val="100000"/>
              <a:buFont typeface="Georgia"/>
            </a:pPr>
            <a:r>
              <a:rPr lang="en" sz="1600">
                <a:solidFill>
                  <a:srgbClr val="D9D9D9"/>
                </a:solidFill>
                <a:latin typeface="Georgia"/>
                <a:ea typeface="Georgia"/>
                <a:cs typeface="Georgia"/>
                <a:sym typeface="Georgia"/>
              </a:rPr>
              <a:t>Goal: You will understand what is Computer Science at the K-12 Level </a:t>
            </a:r>
          </a:p>
          <a:p>
            <a:pPr marL="457200" marR="0" lvl="0" indent="-330200" algn="l" rtl="0">
              <a:lnSpc>
                <a:spcPct val="130000"/>
              </a:lnSpc>
              <a:spcBef>
                <a:spcPts val="0"/>
              </a:spcBef>
              <a:spcAft>
                <a:spcPts val="0"/>
              </a:spcAft>
              <a:buClr>
                <a:srgbClr val="D9D9D9"/>
              </a:buClr>
              <a:buSzPct val="100000"/>
              <a:buFont typeface="Georgia"/>
            </a:pPr>
            <a:r>
              <a:rPr lang="en" sz="1600" b="1">
                <a:solidFill>
                  <a:srgbClr val="D9D9D9"/>
                </a:solidFill>
                <a:latin typeface="Georgia"/>
                <a:ea typeface="Georgia"/>
                <a:cs typeface="Georgia"/>
                <a:sym typeface="Georgia"/>
              </a:rPr>
              <a:t>Introduction to the CSforAll Consortium</a:t>
            </a:r>
          </a:p>
          <a:p>
            <a:pPr marL="914400" marR="0" lvl="1" indent="-330200" algn="l" rtl="0">
              <a:lnSpc>
                <a:spcPct val="130000"/>
              </a:lnSpc>
              <a:spcBef>
                <a:spcPts val="0"/>
              </a:spcBef>
              <a:spcAft>
                <a:spcPts val="0"/>
              </a:spcAft>
              <a:buClr>
                <a:srgbClr val="D9D9D9"/>
              </a:buClr>
              <a:buSzPct val="100000"/>
              <a:buFont typeface="Georgia"/>
            </a:pPr>
            <a:r>
              <a:rPr lang="en" sz="1600">
                <a:solidFill>
                  <a:srgbClr val="D9D9D9"/>
                </a:solidFill>
                <a:latin typeface="Georgia"/>
                <a:ea typeface="Georgia"/>
                <a:cs typeface="Georgia"/>
                <a:sym typeface="Georgia"/>
              </a:rPr>
              <a:t>Goal: You will understand the #CSforAll movement and the Consortium’s role</a:t>
            </a:r>
          </a:p>
          <a:p>
            <a:pPr marL="457200" marR="0" lvl="0" indent="-330200" algn="l"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Why CS?</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latin typeface="Georgia"/>
                <a:ea typeface="Georgia"/>
                <a:cs typeface="Georgia"/>
                <a:sym typeface="Georgia"/>
              </a:rPr>
              <a:t>Goal: You will understand why CS education is important for AHE</a:t>
            </a:r>
          </a:p>
          <a:p>
            <a:pPr marL="457200" marR="0" lvl="0" indent="-330200" algn="l" rtl="0">
              <a:lnSpc>
                <a:spcPct val="130000"/>
              </a:lnSpc>
              <a:spcBef>
                <a:spcPts val="0"/>
              </a:spcBef>
              <a:spcAft>
                <a:spcPts val="0"/>
              </a:spcAft>
              <a:buClr>
                <a:srgbClr val="000000"/>
              </a:buClr>
              <a:buSzPct val="100000"/>
              <a:buFont typeface="Georgia"/>
            </a:pPr>
            <a:r>
              <a:rPr lang="en" sz="1600" b="1">
                <a:solidFill>
                  <a:schemeClr val="dk1"/>
                </a:solidFill>
                <a:highlight>
                  <a:srgbClr val="FFFFFF"/>
                </a:highlight>
                <a:latin typeface="Georgia"/>
                <a:ea typeface="Georgia"/>
                <a:cs typeface="Georgia"/>
                <a:sym typeface="Georgia"/>
              </a:rPr>
              <a:t>Sneak Peek: Planning Tool Beta</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highlight>
                  <a:srgbClr val="FFFFFF"/>
                </a:highlight>
                <a:latin typeface="Georgia"/>
                <a:ea typeface="Georgia"/>
                <a:cs typeface="Georgia"/>
                <a:sym typeface="Georgia"/>
              </a:rPr>
              <a:t>Goal: You will get a sneak peek at the new planning tool to help schools and districts set CSforAll goals!</a:t>
            </a:r>
          </a:p>
          <a:p>
            <a:pPr marL="457200" lvl="0" indent="-330200"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Call To Action</a:t>
            </a: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sz="1800">
              <a:solidFill>
                <a:srgbClr val="000000"/>
              </a:solidFill>
              <a:highlight>
                <a:srgbClr val="FFFFFF"/>
              </a:highlight>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Computer Science Fosters Engagement</a:t>
            </a:r>
          </a:p>
        </p:txBody>
      </p:sp>
      <p:pic>
        <p:nvPicPr>
          <p:cNvPr id="365" name="Shape 365"/>
          <p:cNvPicPr preferRelativeResize="0"/>
          <p:nvPr/>
        </p:nvPicPr>
        <p:blipFill>
          <a:blip r:embed="rId3">
            <a:alphaModFix/>
          </a:blip>
          <a:stretch>
            <a:fillRect/>
          </a:stretch>
        </p:blipFill>
        <p:spPr>
          <a:xfrm>
            <a:off x="1326812" y="1204150"/>
            <a:ext cx="6490374" cy="3286550"/>
          </a:xfrm>
          <a:prstGeom prst="rect">
            <a:avLst/>
          </a:prstGeom>
          <a:noFill/>
          <a:ln>
            <a:noFill/>
          </a:ln>
        </p:spPr>
      </p:pic>
      <p:sp>
        <p:nvSpPr>
          <p:cNvPr id="366" name="Shape 366"/>
          <p:cNvSpPr txBox="1"/>
          <p:nvPr/>
        </p:nvSpPr>
        <p:spPr>
          <a:xfrm>
            <a:off x="4131075" y="3791675"/>
            <a:ext cx="4910700" cy="957900"/>
          </a:xfrm>
          <a:prstGeom prst="rect">
            <a:avLst/>
          </a:prstGeom>
          <a:noFill/>
          <a:ln>
            <a:noFill/>
          </a:ln>
        </p:spPr>
        <p:txBody>
          <a:bodyPr lIns="91425" tIns="91425" rIns="91425" bIns="91425" anchor="ctr" anchorCtr="0">
            <a:noAutofit/>
          </a:bodyPr>
          <a:lstStyle/>
          <a:p>
            <a:pPr lvl="0" rtl="0">
              <a:spcBef>
                <a:spcPts val="0"/>
              </a:spcBef>
              <a:buNone/>
            </a:pPr>
            <a:r>
              <a:rPr lang="en" sz="1100" u="sng">
                <a:solidFill>
                  <a:schemeClr val="hlink"/>
                </a:solidFill>
                <a:hlinkClick r:id="rId4"/>
              </a:rPr>
              <a:t>http://changetheequation.org/students-stem-methodology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Computer Science Aligns with CTE</a:t>
            </a:r>
          </a:p>
        </p:txBody>
      </p:sp>
      <p:pic>
        <p:nvPicPr>
          <p:cNvPr id="372" name="Shape 372"/>
          <p:cNvPicPr preferRelativeResize="0"/>
          <p:nvPr/>
        </p:nvPicPr>
        <p:blipFill>
          <a:blip r:embed="rId3">
            <a:alphaModFix/>
          </a:blip>
          <a:stretch>
            <a:fillRect/>
          </a:stretch>
        </p:blipFill>
        <p:spPr>
          <a:xfrm>
            <a:off x="4933403" y="1117550"/>
            <a:ext cx="3282450" cy="3537625"/>
          </a:xfrm>
          <a:prstGeom prst="rect">
            <a:avLst/>
          </a:prstGeom>
          <a:noFill/>
          <a:ln>
            <a:noFill/>
          </a:ln>
        </p:spPr>
      </p:pic>
      <p:sp>
        <p:nvSpPr>
          <p:cNvPr id="373" name="Shape 373"/>
          <p:cNvSpPr txBox="1"/>
          <p:nvPr/>
        </p:nvSpPr>
        <p:spPr>
          <a:xfrm>
            <a:off x="430625" y="1262325"/>
            <a:ext cx="4096200" cy="2734800"/>
          </a:xfrm>
          <a:prstGeom prst="rect">
            <a:avLst/>
          </a:prstGeom>
          <a:noFill/>
          <a:ln>
            <a:noFill/>
          </a:ln>
        </p:spPr>
        <p:txBody>
          <a:bodyPr lIns="91425" tIns="91425" rIns="91425" bIns="91425" anchor="t" anchorCtr="0">
            <a:noAutofit/>
          </a:bodyPr>
          <a:lstStyle/>
          <a:p>
            <a:pPr lvl="0">
              <a:spcBef>
                <a:spcPts val="0"/>
              </a:spcBef>
              <a:buNone/>
            </a:pPr>
            <a:r>
              <a:rPr lang="en" sz="1800"/>
              <a:t>Computer Science teaches:</a:t>
            </a:r>
          </a:p>
          <a:p>
            <a:pPr lvl="0">
              <a:spcBef>
                <a:spcPts val="0"/>
              </a:spcBef>
              <a:buNone/>
            </a:pPr>
            <a:endParaRPr sz="1800"/>
          </a:p>
          <a:p>
            <a:pPr marL="457200" lvl="0" indent="-342900" rtl="0">
              <a:spcBef>
                <a:spcPts val="0"/>
              </a:spcBef>
              <a:buSzPct val="100000"/>
              <a:buChar char="●"/>
            </a:pPr>
            <a:r>
              <a:rPr lang="en" sz="1800"/>
              <a:t>Collaborative Problem Solving</a:t>
            </a:r>
          </a:p>
          <a:p>
            <a:pPr marL="457200" lvl="0" indent="-342900" rtl="0">
              <a:spcBef>
                <a:spcPts val="0"/>
              </a:spcBef>
              <a:buSzPct val="100000"/>
              <a:buChar char="●"/>
            </a:pPr>
            <a:r>
              <a:rPr lang="en" sz="1800"/>
              <a:t>Simulated Workplaces (client designs)</a:t>
            </a:r>
          </a:p>
          <a:p>
            <a:pPr marL="457200" lvl="0" indent="-342900">
              <a:spcBef>
                <a:spcPts val="0"/>
              </a:spcBef>
              <a:buSzPct val="100000"/>
              <a:buChar char="●"/>
            </a:pPr>
            <a:r>
              <a:rPr lang="en" sz="1800"/>
              <a:t>Multi-disciplinary problem solving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152400" y="152400"/>
            <a:ext cx="6460976" cy="4838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CS Brings Capital Back to Communities</a:t>
            </a:r>
          </a:p>
        </p:txBody>
      </p:sp>
      <p:pic>
        <p:nvPicPr>
          <p:cNvPr id="379" name="Shape 379"/>
          <p:cNvPicPr preferRelativeResize="0"/>
          <p:nvPr/>
        </p:nvPicPr>
        <p:blipFill>
          <a:blip r:embed="rId3">
            <a:alphaModFix/>
          </a:blip>
          <a:stretch>
            <a:fillRect/>
          </a:stretch>
        </p:blipFill>
        <p:spPr>
          <a:xfrm>
            <a:off x="1464950" y="1152475"/>
            <a:ext cx="6214100" cy="35630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CS Brings Capital Back to Communities</a:t>
            </a:r>
          </a:p>
        </p:txBody>
      </p:sp>
      <p:pic>
        <p:nvPicPr>
          <p:cNvPr id="385" name="Shape 385"/>
          <p:cNvPicPr preferRelativeResize="0"/>
          <p:nvPr/>
        </p:nvPicPr>
        <p:blipFill>
          <a:blip r:embed="rId3">
            <a:alphaModFix/>
          </a:blip>
          <a:stretch>
            <a:fillRect/>
          </a:stretch>
        </p:blipFill>
        <p:spPr>
          <a:xfrm>
            <a:off x="1234650" y="1158500"/>
            <a:ext cx="6482227" cy="38209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Agenda</a:t>
            </a:r>
          </a:p>
        </p:txBody>
      </p:sp>
      <p:sp>
        <p:nvSpPr>
          <p:cNvPr id="391" name="Shape 391"/>
          <p:cNvSpPr txBox="1">
            <a:spLocks noGrp="1"/>
          </p:cNvSpPr>
          <p:nvPr>
            <p:ph type="body" idx="1"/>
          </p:nvPr>
        </p:nvSpPr>
        <p:spPr>
          <a:xfrm>
            <a:off x="235500" y="771475"/>
            <a:ext cx="8520600" cy="3664500"/>
          </a:xfrm>
          <a:prstGeom prst="rect">
            <a:avLst/>
          </a:prstGeom>
        </p:spPr>
        <p:txBody>
          <a:bodyPr lIns="91425" tIns="91425" rIns="91425" bIns="91425" anchor="t" anchorCtr="0">
            <a:noAutofit/>
          </a:bodyPr>
          <a:lstStyle/>
          <a:p>
            <a:pPr marL="457200" marR="0" lvl="0" indent="-330200" algn="l" rtl="0">
              <a:lnSpc>
                <a:spcPct val="130000"/>
              </a:lnSpc>
              <a:spcBef>
                <a:spcPts val="0"/>
              </a:spcBef>
              <a:spcAft>
                <a:spcPts val="0"/>
              </a:spcAft>
              <a:buClr>
                <a:srgbClr val="D9D9D9"/>
              </a:buClr>
              <a:buSzPct val="100000"/>
              <a:buFont typeface="Georgia"/>
            </a:pPr>
            <a:r>
              <a:rPr lang="en" sz="1600" b="1">
                <a:solidFill>
                  <a:srgbClr val="D9D9D9"/>
                </a:solidFill>
                <a:latin typeface="Georgia"/>
                <a:ea typeface="Georgia"/>
                <a:cs typeface="Georgia"/>
                <a:sym typeface="Georgia"/>
              </a:rPr>
              <a:t>What is K-12 Computer Science?</a:t>
            </a:r>
          </a:p>
          <a:p>
            <a:pPr marL="914400" marR="0" lvl="1" indent="-330200" algn="l" rtl="0">
              <a:lnSpc>
                <a:spcPct val="130000"/>
              </a:lnSpc>
              <a:spcBef>
                <a:spcPts val="0"/>
              </a:spcBef>
              <a:spcAft>
                <a:spcPts val="0"/>
              </a:spcAft>
              <a:buClr>
                <a:srgbClr val="D9D9D9"/>
              </a:buClr>
              <a:buSzPct val="100000"/>
              <a:buFont typeface="Georgia"/>
            </a:pPr>
            <a:r>
              <a:rPr lang="en" sz="1600">
                <a:solidFill>
                  <a:srgbClr val="D9D9D9"/>
                </a:solidFill>
                <a:latin typeface="Georgia"/>
                <a:ea typeface="Georgia"/>
                <a:cs typeface="Georgia"/>
                <a:sym typeface="Georgia"/>
              </a:rPr>
              <a:t>Goal: You will understand what is Computer Science at the K-12 Level </a:t>
            </a:r>
          </a:p>
          <a:p>
            <a:pPr marL="457200" marR="0" lvl="0" indent="-330200" algn="l" rtl="0">
              <a:lnSpc>
                <a:spcPct val="130000"/>
              </a:lnSpc>
              <a:spcBef>
                <a:spcPts val="0"/>
              </a:spcBef>
              <a:spcAft>
                <a:spcPts val="0"/>
              </a:spcAft>
              <a:buClr>
                <a:srgbClr val="D9D9D9"/>
              </a:buClr>
              <a:buSzPct val="100000"/>
              <a:buFont typeface="Georgia"/>
            </a:pPr>
            <a:r>
              <a:rPr lang="en" sz="1600" b="1">
                <a:solidFill>
                  <a:srgbClr val="D9D9D9"/>
                </a:solidFill>
                <a:latin typeface="Georgia"/>
                <a:ea typeface="Georgia"/>
                <a:cs typeface="Georgia"/>
                <a:sym typeface="Georgia"/>
              </a:rPr>
              <a:t>Introduction to the CSforAll Consortium</a:t>
            </a:r>
          </a:p>
          <a:p>
            <a:pPr marL="914400" marR="0" lvl="1" indent="-330200" algn="l" rtl="0">
              <a:lnSpc>
                <a:spcPct val="130000"/>
              </a:lnSpc>
              <a:spcBef>
                <a:spcPts val="0"/>
              </a:spcBef>
              <a:spcAft>
                <a:spcPts val="0"/>
              </a:spcAft>
              <a:buClr>
                <a:srgbClr val="D9D9D9"/>
              </a:buClr>
              <a:buSzPct val="100000"/>
              <a:buFont typeface="Georgia"/>
            </a:pPr>
            <a:r>
              <a:rPr lang="en" sz="1600">
                <a:solidFill>
                  <a:srgbClr val="D9D9D9"/>
                </a:solidFill>
                <a:latin typeface="Georgia"/>
                <a:ea typeface="Georgia"/>
                <a:cs typeface="Georgia"/>
                <a:sym typeface="Georgia"/>
              </a:rPr>
              <a:t>Goal: You will understand the #CSforAll movement and the Consortium’s role</a:t>
            </a:r>
          </a:p>
          <a:p>
            <a:pPr marL="457200" marR="0" lvl="0" indent="-330200" algn="l" rtl="0">
              <a:lnSpc>
                <a:spcPct val="130000"/>
              </a:lnSpc>
              <a:spcBef>
                <a:spcPts val="0"/>
              </a:spcBef>
              <a:spcAft>
                <a:spcPts val="0"/>
              </a:spcAft>
              <a:buClr>
                <a:srgbClr val="D9D9D9"/>
              </a:buClr>
              <a:buSzPct val="100000"/>
              <a:buFont typeface="Georgia"/>
            </a:pPr>
            <a:r>
              <a:rPr lang="en" sz="1600" b="1">
                <a:solidFill>
                  <a:srgbClr val="D9D9D9"/>
                </a:solidFill>
                <a:latin typeface="Georgia"/>
                <a:ea typeface="Georgia"/>
                <a:cs typeface="Georgia"/>
                <a:sym typeface="Georgia"/>
              </a:rPr>
              <a:t>Why CS?</a:t>
            </a:r>
          </a:p>
          <a:p>
            <a:pPr marL="914400" marR="0" lvl="1" indent="-330200" algn="l" rtl="0">
              <a:lnSpc>
                <a:spcPct val="130000"/>
              </a:lnSpc>
              <a:spcBef>
                <a:spcPts val="0"/>
              </a:spcBef>
              <a:spcAft>
                <a:spcPts val="0"/>
              </a:spcAft>
              <a:buClr>
                <a:srgbClr val="D9D9D9"/>
              </a:buClr>
              <a:buSzPct val="100000"/>
              <a:buFont typeface="Georgia"/>
            </a:pPr>
            <a:r>
              <a:rPr lang="en" sz="1600">
                <a:solidFill>
                  <a:srgbClr val="D9D9D9"/>
                </a:solidFill>
                <a:latin typeface="Georgia"/>
                <a:ea typeface="Georgia"/>
                <a:cs typeface="Georgia"/>
                <a:sym typeface="Georgia"/>
              </a:rPr>
              <a:t>Goal: You will understand why CS education is important for AHE</a:t>
            </a:r>
          </a:p>
          <a:p>
            <a:pPr marL="457200" marR="0" lvl="0" indent="-330200" algn="l" rtl="0">
              <a:lnSpc>
                <a:spcPct val="130000"/>
              </a:lnSpc>
              <a:spcBef>
                <a:spcPts val="0"/>
              </a:spcBef>
              <a:spcAft>
                <a:spcPts val="0"/>
              </a:spcAft>
              <a:buClr>
                <a:srgbClr val="000000"/>
              </a:buClr>
              <a:buSzPct val="100000"/>
              <a:buFont typeface="Georgia"/>
            </a:pPr>
            <a:r>
              <a:rPr lang="en" sz="1600" b="1">
                <a:solidFill>
                  <a:schemeClr val="dk1"/>
                </a:solidFill>
                <a:highlight>
                  <a:srgbClr val="FFFFFF"/>
                </a:highlight>
                <a:latin typeface="Georgia"/>
                <a:ea typeface="Georgia"/>
                <a:cs typeface="Georgia"/>
                <a:sym typeface="Georgia"/>
              </a:rPr>
              <a:t>Sneak Peek: Planning Tool Beta</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highlight>
                  <a:srgbClr val="FFFFFF"/>
                </a:highlight>
                <a:latin typeface="Georgia"/>
                <a:ea typeface="Georgia"/>
                <a:cs typeface="Georgia"/>
                <a:sym typeface="Georgia"/>
              </a:rPr>
              <a:t>Goal: You will get a sneak peek at the new planning tool to help schools and districts set CSforAll goals!</a:t>
            </a:r>
          </a:p>
          <a:p>
            <a:pPr marL="457200" lvl="0" indent="-330200"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Call To Action</a:t>
            </a: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sz="1800">
              <a:solidFill>
                <a:srgbClr val="000000"/>
              </a:solidFill>
              <a:highlight>
                <a:srgbClr val="FFFFFF"/>
              </a:highlight>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Sneak Peek: Planning Tool Beta</a:t>
            </a:r>
          </a:p>
        </p:txBody>
      </p:sp>
      <p:pic>
        <p:nvPicPr>
          <p:cNvPr id="397" name="Shape 397"/>
          <p:cNvPicPr preferRelativeResize="0"/>
          <p:nvPr/>
        </p:nvPicPr>
        <p:blipFill>
          <a:blip r:embed="rId3">
            <a:alphaModFix/>
          </a:blip>
          <a:stretch>
            <a:fillRect/>
          </a:stretch>
        </p:blipFill>
        <p:spPr>
          <a:xfrm>
            <a:off x="2228550" y="1377975"/>
            <a:ext cx="4686899" cy="2847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p:nvPr/>
        </p:nvSpPr>
        <p:spPr>
          <a:xfrm>
            <a:off x="265500" y="1161525"/>
            <a:ext cx="8456700" cy="32094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 sz="2400" b="1">
                <a:latin typeface="Georgia"/>
                <a:ea typeface="Georgia"/>
                <a:cs typeface="Georgia"/>
                <a:sym typeface="Georgia"/>
              </a:rPr>
              <a:t>Turn and Talk:</a:t>
            </a:r>
          </a:p>
          <a:p>
            <a:pPr lvl="0" algn="ctr" rtl="0">
              <a:lnSpc>
                <a:spcPct val="115000"/>
              </a:lnSpc>
              <a:spcBef>
                <a:spcPts val="0"/>
              </a:spcBef>
              <a:buNone/>
            </a:pPr>
            <a:endParaRPr sz="2400" b="1">
              <a:latin typeface="Georgia"/>
              <a:ea typeface="Georgia"/>
              <a:cs typeface="Georgia"/>
              <a:sym typeface="Georgia"/>
            </a:endParaRPr>
          </a:p>
          <a:p>
            <a:pPr lvl="0" algn="ctr" rtl="0">
              <a:lnSpc>
                <a:spcPct val="115000"/>
              </a:lnSpc>
              <a:spcBef>
                <a:spcPts val="0"/>
              </a:spcBef>
              <a:buNone/>
            </a:pPr>
            <a:r>
              <a:rPr lang="en" sz="2400" b="1">
                <a:latin typeface="Georgia"/>
                <a:ea typeface="Georgia"/>
                <a:cs typeface="Georgia"/>
                <a:sym typeface="Georgia"/>
              </a:rPr>
              <a:t>Where is your school/district on the marathon of CSforAll?</a:t>
            </a:r>
          </a:p>
          <a:p>
            <a:pPr lvl="0" algn="ctr" rtl="0">
              <a:lnSpc>
                <a:spcPct val="115000"/>
              </a:lnSpc>
              <a:spcBef>
                <a:spcPts val="0"/>
              </a:spcBef>
              <a:buNone/>
            </a:pPr>
            <a:endParaRPr sz="2400" b="1">
              <a:latin typeface="Georgia"/>
              <a:ea typeface="Georgia"/>
              <a:cs typeface="Georgia"/>
              <a:sym typeface="Georgia"/>
            </a:endParaRPr>
          </a:p>
          <a:p>
            <a:pPr lvl="0" algn="ctr" rtl="0">
              <a:lnSpc>
                <a:spcPct val="115000"/>
              </a:lnSpc>
              <a:spcBef>
                <a:spcPts val="0"/>
              </a:spcBef>
              <a:buNone/>
            </a:pPr>
            <a:r>
              <a:rPr lang="en" sz="2400" b="1">
                <a:latin typeface="Georgia"/>
                <a:ea typeface="Georgia"/>
                <a:cs typeface="Georgia"/>
                <a:sym typeface="Georgia"/>
              </a:rPr>
              <a:t>What is your biggest challenge to moving forward?</a:t>
            </a:r>
          </a:p>
        </p:txBody>
      </p:sp>
      <p:sp>
        <p:nvSpPr>
          <p:cNvPr id="403" name="Shape 403"/>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Sneak Peek: Planning Tool Beta</a:t>
            </a:r>
          </a:p>
          <a:p>
            <a:pPr lvl="0" rtl="0">
              <a:spcBef>
                <a:spcPts val="0"/>
              </a:spcBef>
              <a:buClr>
                <a:schemeClr val="dk1"/>
              </a:buClr>
              <a:buSzPct val="36666"/>
              <a:buFont typeface="Arial"/>
              <a:buNone/>
            </a:pPr>
            <a:endParaRPr sz="3000" b="1">
              <a:latin typeface="Georgia"/>
              <a:ea typeface="Georgia"/>
              <a:cs typeface="Georgia"/>
              <a:sym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p:nvPr/>
        </p:nvSpPr>
        <p:spPr>
          <a:xfrm>
            <a:off x="265500" y="1161525"/>
            <a:ext cx="8456700" cy="3209400"/>
          </a:xfrm>
          <a:prstGeom prst="rect">
            <a:avLst/>
          </a:prstGeom>
          <a:noFill/>
          <a:ln>
            <a:noFill/>
          </a:ln>
        </p:spPr>
        <p:txBody>
          <a:bodyPr lIns="91425" tIns="91425" rIns="91425" bIns="91425" anchor="t" anchorCtr="0">
            <a:noAutofit/>
          </a:bodyPr>
          <a:lstStyle/>
          <a:p>
            <a:pPr lvl="0" algn="l" rtl="0">
              <a:lnSpc>
                <a:spcPct val="115000"/>
              </a:lnSpc>
              <a:spcBef>
                <a:spcPts val="0"/>
              </a:spcBef>
              <a:buNone/>
            </a:pPr>
            <a:r>
              <a:rPr lang="en" sz="2400">
                <a:solidFill>
                  <a:schemeClr val="dk1"/>
                </a:solidFill>
                <a:latin typeface="Georgia"/>
                <a:ea typeface="Georgia"/>
                <a:cs typeface="Georgia"/>
                <a:sym typeface="Georgia"/>
              </a:rPr>
              <a:t>Districts need tools that are:</a:t>
            </a:r>
          </a:p>
          <a:p>
            <a:pPr lvl="0" algn="ctr" rtl="0">
              <a:lnSpc>
                <a:spcPct val="115000"/>
              </a:lnSpc>
              <a:spcBef>
                <a:spcPts val="0"/>
              </a:spcBef>
              <a:buNone/>
            </a:pPr>
            <a:endParaRPr sz="2400" b="1">
              <a:solidFill>
                <a:schemeClr val="dk1"/>
              </a:solidFill>
              <a:latin typeface="Georgia"/>
              <a:ea typeface="Georgia"/>
              <a:cs typeface="Georgia"/>
              <a:sym typeface="Georgia"/>
            </a:endParaRPr>
          </a:p>
          <a:p>
            <a:pPr marL="457200" lvl="0" indent="-381000" rtl="0">
              <a:lnSpc>
                <a:spcPct val="115000"/>
              </a:lnSpc>
              <a:spcBef>
                <a:spcPts val="0"/>
              </a:spcBef>
              <a:buSzPct val="100000"/>
              <a:buFont typeface="Georgia"/>
              <a:buChar char="●"/>
            </a:pPr>
            <a:r>
              <a:rPr lang="en" sz="2400">
                <a:latin typeface="Georgia"/>
                <a:ea typeface="Georgia"/>
                <a:cs typeface="Georgia"/>
                <a:sym typeface="Georgia"/>
              </a:rPr>
              <a:t>Modular</a:t>
            </a:r>
          </a:p>
          <a:p>
            <a:pPr marL="457200" lvl="0" indent="-381000" rtl="0">
              <a:lnSpc>
                <a:spcPct val="115000"/>
              </a:lnSpc>
              <a:spcBef>
                <a:spcPts val="0"/>
              </a:spcBef>
              <a:buSzPct val="100000"/>
              <a:buFont typeface="Georgia"/>
              <a:buChar char="●"/>
            </a:pPr>
            <a:r>
              <a:rPr lang="en" sz="2400">
                <a:latin typeface="Georgia"/>
                <a:ea typeface="Georgia"/>
                <a:cs typeface="Georgia"/>
                <a:sym typeface="Georgia"/>
              </a:rPr>
              <a:t>Customizable</a:t>
            </a:r>
          </a:p>
          <a:p>
            <a:pPr marL="457200" lvl="0" indent="-381000" rtl="0">
              <a:lnSpc>
                <a:spcPct val="115000"/>
              </a:lnSpc>
              <a:spcBef>
                <a:spcPts val="0"/>
              </a:spcBef>
              <a:buSzPct val="100000"/>
              <a:buFont typeface="Georgia"/>
              <a:buChar char="●"/>
            </a:pPr>
            <a:r>
              <a:rPr lang="en" sz="2400">
                <a:latin typeface="Georgia"/>
                <a:ea typeface="Georgia"/>
                <a:cs typeface="Georgia"/>
                <a:sym typeface="Georgia"/>
              </a:rPr>
              <a:t>Useful for Setting Individual Goals</a:t>
            </a:r>
          </a:p>
        </p:txBody>
      </p:sp>
      <p:sp>
        <p:nvSpPr>
          <p:cNvPr id="409" name="Shape 409"/>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Sneak Peek: Planning Tool Beta</a:t>
            </a:r>
          </a:p>
          <a:p>
            <a:pPr lvl="0" rtl="0">
              <a:spcBef>
                <a:spcPts val="0"/>
              </a:spcBef>
              <a:buClr>
                <a:schemeClr val="dk1"/>
              </a:buClr>
              <a:buSzPct val="36666"/>
              <a:buFont typeface="Arial"/>
              <a:buNone/>
            </a:pPr>
            <a:endParaRPr sz="3000" b="1">
              <a:latin typeface="Georgia"/>
              <a:ea typeface="Georgia"/>
              <a:cs typeface="Georgia"/>
              <a:sym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p:nvPr/>
        </p:nvSpPr>
        <p:spPr>
          <a:xfrm>
            <a:off x="265500" y="1161525"/>
            <a:ext cx="8456700" cy="3209400"/>
          </a:xfrm>
          <a:prstGeom prst="rect">
            <a:avLst/>
          </a:prstGeom>
          <a:noFill/>
          <a:ln>
            <a:noFill/>
          </a:ln>
        </p:spPr>
        <p:txBody>
          <a:bodyPr lIns="91425" tIns="91425" rIns="91425" bIns="91425" anchor="t" anchorCtr="0">
            <a:noAutofit/>
          </a:bodyPr>
          <a:lstStyle/>
          <a:p>
            <a:pPr lvl="0" algn="just" rtl="0">
              <a:lnSpc>
                <a:spcPct val="115000"/>
              </a:lnSpc>
              <a:spcBef>
                <a:spcPts val="0"/>
              </a:spcBef>
              <a:buNone/>
            </a:pPr>
            <a:r>
              <a:rPr lang="en" sz="2000" b="1">
                <a:latin typeface="Georgia"/>
                <a:ea typeface="Georgia"/>
                <a:cs typeface="Georgia"/>
                <a:sym typeface="Georgia"/>
              </a:rPr>
              <a:t>Planning Areas:</a:t>
            </a:r>
          </a:p>
          <a:p>
            <a:pPr marL="457200" lvl="0" indent="-355600" rtl="0">
              <a:lnSpc>
                <a:spcPct val="115000"/>
              </a:lnSpc>
              <a:spcBef>
                <a:spcPts val="0"/>
              </a:spcBef>
              <a:buSzPct val="100000"/>
              <a:buFont typeface="Georgia"/>
              <a:buAutoNum type="alphaUcPeriod"/>
            </a:pPr>
            <a:r>
              <a:rPr lang="en" sz="2000">
                <a:latin typeface="Georgia"/>
                <a:ea typeface="Georgia"/>
                <a:cs typeface="Georgia"/>
                <a:sym typeface="Georgia"/>
              </a:rPr>
              <a:t>Leadership</a:t>
            </a:r>
          </a:p>
          <a:p>
            <a:pPr marL="457200" lvl="0" indent="-355600" rtl="0">
              <a:lnSpc>
                <a:spcPct val="115000"/>
              </a:lnSpc>
              <a:spcBef>
                <a:spcPts val="0"/>
              </a:spcBef>
              <a:buClr>
                <a:schemeClr val="dk1"/>
              </a:buClr>
              <a:buSzPct val="100000"/>
              <a:buFont typeface="Georgia"/>
              <a:buAutoNum type="alphaUcPeriod"/>
            </a:pPr>
            <a:r>
              <a:rPr lang="en" sz="2000">
                <a:solidFill>
                  <a:schemeClr val="dk1"/>
                </a:solidFill>
                <a:latin typeface="Georgia"/>
                <a:ea typeface="Georgia"/>
                <a:cs typeface="Georgia"/>
                <a:sym typeface="Georgia"/>
              </a:rPr>
              <a:t>Infrastructure</a:t>
            </a:r>
          </a:p>
          <a:p>
            <a:pPr marL="457200" lvl="0" indent="-355600" rtl="0">
              <a:lnSpc>
                <a:spcPct val="115000"/>
              </a:lnSpc>
              <a:spcBef>
                <a:spcPts val="0"/>
              </a:spcBef>
              <a:buClr>
                <a:schemeClr val="dk1"/>
              </a:buClr>
              <a:buSzPct val="100000"/>
              <a:buFont typeface="Georgia"/>
              <a:buAutoNum type="alphaUcPeriod"/>
            </a:pPr>
            <a:r>
              <a:rPr lang="en" sz="2000">
                <a:solidFill>
                  <a:schemeClr val="dk1"/>
                </a:solidFill>
                <a:latin typeface="Georgia"/>
                <a:ea typeface="Georgia"/>
                <a:cs typeface="Georgia"/>
                <a:sym typeface="Georgia"/>
              </a:rPr>
              <a:t>Teacher Capacity</a:t>
            </a:r>
          </a:p>
          <a:p>
            <a:pPr marL="457200" lvl="0" indent="-355600" rtl="0">
              <a:lnSpc>
                <a:spcPct val="115000"/>
              </a:lnSpc>
              <a:spcBef>
                <a:spcPts val="0"/>
              </a:spcBef>
              <a:buClr>
                <a:schemeClr val="dk1"/>
              </a:buClr>
              <a:buSzPct val="100000"/>
              <a:buFont typeface="Georgia"/>
              <a:buAutoNum type="alphaUcPeriod"/>
            </a:pPr>
            <a:r>
              <a:rPr lang="en" sz="2000">
                <a:solidFill>
                  <a:schemeClr val="dk1"/>
                </a:solidFill>
                <a:latin typeface="Georgia"/>
                <a:ea typeface="Georgia"/>
                <a:cs typeface="Georgia"/>
                <a:sym typeface="Georgia"/>
              </a:rPr>
              <a:t>Partners</a:t>
            </a:r>
          </a:p>
          <a:p>
            <a:pPr marL="457200" lvl="0" indent="-355600" rtl="0">
              <a:lnSpc>
                <a:spcPct val="115000"/>
              </a:lnSpc>
              <a:spcBef>
                <a:spcPts val="0"/>
              </a:spcBef>
              <a:buClr>
                <a:schemeClr val="dk1"/>
              </a:buClr>
              <a:buSzPct val="100000"/>
              <a:buFont typeface="Georgia"/>
              <a:buAutoNum type="alphaUcPeriod"/>
            </a:pPr>
            <a:r>
              <a:rPr lang="en" sz="2000">
                <a:solidFill>
                  <a:schemeClr val="dk1"/>
                </a:solidFill>
                <a:latin typeface="Georgia"/>
                <a:ea typeface="Georgia"/>
                <a:cs typeface="Georgia"/>
                <a:sym typeface="Georgia"/>
              </a:rPr>
              <a:t>Community</a:t>
            </a:r>
          </a:p>
          <a:p>
            <a:pPr marL="457200" lvl="0" indent="-355600" rtl="0">
              <a:lnSpc>
                <a:spcPct val="115000"/>
              </a:lnSpc>
              <a:spcBef>
                <a:spcPts val="0"/>
              </a:spcBef>
              <a:buClr>
                <a:schemeClr val="dk1"/>
              </a:buClr>
              <a:buSzPct val="100000"/>
              <a:buAutoNum type="alphaUcPeriod"/>
            </a:pPr>
            <a:r>
              <a:rPr lang="en" sz="2000">
                <a:solidFill>
                  <a:schemeClr val="dk1"/>
                </a:solidFill>
                <a:latin typeface="Georgia"/>
                <a:ea typeface="Georgia"/>
                <a:cs typeface="Georgia"/>
                <a:sym typeface="Georgia"/>
              </a:rPr>
              <a:t>Materials and Curricular Development </a:t>
            </a:r>
            <a:r>
              <a:rPr lang="en" sz="2000" b="1">
                <a:solidFill>
                  <a:srgbClr val="1155CC"/>
                </a:solidFill>
                <a:latin typeface="Georgia"/>
                <a:ea typeface="Georgia"/>
                <a:cs typeface="Georgia"/>
                <a:sym typeface="Georgia"/>
              </a:rPr>
              <a:t> </a:t>
            </a:r>
          </a:p>
        </p:txBody>
      </p:sp>
      <p:sp>
        <p:nvSpPr>
          <p:cNvPr id="415" name="Shape 415"/>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Sneak Peek: Planning Tool Beta</a:t>
            </a:r>
          </a:p>
          <a:p>
            <a:pPr lvl="0" rtl="0">
              <a:spcBef>
                <a:spcPts val="0"/>
              </a:spcBef>
              <a:buClr>
                <a:schemeClr val="dk1"/>
              </a:buClr>
              <a:buSzPct val="36666"/>
              <a:buFont typeface="Arial"/>
              <a:buNone/>
            </a:pPr>
            <a:endParaRPr sz="3000" b="1">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p:nvPr/>
        </p:nvSpPr>
        <p:spPr>
          <a:xfrm>
            <a:off x="265500" y="1161525"/>
            <a:ext cx="8456700" cy="3209400"/>
          </a:xfrm>
          <a:prstGeom prst="rect">
            <a:avLst/>
          </a:prstGeom>
          <a:noFill/>
          <a:ln>
            <a:noFill/>
          </a:ln>
        </p:spPr>
        <p:txBody>
          <a:bodyPr lIns="91425" tIns="91425" rIns="91425" bIns="91425" anchor="t" anchorCtr="0">
            <a:noAutofit/>
          </a:bodyPr>
          <a:lstStyle/>
          <a:p>
            <a:pPr lvl="0" algn="just" rtl="0">
              <a:lnSpc>
                <a:spcPct val="115000"/>
              </a:lnSpc>
              <a:spcBef>
                <a:spcPts val="0"/>
              </a:spcBef>
              <a:buNone/>
            </a:pPr>
            <a:r>
              <a:rPr lang="en" sz="2000" b="1">
                <a:latin typeface="Georgia"/>
                <a:ea typeface="Georgia"/>
                <a:cs typeface="Georgia"/>
                <a:sym typeface="Georgia"/>
              </a:rPr>
              <a:t>Planning Areas:</a:t>
            </a:r>
          </a:p>
          <a:p>
            <a:pPr marL="457200" lvl="0" indent="-355600" rtl="0">
              <a:lnSpc>
                <a:spcPct val="115000"/>
              </a:lnSpc>
              <a:spcBef>
                <a:spcPts val="0"/>
              </a:spcBef>
              <a:buSzPct val="100000"/>
              <a:buFont typeface="Georgia"/>
              <a:buAutoNum type="alphaUcPeriod"/>
            </a:pPr>
            <a:r>
              <a:rPr lang="en" sz="2000">
                <a:latin typeface="Georgia"/>
                <a:ea typeface="Georgia"/>
                <a:cs typeface="Georgia"/>
                <a:sym typeface="Georgia"/>
              </a:rPr>
              <a:t>Leadership</a:t>
            </a:r>
          </a:p>
          <a:p>
            <a:pPr marL="457200" lvl="0" indent="-355600" rtl="0">
              <a:lnSpc>
                <a:spcPct val="115000"/>
              </a:lnSpc>
              <a:spcBef>
                <a:spcPts val="0"/>
              </a:spcBef>
              <a:buClr>
                <a:schemeClr val="dk1"/>
              </a:buClr>
              <a:buSzPct val="100000"/>
              <a:buFont typeface="Georgia"/>
              <a:buAutoNum type="alphaUcPeriod"/>
            </a:pPr>
            <a:r>
              <a:rPr lang="en" sz="2000">
                <a:solidFill>
                  <a:schemeClr val="dk1"/>
                </a:solidFill>
                <a:latin typeface="Georgia"/>
                <a:ea typeface="Georgia"/>
                <a:cs typeface="Georgia"/>
                <a:sym typeface="Georgia"/>
              </a:rPr>
              <a:t>Infrastructure</a:t>
            </a:r>
          </a:p>
          <a:p>
            <a:pPr marL="457200" lvl="0" indent="-355600" rtl="0">
              <a:lnSpc>
                <a:spcPct val="115000"/>
              </a:lnSpc>
              <a:spcBef>
                <a:spcPts val="0"/>
              </a:spcBef>
              <a:buClr>
                <a:schemeClr val="dk1"/>
              </a:buClr>
              <a:buSzPct val="100000"/>
              <a:buFont typeface="Georgia"/>
              <a:buAutoNum type="alphaUcPeriod"/>
            </a:pPr>
            <a:r>
              <a:rPr lang="en" sz="2000">
                <a:solidFill>
                  <a:schemeClr val="dk1"/>
                </a:solidFill>
                <a:latin typeface="Georgia"/>
                <a:ea typeface="Georgia"/>
                <a:cs typeface="Georgia"/>
                <a:sym typeface="Georgia"/>
              </a:rPr>
              <a:t>Teacher Capacity</a:t>
            </a:r>
          </a:p>
          <a:p>
            <a:pPr marL="457200" lvl="0" indent="-355600" rtl="0">
              <a:lnSpc>
                <a:spcPct val="115000"/>
              </a:lnSpc>
              <a:spcBef>
                <a:spcPts val="0"/>
              </a:spcBef>
              <a:buClr>
                <a:srgbClr val="0000FF"/>
              </a:buClr>
              <a:buSzPct val="100000"/>
              <a:buFont typeface="Georgia"/>
              <a:buAutoNum type="alphaUcPeriod"/>
            </a:pPr>
            <a:r>
              <a:rPr lang="en" sz="2000">
                <a:solidFill>
                  <a:srgbClr val="0000FF"/>
                </a:solidFill>
                <a:latin typeface="Georgia"/>
                <a:ea typeface="Georgia"/>
                <a:cs typeface="Georgia"/>
                <a:sym typeface="Georgia"/>
              </a:rPr>
              <a:t>Partners</a:t>
            </a:r>
          </a:p>
          <a:p>
            <a:pPr marL="457200" lvl="0" indent="-355600" rtl="0">
              <a:lnSpc>
                <a:spcPct val="115000"/>
              </a:lnSpc>
              <a:spcBef>
                <a:spcPts val="0"/>
              </a:spcBef>
              <a:buClr>
                <a:srgbClr val="0000FF"/>
              </a:buClr>
              <a:buSzPct val="100000"/>
              <a:buFont typeface="Georgia"/>
              <a:buAutoNum type="alphaUcPeriod"/>
            </a:pPr>
            <a:r>
              <a:rPr lang="en" sz="2000">
                <a:solidFill>
                  <a:srgbClr val="0000FF"/>
                </a:solidFill>
                <a:latin typeface="Georgia"/>
                <a:ea typeface="Georgia"/>
                <a:cs typeface="Georgia"/>
                <a:sym typeface="Georgia"/>
              </a:rPr>
              <a:t>Community</a:t>
            </a:r>
          </a:p>
          <a:p>
            <a:pPr marL="457200" lvl="0" indent="-355600" rtl="0">
              <a:lnSpc>
                <a:spcPct val="115000"/>
              </a:lnSpc>
              <a:spcBef>
                <a:spcPts val="0"/>
              </a:spcBef>
              <a:buClr>
                <a:schemeClr val="dk1"/>
              </a:buClr>
              <a:buSzPct val="100000"/>
              <a:buAutoNum type="alphaUcPeriod"/>
            </a:pPr>
            <a:r>
              <a:rPr lang="en" sz="2000">
                <a:solidFill>
                  <a:schemeClr val="dk1"/>
                </a:solidFill>
                <a:latin typeface="Georgia"/>
                <a:ea typeface="Georgia"/>
                <a:cs typeface="Georgia"/>
                <a:sym typeface="Georgia"/>
              </a:rPr>
              <a:t>Materials and Curricular Development </a:t>
            </a:r>
            <a:r>
              <a:rPr lang="en" sz="2000" b="1">
                <a:solidFill>
                  <a:srgbClr val="1155CC"/>
                </a:solidFill>
                <a:latin typeface="Georgia"/>
                <a:ea typeface="Georgia"/>
                <a:cs typeface="Georgia"/>
                <a:sym typeface="Georgia"/>
              </a:rPr>
              <a:t> </a:t>
            </a:r>
          </a:p>
        </p:txBody>
      </p:sp>
      <p:sp>
        <p:nvSpPr>
          <p:cNvPr id="421" name="Shape 421"/>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Sneak Peek: Planning Tool Beta</a:t>
            </a:r>
          </a:p>
          <a:p>
            <a:pPr lvl="0" rtl="0">
              <a:spcBef>
                <a:spcPts val="0"/>
              </a:spcBef>
              <a:buClr>
                <a:schemeClr val="dk1"/>
              </a:buClr>
              <a:buSzPct val="36666"/>
              <a:buFont typeface="Arial"/>
              <a:buNone/>
            </a:pPr>
            <a:endParaRPr sz="3000" b="1">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p:nvPr/>
        </p:nvSpPr>
        <p:spPr>
          <a:xfrm>
            <a:off x="265500" y="1618725"/>
            <a:ext cx="5255400" cy="1865400"/>
          </a:xfrm>
          <a:prstGeom prst="rect">
            <a:avLst/>
          </a:prstGeom>
          <a:noFill/>
          <a:ln>
            <a:noFill/>
          </a:ln>
        </p:spPr>
        <p:txBody>
          <a:bodyPr lIns="91425" tIns="91425" rIns="91425" bIns="91425" anchor="t" anchorCtr="0">
            <a:noAutofit/>
          </a:bodyPr>
          <a:lstStyle/>
          <a:p>
            <a:pPr lvl="0" algn="ctr" rtl="0">
              <a:lnSpc>
                <a:spcPct val="115000"/>
              </a:lnSpc>
              <a:spcBef>
                <a:spcPts val="0"/>
              </a:spcBef>
              <a:buNone/>
            </a:pPr>
            <a:r>
              <a:rPr lang="en" sz="2400">
                <a:latin typeface="Georgia"/>
                <a:ea typeface="Georgia"/>
                <a:cs typeface="Georgia"/>
                <a:sym typeface="Georgia"/>
              </a:rPr>
              <a:t>“I can just write the whole curriculum from scratch…”</a:t>
            </a:r>
          </a:p>
          <a:p>
            <a:pPr lvl="0" algn="ctr" rtl="0">
              <a:lnSpc>
                <a:spcPct val="115000"/>
              </a:lnSpc>
              <a:spcBef>
                <a:spcPts val="0"/>
              </a:spcBef>
              <a:buNone/>
            </a:pPr>
            <a:r>
              <a:rPr lang="en" sz="2400">
                <a:latin typeface="Georgia"/>
                <a:ea typeface="Georgia"/>
                <a:cs typeface="Georgia"/>
                <a:sym typeface="Georgia"/>
              </a:rPr>
              <a:t>-</a:t>
            </a:r>
            <a:r>
              <a:rPr lang="en" sz="2400" i="1">
                <a:latin typeface="Georgia"/>
                <a:ea typeface="Georgia"/>
                <a:cs typeface="Georgia"/>
                <a:sym typeface="Georgia"/>
              </a:rPr>
              <a:t>said no new teacher ever</a:t>
            </a:r>
          </a:p>
        </p:txBody>
      </p:sp>
      <p:sp>
        <p:nvSpPr>
          <p:cNvPr id="427" name="Shape 427"/>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Planning: Partners</a:t>
            </a:r>
          </a:p>
        </p:txBody>
      </p:sp>
      <p:pic>
        <p:nvPicPr>
          <p:cNvPr id="428" name="Shape 428" descr="_86269947_thinkstockphotos-485841398-1.jpg"/>
          <p:cNvPicPr preferRelativeResize="0"/>
          <p:nvPr/>
        </p:nvPicPr>
        <p:blipFill>
          <a:blip r:embed="rId3">
            <a:alphaModFix/>
          </a:blip>
          <a:stretch>
            <a:fillRect/>
          </a:stretch>
        </p:blipFill>
        <p:spPr>
          <a:xfrm>
            <a:off x="5673300" y="1444325"/>
            <a:ext cx="3318300" cy="186528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p:nvPr/>
        </p:nvSpPr>
        <p:spPr>
          <a:xfrm>
            <a:off x="265500" y="1010275"/>
            <a:ext cx="7520700" cy="2751000"/>
          </a:xfrm>
          <a:prstGeom prst="rect">
            <a:avLst/>
          </a:prstGeom>
          <a:noFill/>
          <a:ln>
            <a:noFill/>
          </a:ln>
        </p:spPr>
        <p:txBody>
          <a:bodyPr lIns="91425" tIns="91425" rIns="91425" bIns="91425" anchor="t" anchorCtr="0">
            <a:noAutofit/>
          </a:bodyPr>
          <a:lstStyle/>
          <a:p>
            <a:pPr lvl="0" rtl="0">
              <a:spcBef>
                <a:spcPts val="0"/>
              </a:spcBef>
              <a:buClr>
                <a:schemeClr val="dk1"/>
              </a:buClr>
              <a:buSzPct val="61111"/>
              <a:buFont typeface="Arial"/>
              <a:buNone/>
            </a:pPr>
            <a:r>
              <a:rPr lang="en" sz="1800" b="1">
                <a:solidFill>
                  <a:schemeClr val="dk1"/>
                </a:solidFill>
                <a:latin typeface="Georgia"/>
                <a:ea typeface="Georgia"/>
                <a:cs typeface="Georgia"/>
                <a:sym typeface="Georgia"/>
              </a:rPr>
              <a:t>Case Study 1 : CS4RI (Rhode Island)</a:t>
            </a:r>
          </a:p>
          <a:p>
            <a:pPr lvl="0" algn="just" rtl="0">
              <a:lnSpc>
                <a:spcPct val="115000"/>
              </a:lnSpc>
              <a:spcBef>
                <a:spcPts val="0"/>
              </a:spcBef>
              <a:buNone/>
            </a:pPr>
            <a:endParaRPr sz="1800">
              <a:solidFill>
                <a:schemeClr val="dk1"/>
              </a:solidFill>
              <a:latin typeface="Georgia"/>
              <a:ea typeface="Georgia"/>
              <a:cs typeface="Georgia"/>
              <a:sym typeface="Georgia"/>
            </a:endParaRPr>
          </a:p>
          <a:p>
            <a:pPr marL="457200" lvl="0"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University of Rhode Island: </a:t>
            </a:r>
          </a:p>
          <a:p>
            <a:pPr marL="914400" lvl="1"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Teacher Training and Support</a:t>
            </a:r>
          </a:p>
          <a:p>
            <a:pPr marL="914400" lvl="1"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New minor in CS education: </a:t>
            </a:r>
            <a:r>
              <a:rPr lang="en" sz="1800" u="sng">
                <a:solidFill>
                  <a:schemeClr val="hlink"/>
                </a:solidFill>
                <a:latin typeface="Georgia"/>
                <a:ea typeface="Georgia"/>
                <a:cs typeface="Georgia"/>
                <a:sym typeface="Georgia"/>
                <a:hlinkClick r:id="rId3"/>
              </a:rPr>
              <a:t>bit.ly/2te8QRD</a:t>
            </a:r>
          </a:p>
          <a:p>
            <a:pPr marL="457200" lvl="0"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Brown University:</a:t>
            </a:r>
          </a:p>
          <a:p>
            <a:pPr marL="914400" lvl="1"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Consultants</a:t>
            </a:r>
          </a:p>
          <a:p>
            <a:pPr lvl="0" rtl="0">
              <a:lnSpc>
                <a:spcPct val="115000"/>
              </a:lnSpc>
              <a:spcBef>
                <a:spcPts val="0"/>
              </a:spcBef>
              <a:buNone/>
            </a:pPr>
            <a:endParaRPr>
              <a:latin typeface="Georgia"/>
              <a:ea typeface="Georgia"/>
              <a:cs typeface="Georgia"/>
              <a:sym typeface="Georgia"/>
            </a:endParaRPr>
          </a:p>
        </p:txBody>
      </p:sp>
      <p:sp>
        <p:nvSpPr>
          <p:cNvPr id="434" name="Shape 434"/>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Planning: Partners</a:t>
            </a:r>
          </a:p>
        </p:txBody>
      </p:sp>
      <p:pic>
        <p:nvPicPr>
          <p:cNvPr id="435" name="Shape 435" descr="CS4RI+Logo.png"/>
          <p:cNvPicPr preferRelativeResize="0"/>
          <p:nvPr/>
        </p:nvPicPr>
        <p:blipFill>
          <a:blip r:embed="rId4">
            <a:alphaModFix/>
          </a:blip>
          <a:stretch>
            <a:fillRect/>
          </a:stretch>
        </p:blipFill>
        <p:spPr>
          <a:xfrm>
            <a:off x="6641225" y="1999077"/>
            <a:ext cx="2010826" cy="20108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a:blip r:embed="rId3">
            <a:alphaModFix/>
          </a:blip>
          <a:stretch>
            <a:fillRect/>
          </a:stretch>
        </p:blipFill>
        <p:spPr>
          <a:xfrm>
            <a:off x="152400" y="152400"/>
            <a:ext cx="7286625" cy="4200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p:nvPr/>
        </p:nvSpPr>
        <p:spPr>
          <a:xfrm>
            <a:off x="265500" y="1009125"/>
            <a:ext cx="8576100" cy="3209400"/>
          </a:xfrm>
          <a:prstGeom prst="rect">
            <a:avLst/>
          </a:prstGeom>
          <a:noFill/>
          <a:ln>
            <a:noFill/>
          </a:ln>
        </p:spPr>
        <p:txBody>
          <a:bodyPr lIns="91425" tIns="91425" rIns="91425" bIns="91425" anchor="t" anchorCtr="0">
            <a:noAutofit/>
          </a:bodyPr>
          <a:lstStyle/>
          <a:p>
            <a:pPr lvl="0" algn="ctr" rtl="0">
              <a:lnSpc>
                <a:spcPct val="115000"/>
              </a:lnSpc>
              <a:spcBef>
                <a:spcPts val="0"/>
              </a:spcBef>
              <a:buClr>
                <a:schemeClr val="dk1"/>
              </a:buClr>
              <a:buFont typeface="Arial"/>
              <a:buNone/>
            </a:pPr>
            <a:endParaRPr sz="3600">
              <a:latin typeface="Georgia"/>
              <a:ea typeface="Georgia"/>
              <a:cs typeface="Georgia"/>
              <a:sym typeface="Georgia"/>
            </a:endParaRPr>
          </a:p>
        </p:txBody>
      </p:sp>
      <p:sp>
        <p:nvSpPr>
          <p:cNvPr id="441" name="Shape 441"/>
          <p:cNvSpPr txBox="1">
            <a:spLocks noGrp="1"/>
          </p:cNvSpPr>
          <p:nvPr>
            <p:ph type="title"/>
          </p:nvPr>
        </p:nvSpPr>
        <p:spPr>
          <a:xfrm>
            <a:off x="159300" y="2164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Planning: Partners</a:t>
            </a:r>
          </a:p>
        </p:txBody>
      </p:sp>
      <p:pic>
        <p:nvPicPr>
          <p:cNvPr id="442" name="Shape 442"/>
          <p:cNvPicPr preferRelativeResize="0"/>
          <p:nvPr/>
        </p:nvPicPr>
        <p:blipFill>
          <a:blip r:embed="rId3">
            <a:alphaModFix/>
          </a:blip>
          <a:stretch>
            <a:fillRect/>
          </a:stretch>
        </p:blipFill>
        <p:spPr>
          <a:xfrm>
            <a:off x="1512664" y="913225"/>
            <a:ext cx="5813875" cy="4343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p:nvPr/>
        </p:nvSpPr>
        <p:spPr>
          <a:xfrm>
            <a:off x="265500" y="1352425"/>
            <a:ext cx="4475100" cy="27375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a:latin typeface="Georgia"/>
                <a:ea typeface="Georgia"/>
                <a:cs typeface="Georgia"/>
                <a:sym typeface="Georgia"/>
              </a:rPr>
              <a:t>A collaborative community is essential.</a:t>
            </a:r>
          </a:p>
          <a:p>
            <a:pPr lvl="0" rtl="0">
              <a:lnSpc>
                <a:spcPct val="115000"/>
              </a:lnSpc>
              <a:spcBef>
                <a:spcPts val="0"/>
              </a:spcBef>
              <a:buNone/>
            </a:pPr>
            <a:endParaRPr sz="2000" b="1">
              <a:solidFill>
                <a:srgbClr val="1155CC"/>
              </a:solidFill>
              <a:latin typeface="Georgia"/>
              <a:ea typeface="Georgia"/>
              <a:cs typeface="Georgia"/>
              <a:sym typeface="Georgia"/>
            </a:endParaRPr>
          </a:p>
          <a:p>
            <a:pPr lvl="0" rtl="0">
              <a:lnSpc>
                <a:spcPct val="115000"/>
              </a:lnSpc>
              <a:spcBef>
                <a:spcPts val="0"/>
              </a:spcBef>
              <a:buNone/>
            </a:pPr>
            <a:r>
              <a:rPr lang="en" sz="2000">
                <a:latin typeface="Georgia"/>
                <a:ea typeface="Georgia"/>
                <a:cs typeface="Georgia"/>
                <a:sym typeface="Georgia"/>
              </a:rPr>
              <a:t>Families, local businesses, and educational leaders</a:t>
            </a:r>
            <a:r>
              <a:rPr lang="en" sz="2000">
                <a:solidFill>
                  <a:srgbClr val="1155CC"/>
                </a:solidFill>
                <a:latin typeface="Georgia"/>
                <a:ea typeface="Georgia"/>
                <a:cs typeface="Georgia"/>
                <a:sym typeface="Georgia"/>
              </a:rPr>
              <a:t> </a:t>
            </a:r>
            <a:r>
              <a:rPr lang="en" sz="2000">
                <a:solidFill>
                  <a:srgbClr val="FF0000"/>
                </a:solidFill>
                <a:latin typeface="Georgia"/>
                <a:ea typeface="Georgia"/>
                <a:cs typeface="Georgia"/>
                <a:sym typeface="Georgia"/>
              </a:rPr>
              <a:t>MUST</a:t>
            </a:r>
            <a:r>
              <a:rPr lang="en" sz="2000">
                <a:solidFill>
                  <a:srgbClr val="1155CC"/>
                </a:solidFill>
                <a:latin typeface="Georgia"/>
                <a:ea typeface="Georgia"/>
                <a:cs typeface="Georgia"/>
                <a:sym typeface="Georgia"/>
              </a:rPr>
              <a:t> </a:t>
            </a:r>
            <a:r>
              <a:rPr lang="en" sz="2000">
                <a:latin typeface="Georgia"/>
                <a:ea typeface="Georgia"/>
                <a:cs typeface="Georgia"/>
                <a:sym typeface="Georgia"/>
              </a:rPr>
              <a:t>be engaged.</a:t>
            </a:r>
          </a:p>
        </p:txBody>
      </p:sp>
      <p:sp>
        <p:nvSpPr>
          <p:cNvPr id="448" name="Shape 448"/>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Planning: Community</a:t>
            </a:r>
          </a:p>
        </p:txBody>
      </p:sp>
      <p:pic>
        <p:nvPicPr>
          <p:cNvPr id="449" name="Shape 449" descr="community.jpeg"/>
          <p:cNvPicPr preferRelativeResize="0"/>
          <p:nvPr/>
        </p:nvPicPr>
        <p:blipFill>
          <a:blip r:embed="rId3">
            <a:alphaModFix/>
          </a:blip>
          <a:stretch>
            <a:fillRect/>
          </a:stretch>
        </p:blipFill>
        <p:spPr>
          <a:xfrm>
            <a:off x="4740600" y="1520525"/>
            <a:ext cx="3609599" cy="18047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p:nvPr/>
        </p:nvSpPr>
        <p:spPr>
          <a:xfrm>
            <a:off x="265500" y="1161525"/>
            <a:ext cx="5255400" cy="32094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a:latin typeface="Georgia"/>
                <a:ea typeface="Georgia"/>
                <a:cs typeface="Georgia"/>
                <a:sym typeface="Georgia"/>
              </a:rPr>
              <a:t>Case Study 2: CodeVA (Virginia) </a:t>
            </a:r>
          </a:p>
          <a:p>
            <a:pPr lvl="0" rtl="0">
              <a:lnSpc>
                <a:spcPct val="115000"/>
              </a:lnSpc>
              <a:spcBef>
                <a:spcPts val="0"/>
              </a:spcBef>
              <a:buNone/>
            </a:pPr>
            <a:endParaRPr sz="2000" b="1">
              <a:latin typeface="Georgia"/>
              <a:ea typeface="Georgia"/>
              <a:cs typeface="Georgia"/>
              <a:sym typeface="Georgia"/>
            </a:endParaRPr>
          </a:p>
          <a:p>
            <a:pPr marL="457200" lvl="0" indent="-355600" rtl="0">
              <a:lnSpc>
                <a:spcPct val="115000"/>
              </a:lnSpc>
              <a:spcBef>
                <a:spcPts val="0"/>
              </a:spcBef>
              <a:buSzPct val="100000"/>
              <a:buFont typeface="Georgia"/>
              <a:buChar char="●"/>
            </a:pPr>
            <a:r>
              <a:rPr lang="en" sz="2000">
                <a:latin typeface="Georgia"/>
                <a:ea typeface="Georgia"/>
                <a:cs typeface="Georgia"/>
                <a:sym typeface="Georgia"/>
              </a:rPr>
              <a:t>Local trucking company for internship</a:t>
            </a:r>
          </a:p>
          <a:p>
            <a:pPr marL="457200" lvl="0" indent="-355600" rtl="0">
              <a:lnSpc>
                <a:spcPct val="115000"/>
              </a:lnSpc>
              <a:spcBef>
                <a:spcPts val="0"/>
              </a:spcBef>
              <a:buSzPct val="100000"/>
              <a:buFont typeface="Georgia"/>
              <a:buChar char="●"/>
            </a:pPr>
            <a:r>
              <a:rPr lang="en" sz="2000">
                <a:latin typeface="Georgia"/>
                <a:ea typeface="Georgia"/>
                <a:cs typeface="Georgia"/>
                <a:sym typeface="Georgia"/>
              </a:rPr>
              <a:t>Engaging community leaders to get high band internet</a:t>
            </a:r>
          </a:p>
          <a:p>
            <a:pPr marL="457200" lvl="0" indent="-355600" rtl="0">
              <a:lnSpc>
                <a:spcPct val="115000"/>
              </a:lnSpc>
              <a:spcBef>
                <a:spcPts val="0"/>
              </a:spcBef>
              <a:buSzPct val="100000"/>
              <a:buFont typeface="Georgia"/>
              <a:buChar char="●"/>
            </a:pPr>
            <a:r>
              <a:rPr lang="en" sz="2000">
                <a:latin typeface="Georgia"/>
                <a:ea typeface="Georgia"/>
                <a:cs typeface="Georgia"/>
                <a:sym typeface="Georgia"/>
              </a:rPr>
              <a:t>CodeVA Eureka Workshops</a:t>
            </a:r>
          </a:p>
          <a:p>
            <a:pPr lvl="0" rtl="0">
              <a:lnSpc>
                <a:spcPct val="115000"/>
              </a:lnSpc>
              <a:spcBef>
                <a:spcPts val="0"/>
              </a:spcBef>
              <a:buNone/>
            </a:pPr>
            <a:endParaRPr sz="2000">
              <a:latin typeface="Georgia"/>
              <a:ea typeface="Georgia"/>
              <a:cs typeface="Georgia"/>
              <a:sym typeface="Georgia"/>
            </a:endParaRPr>
          </a:p>
        </p:txBody>
      </p:sp>
      <p:sp>
        <p:nvSpPr>
          <p:cNvPr id="455" name="Shape 455"/>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sz="3000" b="1">
                <a:latin typeface="Georgia"/>
                <a:ea typeface="Georgia"/>
                <a:cs typeface="Georgia"/>
                <a:sym typeface="Georgia"/>
              </a:rPr>
              <a:t>Planning: Community</a:t>
            </a:r>
          </a:p>
          <a:p>
            <a:pPr lvl="0" rtl="0">
              <a:spcBef>
                <a:spcPts val="0"/>
              </a:spcBef>
              <a:buClr>
                <a:schemeClr val="dk1"/>
              </a:buClr>
              <a:buSzPct val="36666"/>
              <a:buFont typeface="Arial"/>
              <a:buNone/>
            </a:pPr>
            <a:endParaRPr sz="3000" b="1">
              <a:latin typeface="Georgia"/>
              <a:ea typeface="Georgia"/>
              <a:cs typeface="Georgia"/>
              <a:sym typeface="Georgia"/>
            </a:endParaRPr>
          </a:p>
        </p:txBody>
      </p:sp>
      <p:pic>
        <p:nvPicPr>
          <p:cNvPr id="456" name="Shape 456" descr="codeva.jpeg"/>
          <p:cNvPicPr preferRelativeResize="0"/>
          <p:nvPr/>
        </p:nvPicPr>
        <p:blipFill>
          <a:blip r:embed="rId3">
            <a:alphaModFix/>
          </a:blip>
          <a:stretch>
            <a:fillRect/>
          </a:stretch>
        </p:blipFill>
        <p:spPr>
          <a:xfrm>
            <a:off x="6740100" y="2300625"/>
            <a:ext cx="1667824" cy="166782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p:nvPr/>
        </p:nvSpPr>
        <p:spPr>
          <a:xfrm>
            <a:off x="265500" y="1161525"/>
            <a:ext cx="5413500" cy="3209400"/>
          </a:xfrm>
          <a:prstGeom prst="rect">
            <a:avLst/>
          </a:prstGeom>
          <a:noFill/>
          <a:ln>
            <a:noFill/>
          </a:ln>
        </p:spPr>
        <p:txBody>
          <a:bodyPr lIns="91425" tIns="91425" rIns="91425" bIns="91425" anchor="t" anchorCtr="0">
            <a:noAutofit/>
          </a:bodyPr>
          <a:lstStyle/>
          <a:p>
            <a:pPr marL="457200" lvl="0" indent="-419100" algn="ctr" rtl="0">
              <a:lnSpc>
                <a:spcPct val="115000"/>
              </a:lnSpc>
              <a:spcBef>
                <a:spcPts val="0"/>
              </a:spcBef>
              <a:buSzPct val="100000"/>
              <a:buFont typeface="Georgia"/>
              <a:buAutoNum type="arabicPeriod"/>
            </a:pPr>
            <a:r>
              <a:rPr lang="en" sz="3000">
                <a:latin typeface="Georgia"/>
                <a:ea typeface="Georgia"/>
                <a:cs typeface="Georgia"/>
                <a:sym typeface="Georgia"/>
              </a:rPr>
              <a:t>What are the major/minor employers in town?</a:t>
            </a:r>
          </a:p>
          <a:p>
            <a:pPr lvl="0" algn="ctr" rtl="0">
              <a:lnSpc>
                <a:spcPct val="115000"/>
              </a:lnSpc>
              <a:spcBef>
                <a:spcPts val="0"/>
              </a:spcBef>
              <a:buNone/>
            </a:pPr>
            <a:endParaRPr sz="3000">
              <a:latin typeface="Georgia"/>
              <a:ea typeface="Georgia"/>
              <a:cs typeface="Georgia"/>
              <a:sym typeface="Georgia"/>
            </a:endParaRPr>
          </a:p>
          <a:p>
            <a:pPr lvl="0" algn="ctr" rtl="0">
              <a:lnSpc>
                <a:spcPct val="115000"/>
              </a:lnSpc>
              <a:spcBef>
                <a:spcPts val="0"/>
              </a:spcBef>
              <a:buNone/>
            </a:pPr>
            <a:r>
              <a:rPr lang="en" sz="3000">
                <a:latin typeface="Georgia"/>
                <a:ea typeface="Georgia"/>
                <a:cs typeface="Georgia"/>
                <a:sym typeface="Georgia"/>
              </a:rPr>
              <a:t>2. What are the community organizations who operate in your area?</a:t>
            </a:r>
          </a:p>
        </p:txBody>
      </p:sp>
      <p:sp>
        <p:nvSpPr>
          <p:cNvPr id="462" name="Shape 462"/>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 b="1">
                <a:latin typeface="Georgia"/>
                <a:ea typeface="Georgia"/>
                <a:cs typeface="Georgia"/>
                <a:sym typeface="Georgia"/>
              </a:rPr>
              <a:t>Planning: Community &amp; Workforce</a:t>
            </a:r>
          </a:p>
          <a:p>
            <a:pPr lvl="0" rtl="0">
              <a:spcBef>
                <a:spcPts val="0"/>
              </a:spcBef>
              <a:buClr>
                <a:schemeClr val="dk1"/>
              </a:buClr>
              <a:buSzPct val="39285"/>
              <a:buFont typeface="Arial"/>
              <a:buNone/>
            </a:pPr>
            <a:endParaRPr b="1">
              <a:latin typeface="Georgia"/>
              <a:ea typeface="Georgia"/>
              <a:cs typeface="Georgia"/>
              <a:sym typeface="Georgia"/>
            </a:endParaRPr>
          </a:p>
        </p:txBody>
      </p:sp>
      <p:pic>
        <p:nvPicPr>
          <p:cNvPr id="463" name="Shape 463" descr="Free photo Quaint Church Street Small Town Veterans - Max Pixel"/>
          <p:cNvPicPr preferRelativeResize="0"/>
          <p:nvPr/>
        </p:nvPicPr>
        <p:blipFill>
          <a:blip r:embed="rId3">
            <a:alphaModFix/>
          </a:blip>
          <a:stretch>
            <a:fillRect/>
          </a:stretch>
        </p:blipFill>
        <p:spPr>
          <a:xfrm>
            <a:off x="5831400" y="1444325"/>
            <a:ext cx="3160200" cy="23701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Planning: Community and Workforce</a:t>
            </a:r>
          </a:p>
        </p:txBody>
      </p:sp>
      <p:sp>
        <p:nvSpPr>
          <p:cNvPr id="469" name="Shape 469"/>
          <p:cNvSpPr txBox="1">
            <a:spLocks noGrp="1"/>
          </p:cNvSpPr>
          <p:nvPr>
            <p:ph type="body" idx="1"/>
          </p:nvPr>
        </p:nvSpPr>
        <p:spPr>
          <a:xfrm>
            <a:off x="311700" y="1152475"/>
            <a:ext cx="4715400" cy="3416400"/>
          </a:xfrm>
          <a:prstGeom prst="rect">
            <a:avLst/>
          </a:prstGeom>
        </p:spPr>
        <p:txBody>
          <a:bodyPr lIns="91425" tIns="91425" rIns="91425" bIns="91425" anchor="t" anchorCtr="0">
            <a:noAutofit/>
          </a:bodyPr>
          <a:lstStyle/>
          <a:p>
            <a:pPr lvl="0" algn="ctr" rtl="0">
              <a:spcBef>
                <a:spcPts val="0"/>
              </a:spcBef>
              <a:buNone/>
            </a:pPr>
            <a:r>
              <a:rPr lang="en" sz="3000">
                <a:latin typeface="Georgia"/>
                <a:ea typeface="Georgia"/>
                <a:cs typeface="Georgia"/>
                <a:sym typeface="Georgia"/>
              </a:rPr>
              <a:t>3. What are your workforce development goals?</a:t>
            </a:r>
          </a:p>
          <a:p>
            <a:pPr lvl="0" algn="ctr">
              <a:spcBef>
                <a:spcPts val="0"/>
              </a:spcBef>
              <a:buNone/>
            </a:pPr>
            <a:r>
              <a:rPr lang="en" sz="3000">
                <a:latin typeface="Georgia"/>
                <a:ea typeface="Georgia"/>
                <a:cs typeface="Georgia"/>
                <a:sym typeface="Georgia"/>
              </a:rPr>
              <a:t>4. What post secondary partners are near you?</a:t>
            </a:r>
          </a:p>
        </p:txBody>
      </p:sp>
      <p:pic>
        <p:nvPicPr>
          <p:cNvPr id="470" name="Shape 470" descr="File:Howard Community College Quad.jpg - Wikimedia Commons"/>
          <p:cNvPicPr preferRelativeResize="0"/>
          <p:nvPr/>
        </p:nvPicPr>
        <p:blipFill>
          <a:blip r:embed="rId3">
            <a:alphaModFix/>
          </a:blip>
          <a:stretch>
            <a:fillRect/>
          </a:stretch>
        </p:blipFill>
        <p:spPr>
          <a:xfrm>
            <a:off x="5179500" y="1170125"/>
            <a:ext cx="3812098" cy="253463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Planning: Community and Workforce</a:t>
            </a:r>
          </a:p>
        </p:txBody>
      </p:sp>
      <p:sp>
        <p:nvSpPr>
          <p:cNvPr id="476" name="Shape 476"/>
          <p:cNvSpPr txBox="1">
            <a:spLocks noGrp="1"/>
          </p:cNvSpPr>
          <p:nvPr>
            <p:ph type="body" idx="1"/>
          </p:nvPr>
        </p:nvSpPr>
        <p:spPr>
          <a:xfrm>
            <a:off x="311700" y="1152475"/>
            <a:ext cx="4785300" cy="3416400"/>
          </a:xfrm>
          <a:prstGeom prst="rect">
            <a:avLst/>
          </a:prstGeom>
        </p:spPr>
        <p:txBody>
          <a:bodyPr lIns="91425" tIns="91425" rIns="91425" bIns="91425" anchor="t" anchorCtr="0">
            <a:noAutofit/>
          </a:bodyPr>
          <a:lstStyle/>
          <a:p>
            <a:pPr lvl="0" algn="ctr">
              <a:spcBef>
                <a:spcPts val="0"/>
              </a:spcBef>
              <a:buNone/>
            </a:pPr>
            <a:r>
              <a:rPr lang="en" sz="3000">
                <a:latin typeface="Georgia"/>
                <a:ea typeface="Georgia"/>
                <a:cs typeface="Georgia"/>
                <a:sym typeface="Georgia"/>
              </a:rPr>
              <a:t>Goal Setting: What can you do to engage those partners you’ve listed in a conversation?</a:t>
            </a:r>
          </a:p>
        </p:txBody>
      </p:sp>
      <p:pic>
        <p:nvPicPr>
          <p:cNvPr id="477" name="Shape 477" descr="File:Wikimedia Conference Berlin - Developer meeting (7700).jpg ..."/>
          <p:cNvPicPr preferRelativeResize="0"/>
          <p:nvPr/>
        </p:nvPicPr>
        <p:blipFill>
          <a:blip r:embed="rId3">
            <a:alphaModFix/>
          </a:blip>
          <a:stretch>
            <a:fillRect/>
          </a:stretch>
        </p:blipFill>
        <p:spPr>
          <a:xfrm>
            <a:off x="5249400" y="1170125"/>
            <a:ext cx="3742200" cy="2673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Planning: Share</a:t>
            </a:r>
          </a:p>
        </p:txBody>
      </p:sp>
      <p:pic>
        <p:nvPicPr>
          <p:cNvPr id="483" name="Shape 483" descr="Free vector graphic: Economy, Economic Efficiency, Share - Free ..."/>
          <p:cNvPicPr preferRelativeResize="0"/>
          <p:nvPr/>
        </p:nvPicPr>
        <p:blipFill>
          <a:blip r:embed="rId3">
            <a:alphaModFix/>
          </a:blip>
          <a:stretch>
            <a:fillRect/>
          </a:stretch>
        </p:blipFill>
        <p:spPr>
          <a:xfrm>
            <a:off x="2896200" y="1227425"/>
            <a:ext cx="3351600" cy="30898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descr="Screen Shot 2016-09-12 at 10.40.23 AM.png"/>
          <p:cNvPicPr preferRelativeResize="0"/>
          <p:nvPr/>
        </p:nvPicPr>
        <p:blipFill>
          <a:blip r:embed="rId3">
            <a:alphaModFix/>
          </a:blip>
          <a:stretch>
            <a:fillRect/>
          </a:stretch>
        </p:blipFill>
        <p:spPr>
          <a:xfrm>
            <a:off x="0" y="4245298"/>
            <a:ext cx="9144001" cy="898203"/>
          </a:xfrm>
          <a:prstGeom prst="rect">
            <a:avLst/>
          </a:prstGeom>
          <a:noFill/>
          <a:ln>
            <a:noFill/>
          </a:ln>
        </p:spPr>
      </p:pic>
      <p:sp>
        <p:nvSpPr>
          <p:cNvPr id="489" name="Shape 489"/>
          <p:cNvSpPr txBox="1"/>
          <p:nvPr/>
        </p:nvSpPr>
        <p:spPr>
          <a:xfrm>
            <a:off x="654325" y="1384025"/>
            <a:ext cx="7811400" cy="1331700"/>
          </a:xfrm>
          <a:prstGeom prst="rect">
            <a:avLst/>
          </a:prstGeom>
          <a:noFill/>
          <a:ln>
            <a:noFill/>
          </a:ln>
        </p:spPr>
        <p:txBody>
          <a:bodyPr lIns="91425" tIns="91425" rIns="91425" bIns="91425" anchor="t" anchorCtr="0">
            <a:noAutofit/>
          </a:bodyPr>
          <a:lstStyle/>
          <a:p>
            <a:pPr lvl="0" algn="ctr" rtl="0">
              <a:spcBef>
                <a:spcPts val="0"/>
              </a:spcBef>
              <a:buNone/>
            </a:pPr>
            <a:r>
              <a:rPr lang="en" sz="6000">
                <a:latin typeface="Georgia"/>
                <a:ea typeface="Georgia"/>
                <a:cs typeface="Georgia"/>
                <a:sym typeface="Georgia"/>
              </a:rPr>
              <a:t>Questions &amp; Answers</a:t>
            </a:r>
          </a:p>
          <a:p>
            <a:pPr lvl="0" algn="ctr" rtl="0">
              <a:spcBef>
                <a:spcPts val="0"/>
              </a:spcBef>
              <a:buNone/>
            </a:pPr>
            <a:endParaRPr sz="3600">
              <a:latin typeface="Georgia"/>
              <a:ea typeface="Georgia"/>
              <a:cs typeface="Georgia"/>
              <a:sym typeface="Georgi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p:nvPr/>
        </p:nvSpPr>
        <p:spPr>
          <a:xfrm>
            <a:off x="265500" y="704325"/>
            <a:ext cx="8456700" cy="3209400"/>
          </a:xfrm>
          <a:prstGeom prst="rect">
            <a:avLst/>
          </a:prstGeom>
          <a:noFill/>
          <a:ln>
            <a:noFill/>
          </a:ln>
        </p:spPr>
        <p:txBody>
          <a:bodyPr lIns="91425" tIns="91425" rIns="91425" bIns="91425" anchor="t" anchorCtr="0">
            <a:noAutofit/>
          </a:bodyPr>
          <a:lstStyle/>
          <a:p>
            <a:pPr lvl="0" algn="just" rtl="0">
              <a:lnSpc>
                <a:spcPct val="115000"/>
              </a:lnSpc>
              <a:spcBef>
                <a:spcPts val="0"/>
              </a:spcBef>
              <a:buNone/>
            </a:pPr>
            <a:endParaRPr>
              <a:latin typeface="Georgia"/>
              <a:ea typeface="Georgia"/>
              <a:cs typeface="Georgia"/>
              <a:sym typeface="Georgia"/>
            </a:endParaRPr>
          </a:p>
          <a:p>
            <a:pPr marL="457200" lvl="0" indent="-342900" algn="just" rtl="0">
              <a:lnSpc>
                <a:spcPct val="115000"/>
              </a:lnSpc>
              <a:spcBef>
                <a:spcPts val="0"/>
              </a:spcBef>
              <a:buSzPct val="100000"/>
              <a:buFont typeface="Georgia"/>
              <a:buChar char="●"/>
            </a:pPr>
            <a:r>
              <a:rPr lang="en" sz="1800">
                <a:latin typeface="Georgia"/>
                <a:ea typeface="Georgia"/>
                <a:cs typeface="Georgia"/>
                <a:sym typeface="Georgia"/>
              </a:rPr>
              <a:t>Parent/Student Engagement Activity:</a:t>
            </a:r>
          </a:p>
          <a:p>
            <a:pPr marL="914400" lvl="0" indent="-342900" rtl="0">
              <a:lnSpc>
                <a:spcPct val="115000"/>
              </a:lnSpc>
              <a:spcBef>
                <a:spcPts val="0"/>
              </a:spcBef>
              <a:buSzPct val="100000"/>
              <a:buFont typeface="Georgia"/>
              <a:buChar char="●"/>
            </a:pPr>
            <a:r>
              <a:rPr lang="en" sz="1800">
                <a:latin typeface="Georgia"/>
                <a:ea typeface="Georgia"/>
                <a:cs typeface="Georgia"/>
                <a:sym typeface="Georgia"/>
              </a:rPr>
              <a:t>Family Code Night Event Kit</a:t>
            </a:r>
          </a:p>
          <a:p>
            <a:pPr lvl="0" indent="457200" rtl="0">
              <a:lnSpc>
                <a:spcPct val="115000"/>
              </a:lnSpc>
              <a:spcBef>
                <a:spcPts val="0"/>
              </a:spcBef>
              <a:buNone/>
            </a:pPr>
            <a:r>
              <a:rPr lang="en" sz="1800" u="sng">
                <a:solidFill>
                  <a:schemeClr val="hlink"/>
                </a:solidFill>
                <a:latin typeface="Georgia"/>
                <a:ea typeface="Georgia"/>
                <a:cs typeface="Georgia"/>
                <a:sym typeface="Georgia"/>
                <a:hlinkClick r:id="rId3"/>
              </a:rPr>
              <a:t>http://www.familycodenight.org/download.html</a:t>
            </a:r>
          </a:p>
          <a:p>
            <a:pPr marL="457200" lvl="0" indent="-342900" algn="just" rtl="0">
              <a:lnSpc>
                <a:spcPct val="115000"/>
              </a:lnSpc>
              <a:spcBef>
                <a:spcPts val="0"/>
              </a:spcBef>
              <a:buClr>
                <a:schemeClr val="dk1"/>
              </a:buClr>
              <a:buSzPct val="100000"/>
              <a:buFont typeface="Georgia"/>
              <a:buChar char="●"/>
            </a:pPr>
            <a:r>
              <a:rPr lang="en" sz="1800">
                <a:solidFill>
                  <a:schemeClr val="dk1"/>
                </a:solidFill>
                <a:latin typeface="Georgia"/>
                <a:ea typeface="Georgia"/>
                <a:cs typeface="Georgia"/>
                <a:sym typeface="Georgia"/>
              </a:rPr>
              <a:t>Online Tool with resources to help:</a:t>
            </a:r>
          </a:p>
          <a:p>
            <a:pPr marL="914400" lvl="0" indent="-342900" algn="just" rtl="0">
              <a:lnSpc>
                <a:spcPct val="115000"/>
              </a:lnSpc>
              <a:spcBef>
                <a:spcPts val="0"/>
              </a:spcBef>
              <a:buSzPct val="100000"/>
              <a:buFont typeface="Georgia"/>
              <a:buChar char="●"/>
            </a:pPr>
            <a:r>
              <a:rPr lang="en" sz="1800" u="sng">
                <a:solidFill>
                  <a:schemeClr val="hlink"/>
                </a:solidFill>
                <a:latin typeface="Georgia"/>
                <a:ea typeface="Georgia"/>
                <a:cs typeface="Georgia"/>
                <a:sym typeface="Georgia"/>
                <a:hlinkClick r:id="rId4"/>
              </a:rPr>
              <a:t>LeadCS.org</a:t>
            </a:r>
          </a:p>
          <a:p>
            <a:pPr marL="457200" lvl="0" indent="-342900" algn="just" rtl="0">
              <a:lnSpc>
                <a:spcPct val="115000"/>
              </a:lnSpc>
              <a:spcBef>
                <a:spcPts val="0"/>
              </a:spcBef>
              <a:buClr>
                <a:srgbClr val="333333"/>
              </a:buClr>
              <a:buSzPct val="100000"/>
              <a:buFont typeface="Georgia"/>
              <a:buChar char="●"/>
            </a:pPr>
            <a:r>
              <a:rPr lang="en" sz="1800">
                <a:solidFill>
                  <a:srgbClr val="333333"/>
                </a:solidFill>
                <a:highlight>
                  <a:srgbClr val="FFFFFF"/>
                </a:highlight>
                <a:latin typeface="Georgia"/>
                <a:ea typeface="Georgia"/>
                <a:cs typeface="Georgia"/>
                <a:sym typeface="Georgia"/>
              </a:rPr>
              <a:t>CSforAll Case Study Community Calls:</a:t>
            </a:r>
          </a:p>
          <a:p>
            <a:pPr marL="914400" lvl="0" indent="-342900" algn="just" rtl="0">
              <a:lnSpc>
                <a:spcPct val="115000"/>
              </a:lnSpc>
              <a:spcBef>
                <a:spcPts val="0"/>
              </a:spcBef>
              <a:buClr>
                <a:srgbClr val="333333"/>
              </a:buClr>
              <a:buSzPct val="100000"/>
              <a:buFont typeface="Georgia"/>
              <a:buChar char="●"/>
            </a:pPr>
            <a:r>
              <a:rPr lang="en" sz="1800">
                <a:solidFill>
                  <a:srgbClr val="333333"/>
                </a:solidFill>
                <a:highlight>
                  <a:srgbClr val="FFFFFF"/>
                </a:highlight>
                <a:latin typeface="Georgia"/>
                <a:ea typeface="Georgia"/>
                <a:cs typeface="Georgia"/>
                <a:sym typeface="Georgia"/>
              </a:rPr>
              <a:t>CSNYC (csnyc.org)  x NYC Department of Education: July 2017</a:t>
            </a:r>
          </a:p>
          <a:p>
            <a:pPr marL="457200" lvl="0" indent="0" algn="just" rtl="0">
              <a:lnSpc>
                <a:spcPct val="115000"/>
              </a:lnSpc>
              <a:spcBef>
                <a:spcPts val="0"/>
              </a:spcBef>
              <a:buNone/>
            </a:pPr>
            <a:r>
              <a:rPr lang="en" sz="1800" u="sng">
                <a:solidFill>
                  <a:schemeClr val="hlink"/>
                </a:solidFill>
                <a:highlight>
                  <a:srgbClr val="FFFFFF"/>
                </a:highlight>
                <a:latin typeface="Georgia"/>
                <a:ea typeface="Georgia"/>
                <a:cs typeface="Georgia"/>
                <a:sym typeface="Georgia"/>
                <a:hlinkClick r:id="rId5"/>
              </a:rPr>
              <a:t>http://bit.ly/2tmBVu0</a:t>
            </a:r>
          </a:p>
          <a:p>
            <a:pPr lvl="0" algn="just" rtl="0">
              <a:lnSpc>
                <a:spcPct val="115000"/>
              </a:lnSpc>
              <a:spcBef>
                <a:spcPts val="0"/>
              </a:spcBef>
              <a:buNone/>
            </a:pPr>
            <a:endParaRPr sz="1800" b="1">
              <a:latin typeface="Georgia"/>
              <a:ea typeface="Georgia"/>
              <a:cs typeface="Georgia"/>
              <a:sym typeface="Georgia"/>
            </a:endParaRPr>
          </a:p>
        </p:txBody>
      </p:sp>
      <p:sp>
        <p:nvSpPr>
          <p:cNvPr id="495" name="Shape 495"/>
          <p:cNvSpPr txBox="1">
            <a:spLocks noGrp="1"/>
          </p:cNvSpPr>
          <p:nvPr>
            <p:ph type="title"/>
          </p:nvPr>
        </p:nvSpPr>
        <p:spPr>
          <a:xfrm>
            <a:off x="159300" y="368825"/>
            <a:ext cx="8520600" cy="999300"/>
          </a:xfrm>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 b="1">
                <a:latin typeface="Georgia"/>
                <a:ea typeface="Georgia"/>
                <a:cs typeface="Georgia"/>
                <a:sym typeface="Georgia"/>
              </a:rPr>
              <a:t>Resources from CSforAll Members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p:nvPr/>
        </p:nvSpPr>
        <p:spPr>
          <a:xfrm>
            <a:off x="265500" y="1161525"/>
            <a:ext cx="8576100" cy="3209400"/>
          </a:xfrm>
          <a:prstGeom prst="rect">
            <a:avLst/>
          </a:prstGeom>
          <a:noFill/>
          <a:ln>
            <a:noFill/>
          </a:ln>
        </p:spPr>
        <p:txBody>
          <a:bodyPr lIns="91425" tIns="91425" rIns="91425" bIns="91425" anchor="t" anchorCtr="0">
            <a:noAutofit/>
          </a:bodyPr>
          <a:lstStyle/>
          <a:p>
            <a:pPr lvl="0" algn="l" rtl="0">
              <a:lnSpc>
                <a:spcPct val="115000"/>
              </a:lnSpc>
              <a:spcBef>
                <a:spcPts val="0"/>
              </a:spcBef>
              <a:buNone/>
            </a:pPr>
            <a:endParaRPr sz="3600" b="1">
              <a:solidFill>
                <a:srgbClr val="1155CC"/>
              </a:solidFill>
              <a:latin typeface="Georgia"/>
              <a:ea typeface="Georgia"/>
              <a:cs typeface="Georgia"/>
              <a:sym typeface="Georgia"/>
            </a:endParaRPr>
          </a:p>
          <a:p>
            <a:pPr lvl="0" algn="ctr" rtl="0">
              <a:lnSpc>
                <a:spcPct val="115000"/>
              </a:lnSpc>
              <a:spcBef>
                <a:spcPts val="0"/>
              </a:spcBef>
              <a:buNone/>
            </a:pPr>
            <a:r>
              <a:rPr lang="en" sz="3600" b="1">
                <a:latin typeface="Georgia"/>
                <a:ea typeface="Georgia"/>
                <a:cs typeface="Georgia"/>
                <a:sym typeface="Georgia"/>
              </a:rPr>
              <a:t>Feedback Welcome!</a:t>
            </a:r>
          </a:p>
        </p:txBody>
      </p:sp>
      <p:sp>
        <p:nvSpPr>
          <p:cNvPr id="501" name="Shape 501"/>
          <p:cNvSpPr txBox="1">
            <a:spLocks noGrp="1"/>
          </p:cNvSpPr>
          <p:nvPr>
            <p:ph type="title"/>
          </p:nvPr>
        </p:nvSpPr>
        <p:spPr>
          <a:xfrm>
            <a:off x="159300" y="292625"/>
            <a:ext cx="8520600" cy="999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endParaRPr sz="3000" b="1">
              <a:latin typeface="Georgia"/>
              <a:ea typeface="Georgia"/>
              <a:cs typeface="Georgia"/>
              <a:sym typeface="Georgia"/>
            </a:endParaRPr>
          </a:p>
          <a:p>
            <a:pPr lvl="0" rtl="0">
              <a:spcBef>
                <a:spcPts val="0"/>
              </a:spcBef>
              <a:buClr>
                <a:schemeClr val="dk1"/>
              </a:buClr>
              <a:buSzPct val="36666"/>
              <a:buFont typeface="Arial"/>
              <a:buNone/>
            </a:pPr>
            <a:endParaRPr sz="3000" b="1">
              <a:latin typeface="Georgia"/>
              <a:ea typeface="Georgia"/>
              <a:cs typeface="Georgia"/>
              <a:sym typeface="Georgia"/>
            </a:endParaRPr>
          </a:p>
          <a:p>
            <a:pPr lvl="0" rtl="0">
              <a:spcBef>
                <a:spcPts val="0"/>
              </a:spcBef>
              <a:buClr>
                <a:schemeClr val="dk1"/>
              </a:buClr>
              <a:buSzPct val="36666"/>
              <a:buFont typeface="Arial"/>
              <a:buNone/>
            </a:pPr>
            <a:endParaRPr sz="3000" b="1">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2926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Agenda</a:t>
            </a:r>
          </a:p>
        </p:txBody>
      </p:sp>
      <p:sp>
        <p:nvSpPr>
          <p:cNvPr id="128" name="Shape 128"/>
          <p:cNvSpPr txBox="1">
            <a:spLocks noGrp="1"/>
          </p:cNvSpPr>
          <p:nvPr>
            <p:ph type="body" idx="1"/>
          </p:nvPr>
        </p:nvSpPr>
        <p:spPr>
          <a:xfrm>
            <a:off x="235500" y="771475"/>
            <a:ext cx="8520600" cy="3664500"/>
          </a:xfrm>
          <a:prstGeom prst="rect">
            <a:avLst/>
          </a:prstGeom>
        </p:spPr>
        <p:txBody>
          <a:bodyPr lIns="91425" tIns="91425" rIns="91425" bIns="91425" anchor="t" anchorCtr="0">
            <a:noAutofit/>
          </a:bodyPr>
          <a:lstStyle/>
          <a:p>
            <a:pPr marL="457200" marR="0" lvl="0" indent="-330200" algn="l"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What is K-12 Computer Science?</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latin typeface="Georgia"/>
                <a:ea typeface="Georgia"/>
                <a:cs typeface="Georgia"/>
                <a:sym typeface="Georgia"/>
              </a:rPr>
              <a:t>Goal: You will understand what is Computer Science at the K-12 Level </a:t>
            </a:r>
          </a:p>
          <a:p>
            <a:pPr marL="457200" marR="0" lvl="0" indent="-330200" algn="l"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Introduction to the CSforAll Consortium</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latin typeface="Georgia"/>
                <a:ea typeface="Georgia"/>
                <a:cs typeface="Georgia"/>
                <a:sym typeface="Georgia"/>
              </a:rPr>
              <a:t>Goal: You will understand the #CSforAll movement and the Consortium’s role</a:t>
            </a:r>
          </a:p>
          <a:p>
            <a:pPr marL="457200" marR="0" lvl="0" indent="-330200" algn="l"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Why CS?</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latin typeface="Georgia"/>
                <a:ea typeface="Georgia"/>
                <a:cs typeface="Georgia"/>
                <a:sym typeface="Georgia"/>
              </a:rPr>
              <a:t>Goal: You will understand why CS education is important for AHE</a:t>
            </a:r>
          </a:p>
          <a:p>
            <a:pPr marL="457200" marR="0" lvl="0" indent="-330200" algn="l" rtl="0">
              <a:lnSpc>
                <a:spcPct val="130000"/>
              </a:lnSpc>
              <a:spcBef>
                <a:spcPts val="0"/>
              </a:spcBef>
              <a:spcAft>
                <a:spcPts val="0"/>
              </a:spcAft>
              <a:buClr>
                <a:srgbClr val="000000"/>
              </a:buClr>
              <a:buSzPct val="100000"/>
              <a:buFont typeface="Georgia"/>
            </a:pPr>
            <a:r>
              <a:rPr lang="en" sz="1600" b="1">
                <a:solidFill>
                  <a:schemeClr val="dk1"/>
                </a:solidFill>
                <a:highlight>
                  <a:srgbClr val="FFFFFF"/>
                </a:highlight>
                <a:latin typeface="Georgia"/>
                <a:ea typeface="Georgia"/>
                <a:cs typeface="Georgia"/>
                <a:sym typeface="Georgia"/>
              </a:rPr>
              <a:t>Sneak Peek: Planning Tool Beta</a:t>
            </a:r>
          </a:p>
          <a:p>
            <a:pPr marL="914400" marR="0" lvl="1" indent="-330200" algn="l" rtl="0">
              <a:lnSpc>
                <a:spcPct val="130000"/>
              </a:lnSpc>
              <a:spcBef>
                <a:spcPts val="0"/>
              </a:spcBef>
              <a:spcAft>
                <a:spcPts val="0"/>
              </a:spcAft>
              <a:buClr>
                <a:schemeClr val="dk1"/>
              </a:buClr>
              <a:buSzPct val="100000"/>
              <a:buFont typeface="Georgia"/>
            </a:pPr>
            <a:r>
              <a:rPr lang="en" sz="1600">
                <a:solidFill>
                  <a:schemeClr val="dk1"/>
                </a:solidFill>
                <a:highlight>
                  <a:srgbClr val="FFFFFF"/>
                </a:highlight>
                <a:latin typeface="Georgia"/>
                <a:ea typeface="Georgia"/>
                <a:cs typeface="Georgia"/>
                <a:sym typeface="Georgia"/>
              </a:rPr>
              <a:t>Goal: You will get a sneak peek at the new planning tool to help schools and districts set CSforAll goals!</a:t>
            </a:r>
          </a:p>
          <a:p>
            <a:pPr marL="457200" lvl="0" indent="-330200" rtl="0">
              <a:lnSpc>
                <a:spcPct val="130000"/>
              </a:lnSpc>
              <a:spcBef>
                <a:spcPts val="0"/>
              </a:spcBef>
              <a:spcAft>
                <a:spcPts val="0"/>
              </a:spcAft>
              <a:buClr>
                <a:schemeClr val="dk1"/>
              </a:buClr>
              <a:buSzPct val="100000"/>
              <a:buFont typeface="Georgia"/>
            </a:pPr>
            <a:r>
              <a:rPr lang="en" sz="1600" b="1">
                <a:solidFill>
                  <a:schemeClr val="dk1"/>
                </a:solidFill>
                <a:latin typeface="Georgia"/>
                <a:ea typeface="Georgia"/>
                <a:cs typeface="Georgia"/>
                <a:sym typeface="Georgia"/>
              </a:rPr>
              <a:t>Call To Action</a:t>
            </a: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a:solidFill>
                <a:schemeClr val="dk1"/>
              </a:solidFill>
              <a:highlight>
                <a:srgbClr val="FFFFFF"/>
              </a:highlight>
              <a:latin typeface="Georgia"/>
              <a:ea typeface="Georgia"/>
              <a:cs typeface="Georgia"/>
              <a:sym typeface="Georgia"/>
            </a:endParaRPr>
          </a:p>
          <a:p>
            <a:pPr marL="0" lvl="0" indent="0" rtl="0">
              <a:lnSpc>
                <a:spcPct val="120000"/>
              </a:lnSpc>
              <a:spcBef>
                <a:spcPts val="0"/>
              </a:spcBef>
              <a:spcAft>
                <a:spcPts val="0"/>
              </a:spcAft>
              <a:buNone/>
            </a:pPr>
            <a:endParaRPr sz="1800">
              <a:solidFill>
                <a:srgbClr val="000000"/>
              </a:solidFill>
              <a:highlight>
                <a:srgbClr val="FFFFFF"/>
              </a:highlight>
              <a:latin typeface="Georgia"/>
              <a:ea typeface="Georgia"/>
              <a:cs typeface="Georgia"/>
              <a:sym typeface="Georgi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59300" y="597425"/>
            <a:ext cx="8520600" cy="572700"/>
          </a:xfrm>
          <a:prstGeom prst="rect">
            <a:avLst/>
          </a:prstGeom>
        </p:spPr>
        <p:txBody>
          <a:bodyPr lIns="91425" tIns="91425" rIns="91425" bIns="91425" anchor="t" anchorCtr="0">
            <a:noAutofit/>
          </a:bodyPr>
          <a:lstStyle/>
          <a:p>
            <a:pPr lvl="0" rtl="0">
              <a:spcBef>
                <a:spcPts val="0"/>
              </a:spcBef>
              <a:buNone/>
            </a:pPr>
            <a:r>
              <a:rPr lang="en" sz="2400" b="1">
                <a:latin typeface="Georgia"/>
                <a:ea typeface="Georgia"/>
                <a:cs typeface="Georgia"/>
                <a:sym typeface="Georgia"/>
              </a:rPr>
              <a:t>Become a member!</a:t>
            </a:r>
          </a:p>
        </p:txBody>
      </p:sp>
      <p:pic>
        <p:nvPicPr>
          <p:cNvPr id="507" name="Shape 507" descr="Screenshot 2017-03-03 10.36.15.png"/>
          <p:cNvPicPr preferRelativeResize="0"/>
          <p:nvPr/>
        </p:nvPicPr>
        <p:blipFill>
          <a:blip r:embed="rId3">
            <a:alphaModFix/>
          </a:blip>
          <a:stretch>
            <a:fillRect/>
          </a:stretch>
        </p:blipFill>
        <p:spPr>
          <a:xfrm>
            <a:off x="0" y="1324968"/>
            <a:ext cx="9143999" cy="2188763"/>
          </a:xfrm>
          <a:prstGeom prst="rect">
            <a:avLst/>
          </a:prstGeom>
          <a:noFill/>
          <a:ln>
            <a:noFill/>
          </a:ln>
        </p:spPr>
      </p:pic>
      <p:sp>
        <p:nvSpPr>
          <p:cNvPr id="508" name="Shape 508"/>
          <p:cNvSpPr txBox="1"/>
          <p:nvPr/>
        </p:nvSpPr>
        <p:spPr>
          <a:xfrm>
            <a:off x="3183950" y="3684950"/>
            <a:ext cx="2637300" cy="459300"/>
          </a:xfrm>
          <a:prstGeom prst="rect">
            <a:avLst/>
          </a:prstGeom>
          <a:noFill/>
          <a:ln>
            <a:noFill/>
          </a:ln>
        </p:spPr>
        <p:txBody>
          <a:bodyPr lIns="91425" tIns="91425" rIns="91425" bIns="91425" anchor="t" anchorCtr="0">
            <a:noAutofit/>
          </a:bodyPr>
          <a:lstStyle/>
          <a:p>
            <a:pPr lvl="0" rtl="0">
              <a:spcBef>
                <a:spcPts val="0"/>
              </a:spcBef>
              <a:buNone/>
            </a:pPr>
            <a:r>
              <a:rPr lang="en" sz="1800">
                <a:latin typeface="Georgia"/>
                <a:ea typeface="Georgia"/>
                <a:cs typeface="Georgia"/>
                <a:sym typeface="Georgia"/>
              </a:rPr>
              <a:t>Visit </a:t>
            </a:r>
            <a:r>
              <a:rPr lang="en" sz="1800" u="sng">
                <a:solidFill>
                  <a:schemeClr val="hlink"/>
                </a:solidFill>
                <a:latin typeface="Georgia"/>
                <a:ea typeface="Georgia"/>
                <a:cs typeface="Georgia"/>
                <a:sym typeface="Georgia"/>
                <a:hlinkClick r:id="rId4"/>
              </a:rPr>
              <a:t>www.csforall.org</a:t>
            </a:r>
            <a:r>
              <a:rPr lang="en" sz="1800">
                <a:latin typeface="Georgia"/>
                <a:ea typeface="Georgia"/>
                <a:cs typeface="Georgia"/>
                <a:sym typeface="Georgia"/>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Shape 513" descr="Screen Shot 2016-09-12 at 10.40.23 AM.png"/>
          <p:cNvPicPr preferRelativeResize="0"/>
          <p:nvPr/>
        </p:nvPicPr>
        <p:blipFill>
          <a:blip r:embed="rId3">
            <a:alphaModFix/>
          </a:blip>
          <a:stretch>
            <a:fillRect/>
          </a:stretch>
        </p:blipFill>
        <p:spPr>
          <a:xfrm>
            <a:off x="0" y="4245298"/>
            <a:ext cx="9144001" cy="898203"/>
          </a:xfrm>
          <a:prstGeom prst="rect">
            <a:avLst/>
          </a:prstGeom>
          <a:noFill/>
          <a:ln>
            <a:noFill/>
          </a:ln>
        </p:spPr>
      </p:pic>
      <p:sp>
        <p:nvSpPr>
          <p:cNvPr id="514" name="Shape 514"/>
          <p:cNvSpPr txBox="1"/>
          <p:nvPr/>
        </p:nvSpPr>
        <p:spPr>
          <a:xfrm>
            <a:off x="578125" y="1460225"/>
            <a:ext cx="7811400" cy="1331700"/>
          </a:xfrm>
          <a:prstGeom prst="rect">
            <a:avLst/>
          </a:prstGeom>
          <a:noFill/>
          <a:ln>
            <a:noFill/>
          </a:ln>
        </p:spPr>
        <p:txBody>
          <a:bodyPr lIns="91425" tIns="91425" rIns="91425" bIns="91425" anchor="t" anchorCtr="0">
            <a:noAutofit/>
          </a:bodyPr>
          <a:lstStyle/>
          <a:p>
            <a:pPr lvl="0" algn="ctr" rtl="0">
              <a:spcBef>
                <a:spcPts val="0"/>
              </a:spcBef>
              <a:buNone/>
            </a:pPr>
            <a:r>
              <a:rPr lang="en" sz="6000">
                <a:latin typeface="Georgia"/>
                <a:ea typeface="Georgia"/>
                <a:cs typeface="Georgia"/>
                <a:sym typeface="Georgia"/>
              </a:rPr>
              <a:t>Thank you!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K-12 Computer Science</a:t>
            </a:r>
          </a:p>
        </p:txBody>
      </p:sp>
      <p:sp>
        <p:nvSpPr>
          <p:cNvPr id="134" name="Shape 13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sz="2400"/>
          </a:p>
          <a:p>
            <a:pPr lvl="0">
              <a:spcBef>
                <a:spcPts val="0"/>
              </a:spcBef>
              <a:buNone/>
            </a:pPr>
            <a:r>
              <a:rPr lang="en" sz="2400" b="1"/>
              <a:t>Computer Science</a:t>
            </a:r>
            <a:r>
              <a:rPr lang="en" sz="2400"/>
              <a:t> is the study of computers and </a:t>
            </a:r>
            <a:r>
              <a:rPr lang="en" sz="2400" i="1"/>
              <a:t>ALL the phenomena that arise around them</a:t>
            </a:r>
            <a:r>
              <a:rPr lang="en" sz="2400"/>
              <a:t>. - Herbert Simon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Activity: Algorithmic Thinking</a:t>
            </a:r>
          </a:p>
        </p:txBody>
      </p:sp>
      <p:sp>
        <p:nvSpPr>
          <p:cNvPr id="140" name="Shape 140"/>
          <p:cNvSpPr txBox="1">
            <a:spLocks noGrp="1"/>
          </p:cNvSpPr>
          <p:nvPr>
            <p:ph type="body" idx="1"/>
          </p:nvPr>
        </p:nvSpPr>
        <p:spPr>
          <a:xfrm>
            <a:off x="4875925" y="1152475"/>
            <a:ext cx="3956400" cy="3416400"/>
          </a:xfrm>
          <a:prstGeom prst="rect">
            <a:avLst/>
          </a:prstGeom>
        </p:spPr>
        <p:txBody>
          <a:bodyPr lIns="91425" tIns="91425" rIns="91425" bIns="91425" anchor="t" anchorCtr="0">
            <a:noAutofit/>
          </a:bodyPr>
          <a:lstStyle/>
          <a:p>
            <a:pPr lvl="0">
              <a:spcBef>
                <a:spcPts val="0"/>
              </a:spcBef>
              <a:buNone/>
            </a:pPr>
            <a:endParaRPr/>
          </a:p>
        </p:txBody>
      </p:sp>
      <p:pic>
        <p:nvPicPr>
          <p:cNvPr id="141" name="Shape 141" descr="Word-search-puzzle-small00.gif"/>
          <p:cNvPicPr preferRelativeResize="0"/>
          <p:nvPr/>
        </p:nvPicPr>
        <p:blipFill>
          <a:blip r:embed="rId3">
            <a:alphaModFix/>
          </a:blip>
          <a:stretch>
            <a:fillRect/>
          </a:stretch>
        </p:blipFill>
        <p:spPr>
          <a:xfrm>
            <a:off x="311700" y="1152462"/>
            <a:ext cx="3810000" cy="3171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K-12 Computer Science</a:t>
            </a:r>
          </a:p>
        </p:txBody>
      </p:sp>
      <p:sp>
        <p:nvSpPr>
          <p:cNvPr id="147" name="Shape 147"/>
          <p:cNvSpPr txBox="1">
            <a:spLocks noGrp="1"/>
          </p:cNvSpPr>
          <p:nvPr>
            <p:ph type="body" idx="1"/>
          </p:nvPr>
        </p:nvSpPr>
        <p:spPr>
          <a:xfrm>
            <a:off x="4596600" y="1152475"/>
            <a:ext cx="4235700" cy="3416400"/>
          </a:xfrm>
          <a:prstGeom prst="rect">
            <a:avLst/>
          </a:prstGeom>
        </p:spPr>
        <p:txBody>
          <a:bodyPr lIns="91425" tIns="91425" rIns="91425" bIns="91425" anchor="t" anchorCtr="0">
            <a:noAutofit/>
          </a:bodyPr>
          <a:lstStyle/>
          <a:p>
            <a:pPr lvl="0">
              <a:spcBef>
                <a:spcPts val="0"/>
              </a:spcBef>
              <a:buNone/>
            </a:pPr>
            <a:r>
              <a:rPr lang="en" sz="1600"/>
              <a:t>Practices:</a:t>
            </a:r>
          </a:p>
          <a:p>
            <a:pPr marL="457200" lvl="0" indent="-330200" rtl="0">
              <a:spcBef>
                <a:spcPts val="0"/>
              </a:spcBef>
              <a:buSzPct val="100000"/>
              <a:buChar char="●"/>
            </a:pPr>
            <a:r>
              <a:rPr lang="en" sz="1600"/>
              <a:t>Fostering an Inclusive Computing Culture</a:t>
            </a:r>
          </a:p>
          <a:p>
            <a:pPr marL="457200" lvl="0" indent="-330200" rtl="0">
              <a:spcBef>
                <a:spcPts val="0"/>
              </a:spcBef>
              <a:buSzPct val="100000"/>
              <a:buChar char="●"/>
            </a:pPr>
            <a:r>
              <a:rPr lang="en" sz="1600"/>
              <a:t>Collaborating around Computing</a:t>
            </a:r>
          </a:p>
          <a:p>
            <a:pPr marL="457200" lvl="0" indent="-330200" rtl="0">
              <a:spcBef>
                <a:spcPts val="0"/>
              </a:spcBef>
              <a:buSzPct val="100000"/>
              <a:buChar char="●"/>
            </a:pPr>
            <a:r>
              <a:rPr lang="en" sz="1600"/>
              <a:t>Recognizing and Defining Computational Problems</a:t>
            </a:r>
          </a:p>
          <a:p>
            <a:pPr marL="457200" lvl="0" indent="-330200" rtl="0">
              <a:spcBef>
                <a:spcPts val="0"/>
              </a:spcBef>
              <a:buSzPct val="100000"/>
              <a:buChar char="●"/>
            </a:pPr>
            <a:r>
              <a:rPr lang="en" sz="1600"/>
              <a:t>Developing and Using Abstractions</a:t>
            </a:r>
          </a:p>
          <a:p>
            <a:pPr marL="457200" lvl="0" indent="-330200" rtl="0">
              <a:spcBef>
                <a:spcPts val="0"/>
              </a:spcBef>
              <a:buSzPct val="100000"/>
              <a:buChar char="●"/>
            </a:pPr>
            <a:r>
              <a:rPr lang="en" sz="1600"/>
              <a:t>Creating Computational Artifacts</a:t>
            </a:r>
          </a:p>
          <a:p>
            <a:pPr marL="457200" lvl="0" indent="-330200" rtl="0">
              <a:spcBef>
                <a:spcPts val="0"/>
              </a:spcBef>
              <a:buSzPct val="100000"/>
              <a:buChar char="●"/>
            </a:pPr>
            <a:r>
              <a:rPr lang="en" sz="1600"/>
              <a:t>Testing and Refining CA</a:t>
            </a:r>
          </a:p>
          <a:p>
            <a:pPr marL="457200" lvl="0" indent="-330200">
              <a:spcBef>
                <a:spcPts val="0"/>
              </a:spcBef>
              <a:buSzPct val="100000"/>
              <a:buChar char="●"/>
            </a:pPr>
            <a:r>
              <a:rPr lang="en" sz="1600"/>
              <a:t>Communicating About Computing</a:t>
            </a:r>
          </a:p>
        </p:txBody>
      </p:sp>
      <p:sp>
        <p:nvSpPr>
          <p:cNvPr id="148" name="Shape 148"/>
          <p:cNvSpPr txBox="1">
            <a:spLocks noGrp="1"/>
          </p:cNvSpPr>
          <p:nvPr>
            <p:ph type="body" idx="1"/>
          </p:nvPr>
        </p:nvSpPr>
        <p:spPr>
          <a:xfrm>
            <a:off x="164075" y="1181000"/>
            <a:ext cx="4235700" cy="3416400"/>
          </a:xfrm>
          <a:prstGeom prst="rect">
            <a:avLst/>
          </a:prstGeom>
        </p:spPr>
        <p:txBody>
          <a:bodyPr lIns="91425" tIns="91425" rIns="91425" bIns="91425" anchor="t" anchorCtr="0">
            <a:noAutofit/>
          </a:bodyPr>
          <a:lstStyle/>
          <a:p>
            <a:pPr lvl="0">
              <a:spcBef>
                <a:spcPts val="0"/>
              </a:spcBef>
              <a:buNone/>
            </a:pPr>
            <a:r>
              <a:rPr lang="en" sz="1600"/>
              <a:t>Concepts:</a:t>
            </a:r>
          </a:p>
          <a:p>
            <a:pPr marL="457200" lvl="0" indent="-330200" rtl="0">
              <a:spcBef>
                <a:spcPts val="0"/>
              </a:spcBef>
              <a:buSzPct val="100000"/>
              <a:buChar char="●"/>
            </a:pPr>
            <a:r>
              <a:rPr lang="en" sz="1600"/>
              <a:t>Computing Systems</a:t>
            </a:r>
          </a:p>
          <a:p>
            <a:pPr marL="457200" lvl="0" indent="-330200" rtl="0">
              <a:spcBef>
                <a:spcPts val="0"/>
              </a:spcBef>
              <a:buSzPct val="100000"/>
              <a:buChar char="●"/>
            </a:pPr>
            <a:r>
              <a:rPr lang="en" sz="1600"/>
              <a:t>Networks and the Internet</a:t>
            </a:r>
          </a:p>
          <a:p>
            <a:pPr marL="457200" lvl="0" indent="-330200" rtl="0">
              <a:spcBef>
                <a:spcPts val="0"/>
              </a:spcBef>
              <a:buSzPct val="100000"/>
              <a:buChar char="●"/>
            </a:pPr>
            <a:r>
              <a:rPr lang="en" sz="1600"/>
              <a:t>Data and Analysis</a:t>
            </a:r>
          </a:p>
          <a:p>
            <a:pPr marL="457200" lvl="0" indent="-330200" rtl="0">
              <a:spcBef>
                <a:spcPts val="0"/>
              </a:spcBef>
              <a:buSzPct val="100000"/>
              <a:buChar char="●"/>
            </a:pPr>
            <a:r>
              <a:rPr lang="en" sz="1600"/>
              <a:t>Algorithms and Programming</a:t>
            </a:r>
          </a:p>
          <a:p>
            <a:pPr marL="457200" lvl="0" indent="-330200" rtl="0">
              <a:spcBef>
                <a:spcPts val="0"/>
              </a:spcBef>
              <a:buSzPct val="100000"/>
              <a:buChar char="●"/>
            </a:pPr>
            <a:r>
              <a:rPr lang="en" sz="1600"/>
              <a:t>Impacts of Computing</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2476</Words>
  <Application>Microsoft Office PowerPoint</Application>
  <PresentationFormat>On-screen Show (16:9)</PresentationFormat>
  <Paragraphs>510</Paragraphs>
  <Slides>61</Slides>
  <Notes>61</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simple-light-2</vt:lpstr>
      <vt:lpstr>simple-light-2</vt:lpstr>
      <vt:lpstr>PowerPoint Presentation</vt:lpstr>
      <vt:lpstr>PowerPoint Presentation</vt:lpstr>
      <vt:lpstr>PowerPoint Presentation</vt:lpstr>
      <vt:lpstr>PowerPoint Presentation</vt:lpstr>
      <vt:lpstr>PowerPoint Presentation</vt:lpstr>
      <vt:lpstr>Agenda</vt:lpstr>
      <vt:lpstr>K-12 Computer Science</vt:lpstr>
      <vt:lpstr>Activity: Algorithmic Thinking</vt:lpstr>
      <vt:lpstr>K-12 Computer Science</vt:lpstr>
      <vt:lpstr>Our Activity</vt:lpstr>
      <vt:lpstr>Our Activity</vt:lpstr>
      <vt:lpstr>Agenda</vt:lpstr>
      <vt:lpstr>History of CSforAll Grassroot Movement</vt:lpstr>
      <vt:lpstr>PowerPoint Presentation</vt:lpstr>
      <vt:lpstr>PowerPoint Presentation</vt:lpstr>
      <vt:lpstr>Strategy</vt:lpstr>
      <vt:lpstr>Consortium Members </vt:lpstr>
      <vt:lpstr>Needs Assessment: Overview </vt:lpstr>
      <vt:lpstr>Needs Assessment Data: Top Themes</vt:lpstr>
      <vt:lpstr>What you said: Community</vt:lpstr>
      <vt:lpstr>What you said: Community</vt:lpstr>
      <vt:lpstr>What you said: Community</vt:lpstr>
      <vt:lpstr>What you said: Resources</vt:lpstr>
      <vt:lpstr>What you said: Resources</vt:lpstr>
      <vt:lpstr>What you said: Resources</vt:lpstr>
      <vt:lpstr>What you said: Resources</vt:lpstr>
      <vt:lpstr>What you said: Implementation Assistance</vt:lpstr>
      <vt:lpstr>What you said: Implementation Assistance</vt:lpstr>
      <vt:lpstr>What you said: Implementation Assistance</vt:lpstr>
      <vt:lpstr>What you said: Implementation Assistance</vt:lpstr>
      <vt:lpstr>What you said: Implementation Assistance</vt:lpstr>
      <vt:lpstr>Priority Areas:</vt:lpstr>
      <vt:lpstr>Impact - Strategic Connections</vt:lpstr>
      <vt:lpstr>Impact - District Support</vt:lpstr>
      <vt:lpstr>Impact - Resources</vt:lpstr>
      <vt:lpstr>What can YOU do? Join the Consortium</vt:lpstr>
      <vt:lpstr>Agenda</vt:lpstr>
      <vt:lpstr>Computer Science Fosters Engagement</vt:lpstr>
      <vt:lpstr>Computer Science Aligns with CTE</vt:lpstr>
      <vt:lpstr>CS Brings Capital Back to Communities</vt:lpstr>
      <vt:lpstr>CS Brings Capital Back to Communities</vt:lpstr>
      <vt:lpstr>Agenda</vt:lpstr>
      <vt:lpstr>Sneak Peek: Planning Tool Beta</vt:lpstr>
      <vt:lpstr>Sneak Peek: Planning Tool Beta </vt:lpstr>
      <vt:lpstr>Sneak Peek: Planning Tool Beta </vt:lpstr>
      <vt:lpstr>Sneak Peek: Planning Tool Beta </vt:lpstr>
      <vt:lpstr>Sneak Peek: Planning Tool Beta </vt:lpstr>
      <vt:lpstr>Planning: Partners</vt:lpstr>
      <vt:lpstr>Planning: Partners</vt:lpstr>
      <vt:lpstr>Planning: Partners</vt:lpstr>
      <vt:lpstr>Planning: Community</vt:lpstr>
      <vt:lpstr>Planning: Community </vt:lpstr>
      <vt:lpstr>Planning: Community &amp; Workforce </vt:lpstr>
      <vt:lpstr>Planning: Community and Workforce</vt:lpstr>
      <vt:lpstr>Planning: Community and Workforce</vt:lpstr>
      <vt:lpstr>Planning: Share</vt:lpstr>
      <vt:lpstr>PowerPoint Presentation</vt:lpstr>
      <vt:lpstr>Resources from CSforAll Members </vt:lpstr>
      <vt:lpstr>  </vt:lpstr>
      <vt:lpstr>Become a member!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dc:creator>
  <cp:lastModifiedBy>Betty</cp:lastModifiedBy>
  <cp:revision>1</cp:revision>
  <dcterms:modified xsi:type="dcterms:W3CDTF">2017-08-02T00:51:52Z</dcterms:modified>
</cp:coreProperties>
</file>