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64" r:id="rId2"/>
    <p:sldId id="415" r:id="rId3"/>
    <p:sldId id="490" r:id="rId4"/>
    <p:sldId id="482" r:id="rId5"/>
    <p:sldId id="455" r:id="rId6"/>
    <p:sldId id="463" r:id="rId7"/>
    <p:sldId id="457" r:id="rId8"/>
    <p:sldId id="504" r:id="rId9"/>
    <p:sldId id="505" r:id="rId10"/>
    <p:sldId id="471" r:id="rId11"/>
    <p:sldId id="498" r:id="rId12"/>
    <p:sldId id="499" r:id="rId13"/>
    <p:sldId id="500" r:id="rId14"/>
    <p:sldId id="501" r:id="rId15"/>
    <p:sldId id="502" r:id="rId16"/>
    <p:sldId id="466" r:id="rId17"/>
    <p:sldId id="487" r:id="rId18"/>
    <p:sldId id="488" r:id="rId19"/>
    <p:sldId id="489" r:id="rId20"/>
    <p:sldId id="491" r:id="rId21"/>
    <p:sldId id="492" r:id="rId22"/>
    <p:sldId id="493" r:id="rId23"/>
    <p:sldId id="494" r:id="rId24"/>
    <p:sldId id="496" r:id="rId25"/>
    <p:sldId id="497" r:id="rId2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uben Jacobson" initials="RJ" lastIdx="5" clrIdx="0">
    <p:extLst>
      <p:ext uri="{19B8F6BF-5375-455C-9EA6-DF929625EA0E}">
        <p15:presenceInfo xmlns:p15="http://schemas.microsoft.com/office/powerpoint/2012/main" userId="S-1-5-21-3629065124-1182983338-3134843468-1173" providerId="AD"/>
      </p:ext>
    </p:extLst>
  </p:cmAuthor>
  <p:cmAuthor id="2" name="Marty" initials="M" lastIdx="15" clrIdx="1"/>
  <p:cmAuthor id="3" name="Mary Kingston" initials="MK" lastIdx="8" clrIdx="2">
    <p:extLst>
      <p:ext uri="{19B8F6BF-5375-455C-9EA6-DF929625EA0E}">
        <p15:presenceInfo xmlns:p15="http://schemas.microsoft.com/office/powerpoint/2012/main" userId="S-1-5-21-3629065124-1182983338-3134843468-11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FFE7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85663" autoAdjust="0"/>
  </p:normalViewPr>
  <p:slideViewPr>
    <p:cSldViewPr snapToGrid="0" snapToObjects="1">
      <p:cViewPr varScale="1">
        <p:scale>
          <a:sx n="55" d="100"/>
          <a:sy n="55" d="100"/>
        </p:scale>
        <p:origin x="7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A7219-5C47-4144-AFE7-7970691AEE6C}" type="doc">
      <dgm:prSet loTypeId="urn:microsoft.com/office/officeart/2005/8/layout/hList7#1" loCatId="relationship" qsTypeId="urn:microsoft.com/office/officeart/2005/8/quickstyle/simple1" qsCatId="simple" csTypeId="urn:microsoft.com/office/officeart/2005/8/colors/accent6_3" csCatId="accent6" phldr="1"/>
      <dgm:spPr/>
    </dgm:pt>
    <dgm:pt modelId="{D02D2C65-C3A5-42DD-8BFA-1F927B052CAD}">
      <dgm:prSet phldrT="[Text]"/>
      <dgm:spPr>
        <a:xfrm>
          <a:off x="1473" y="0"/>
          <a:ext cx="2292330" cy="4186646"/>
        </a:xfrm>
        <a:solidFill>
          <a:srgbClr val="DF6513">
            <a:shade val="8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Opportunities &amp; Supports</a:t>
          </a:r>
          <a:endParaRPr lang="en-US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7143DCF-4724-41B9-989F-5F4B3ECCD1E0}" type="parTrans" cxnId="{BA213A7A-F2C1-4591-827C-9D2A5119B073}">
      <dgm:prSet/>
      <dgm:spPr/>
      <dgm:t>
        <a:bodyPr/>
        <a:lstStyle/>
        <a:p>
          <a:endParaRPr lang="en-US"/>
        </a:p>
      </dgm:t>
    </dgm:pt>
    <dgm:pt modelId="{D07D4E0A-C8F5-4C0D-B042-A3332173FA8B}" type="sibTrans" cxnId="{BA213A7A-F2C1-4591-827C-9D2A5119B073}">
      <dgm:prSet/>
      <dgm:spPr/>
      <dgm:t>
        <a:bodyPr/>
        <a:lstStyle/>
        <a:p>
          <a:endParaRPr lang="en-US"/>
        </a:p>
      </dgm:t>
    </dgm:pt>
    <dgm:pt modelId="{F7821F8E-84BE-49CE-968C-E76A41C0C589}">
      <dgm:prSet phldrT="[Text]"/>
      <dgm:spPr>
        <a:xfrm>
          <a:off x="2362573" y="0"/>
          <a:ext cx="2292330" cy="4186646"/>
        </a:xfrm>
        <a:solidFill>
          <a:srgbClr val="DF6513">
            <a:shade val="80000"/>
            <a:hueOff val="-334524"/>
            <a:satOff val="-9800"/>
            <a:lumOff val="1618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Expanded Learning</a:t>
          </a:r>
          <a:endParaRPr lang="en-US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0ED15D1-7ED6-4CDA-BAE5-ACF060F00A7D}" type="parTrans" cxnId="{7ECE4950-521C-4054-8219-6D04F13F20C0}">
      <dgm:prSet/>
      <dgm:spPr/>
      <dgm:t>
        <a:bodyPr/>
        <a:lstStyle/>
        <a:p>
          <a:endParaRPr lang="en-US"/>
        </a:p>
      </dgm:t>
    </dgm:pt>
    <dgm:pt modelId="{31968B77-05A6-472B-A5E5-5BBF2A536D3C}" type="sibTrans" cxnId="{7ECE4950-521C-4054-8219-6D04F13F20C0}">
      <dgm:prSet/>
      <dgm:spPr/>
      <dgm:t>
        <a:bodyPr/>
        <a:lstStyle/>
        <a:p>
          <a:endParaRPr lang="en-US"/>
        </a:p>
      </dgm:t>
    </dgm:pt>
    <dgm:pt modelId="{5E4A81BA-693E-4BFA-9088-49AFA9B84521}">
      <dgm:prSet phldrT="[Text]"/>
      <dgm:spPr>
        <a:xfrm>
          <a:off x="4723673" y="0"/>
          <a:ext cx="2292330" cy="4186646"/>
        </a:xfrm>
        <a:solidFill>
          <a:srgbClr val="DF6513">
            <a:shade val="80000"/>
            <a:hueOff val="-669048"/>
            <a:satOff val="-19601"/>
            <a:lumOff val="3237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Family &amp; Community Engagement</a:t>
          </a:r>
          <a:endParaRPr lang="en-US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E42606B-0E8C-459A-82EC-49826D02D82D}" type="parTrans" cxnId="{04505845-F6BF-4F43-A6BF-B31C866A046B}">
      <dgm:prSet/>
      <dgm:spPr/>
      <dgm:t>
        <a:bodyPr/>
        <a:lstStyle/>
        <a:p>
          <a:endParaRPr lang="en-US"/>
        </a:p>
      </dgm:t>
    </dgm:pt>
    <dgm:pt modelId="{FDC0BFE0-BCC6-40E3-A1B7-68909C33AF4B}" type="sibTrans" cxnId="{04505845-F6BF-4F43-A6BF-B31C866A046B}">
      <dgm:prSet/>
      <dgm:spPr/>
      <dgm:t>
        <a:bodyPr/>
        <a:lstStyle/>
        <a:p>
          <a:endParaRPr lang="en-US"/>
        </a:p>
      </dgm:t>
    </dgm:pt>
    <dgm:pt modelId="{EBA6E7E8-AF5E-4798-A092-C601B23B450F}" type="pres">
      <dgm:prSet presAssocID="{676A7219-5C47-4144-AFE7-7970691AEE6C}" presName="Name0" presStyleCnt="0">
        <dgm:presLayoutVars>
          <dgm:dir/>
          <dgm:resizeHandles val="exact"/>
        </dgm:presLayoutVars>
      </dgm:prSet>
      <dgm:spPr/>
    </dgm:pt>
    <dgm:pt modelId="{62A890A3-4F78-4337-B502-07A3E5FFBFFE}" type="pres">
      <dgm:prSet presAssocID="{676A7219-5C47-4144-AFE7-7970691AEE6C}" presName="fgShape" presStyleLbl="fgShp" presStyleIdx="0" presStyleCnt="1" custScaleY="146866"/>
      <dgm:spPr>
        <a:xfrm>
          <a:off x="280699" y="3354014"/>
          <a:ext cx="6456078" cy="618602"/>
        </a:xfrm>
        <a:prstGeom prst="leftRightArrow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gm:spPr>
    </dgm:pt>
    <dgm:pt modelId="{CC62B885-8097-4D68-9B7C-5627D774259A}" type="pres">
      <dgm:prSet presAssocID="{676A7219-5C47-4144-AFE7-7970691AEE6C}" presName="linComp" presStyleCnt="0"/>
      <dgm:spPr/>
    </dgm:pt>
    <dgm:pt modelId="{289CD84B-ED36-4E67-B69E-D0CAE5AF6238}" type="pres">
      <dgm:prSet presAssocID="{D02D2C65-C3A5-42DD-8BFA-1F927B052CAD}" presName="compNode" presStyleCnt="0"/>
      <dgm:spPr/>
    </dgm:pt>
    <dgm:pt modelId="{49D40159-FE15-4CAC-AD84-60E933CECFF0}" type="pres">
      <dgm:prSet presAssocID="{D02D2C65-C3A5-42DD-8BFA-1F927B052CAD}" presName="bkgdShape" presStyleLbl="node1" presStyleIdx="0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454AC84-AD2A-427B-9C18-3FDEBD050D00}" type="pres">
      <dgm:prSet presAssocID="{D02D2C65-C3A5-42DD-8BFA-1F927B052CA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7FE49-37DD-4CA4-AD63-00F9033B20E6}" type="pres">
      <dgm:prSet presAssocID="{D02D2C65-C3A5-42DD-8BFA-1F927B052CAD}" presName="invisiNode" presStyleLbl="node1" presStyleIdx="0" presStyleCnt="3"/>
      <dgm:spPr/>
    </dgm:pt>
    <dgm:pt modelId="{C74225D6-CB3C-42CD-B63A-4CF00E8B48DE}" type="pres">
      <dgm:prSet presAssocID="{D02D2C65-C3A5-42DD-8BFA-1F927B052CAD}" presName="imagNode" presStyleLbl="fgImgPlace1" presStyleIdx="0" presStyleCnt="3" custLinFactNeighborX="-1970" custLinFactNeighborY="19099"/>
      <dgm:spPr>
        <a:xfrm>
          <a:off x="450561" y="251198"/>
          <a:ext cx="1394153" cy="1394153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04F7A968-7AF7-4146-A366-ABAB75E8832C}" type="pres">
      <dgm:prSet presAssocID="{D07D4E0A-C8F5-4C0D-B042-A3332173FA8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0B386D7-4425-4CE2-A1E8-BE6C61AF165F}" type="pres">
      <dgm:prSet presAssocID="{F7821F8E-84BE-49CE-968C-E76A41C0C589}" presName="compNode" presStyleCnt="0"/>
      <dgm:spPr/>
    </dgm:pt>
    <dgm:pt modelId="{3D6935CA-4524-4A71-A4FC-92E858A486AB}" type="pres">
      <dgm:prSet presAssocID="{F7821F8E-84BE-49CE-968C-E76A41C0C589}" presName="bkgdShape" presStyleLbl="node1" presStyleIdx="1" presStyleCnt="3" custLinFactNeighborX="416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24EE097-7D6F-4885-B3BC-707991DDEF3F}" type="pres">
      <dgm:prSet presAssocID="{F7821F8E-84BE-49CE-968C-E76A41C0C58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49A2F-0468-4029-A6BC-9CCEACDDAF49}" type="pres">
      <dgm:prSet presAssocID="{F7821F8E-84BE-49CE-968C-E76A41C0C589}" presName="invisiNode" presStyleLbl="node1" presStyleIdx="1" presStyleCnt="3"/>
      <dgm:spPr/>
    </dgm:pt>
    <dgm:pt modelId="{B42465A1-7FC8-4B35-8EAD-5AA65F4CB5B0}" type="pres">
      <dgm:prSet presAssocID="{F7821F8E-84BE-49CE-968C-E76A41C0C589}" presName="imagNode" presStyleLbl="fgImgPlace1" presStyleIdx="1" presStyleCnt="3" custLinFactNeighborX="683" custLinFactNeighborY="19099"/>
      <dgm:spPr>
        <a:xfrm>
          <a:off x="2811661" y="251198"/>
          <a:ext cx="1394153" cy="1394153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7CB6E13-AFB5-4B39-8F0E-FEEF1B40AE13}" type="pres">
      <dgm:prSet presAssocID="{31968B77-05A6-472B-A5E5-5BBF2A536D3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C051CA9-E00B-4D34-AC5A-E0A92C765E45}" type="pres">
      <dgm:prSet presAssocID="{5E4A81BA-693E-4BFA-9088-49AFA9B84521}" presName="compNode" presStyleCnt="0"/>
      <dgm:spPr/>
    </dgm:pt>
    <dgm:pt modelId="{5DD65285-E138-44B8-85BD-90F4276E3161}" type="pres">
      <dgm:prSet presAssocID="{5E4A81BA-693E-4BFA-9088-49AFA9B84521}" presName="bkgdShape" presStyleLbl="node1" presStyleIdx="2" presStyleCnt="3" custLinFactNeighborY="-30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7405336-933C-46CB-9C9B-1D833DF03DCD}" type="pres">
      <dgm:prSet presAssocID="{5E4A81BA-693E-4BFA-9088-49AFA9B8452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1943B-E0B5-469E-B4F7-5BB3BD913F57}" type="pres">
      <dgm:prSet presAssocID="{5E4A81BA-693E-4BFA-9088-49AFA9B84521}" presName="invisiNode" presStyleLbl="node1" presStyleIdx="2" presStyleCnt="3"/>
      <dgm:spPr/>
    </dgm:pt>
    <dgm:pt modelId="{42D3AB35-3D0E-45EE-BD8E-2F7E27388D35}" type="pres">
      <dgm:prSet presAssocID="{5E4A81BA-693E-4BFA-9088-49AFA9B84521}" presName="imagNode" presStyleLbl="fgImgPlace1" presStyleIdx="2" presStyleCnt="3" custLinFactNeighborX="1366" custLinFactNeighborY="13545"/>
      <dgm:spPr>
        <a:xfrm>
          <a:off x="5172761" y="251198"/>
          <a:ext cx="1394153" cy="1394153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7ECE4950-521C-4054-8219-6D04F13F20C0}" srcId="{676A7219-5C47-4144-AFE7-7970691AEE6C}" destId="{F7821F8E-84BE-49CE-968C-E76A41C0C589}" srcOrd="1" destOrd="0" parTransId="{80ED15D1-7ED6-4CDA-BAE5-ACF060F00A7D}" sibTransId="{31968B77-05A6-472B-A5E5-5BBF2A536D3C}"/>
    <dgm:cxn modelId="{04505845-F6BF-4F43-A6BF-B31C866A046B}" srcId="{676A7219-5C47-4144-AFE7-7970691AEE6C}" destId="{5E4A81BA-693E-4BFA-9088-49AFA9B84521}" srcOrd="2" destOrd="0" parTransId="{BE42606B-0E8C-459A-82EC-49826D02D82D}" sibTransId="{FDC0BFE0-BCC6-40E3-A1B7-68909C33AF4B}"/>
    <dgm:cxn modelId="{4393A54A-0DB8-4B80-BE9C-A40CFAFB18E0}" type="presOf" srcId="{D07D4E0A-C8F5-4C0D-B042-A3332173FA8B}" destId="{04F7A968-7AF7-4146-A366-ABAB75E8832C}" srcOrd="0" destOrd="0" presId="urn:microsoft.com/office/officeart/2005/8/layout/hList7#1"/>
    <dgm:cxn modelId="{27897713-97A0-4FA7-B5A7-A6C3166BCF56}" type="presOf" srcId="{676A7219-5C47-4144-AFE7-7970691AEE6C}" destId="{EBA6E7E8-AF5E-4798-A092-C601B23B450F}" srcOrd="0" destOrd="0" presId="urn:microsoft.com/office/officeart/2005/8/layout/hList7#1"/>
    <dgm:cxn modelId="{53AB9DB7-9373-42C7-A8B1-C13274E3C496}" type="presOf" srcId="{F7821F8E-84BE-49CE-968C-E76A41C0C589}" destId="{124EE097-7D6F-4885-B3BC-707991DDEF3F}" srcOrd="1" destOrd="0" presId="urn:microsoft.com/office/officeart/2005/8/layout/hList7#1"/>
    <dgm:cxn modelId="{A20FA2A1-F0CC-498B-BB9D-046722E860B9}" type="presOf" srcId="{D02D2C65-C3A5-42DD-8BFA-1F927B052CAD}" destId="{A454AC84-AD2A-427B-9C18-3FDEBD050D00}" srcOrd="1" destOrd="0" presId="urn:microsoft.com/office/officeart/2005/8/layout/hList7#1"/>
    <dgm:cxn modelId="{2365ED47-D3A4-49DC-A635-1A3A962109B4}" type="presOf" srcId="{5E4A81BA-693E-4BFA-9088-49AFA9B84521}" destId="{67405336-933C-46CB-9C9B-1D833DF03DCD}" srcOrd="1" destOrd="0" presId="urn:microsoft.com/office/officeart/2005/8/layout/hList7#1"/>
    <dgm:cxn modelId="{5BBE2CD2-3D12-4842-8D61-91EEF1B64560}" type="presOf" srcId="{5E4A81BA-693E-4BFA-9088-49AFA9B84521}" destId="{5DD65285-E138-44B8-85BD-90F4276E3161}" srcOrd="0" destOrd="0" presId="urn:microsoft.com/office/officeart/2005/8/layout/hList7#1"/>
    <dgm:cxn modelId="{BA213A7A-F2C1-4591-827C-9D2A5119B073}" srcId="{676A7219-5C47-4144-AFE7-7970691AEE6C}" destId="{D02D2C65-C3A5-42DD-8BFA-1F927B052CAD}" srcOrd="0" destOrd="0" parTransId="{67143DCF-4724-41B9-989F-5F4B3ECCD1E0}" sibTransId="{D07D4E0A-C8F5-4C0D-B042-A3332173FA8B}"/>
    <dgm:cxn modelId="{06B74C0B-E9A1-4800-949F-87F0DF462676}" type="presOf" srcId="{31968B77-05A6-472B-A5E5-5BBF2A536D3C}" destId="{E7CB6E13-AFB5-4B39-8F0E-FEEF1B40AE13}" srcOrd="0" destOrd="0" presId="urn:microsoft.com/office/officeart/2005/8/layout/hList7#1"/>
    <dgm:cxn modelId="{04810721-A151-493C-804C-307412E3BBB5}" type="presOf" srcId="{D02D2C65-C3A5-42DD-8BFA-1F927B052CAD}" destId="{49D40159-FE15-4CAC-AD84-60E933CECFF0}" srcOrd="0" destOrd="0" presId="urn:microsoft.com/office/officeart/2005/8/layout/hList7#1"/>
    <dgm:cxn modelId="{E6B5AD21-2F2E-410C-B7E7-1B8D5ADC4C51}" type="presOf" srcId="{F7821F8E-84BE-49CE-968C-E76A41C0C589}" destId="{3D6935CA-4524-4A71-A4FC-92E858A486AB}" srcOrd="0" destOrd="0" presId="urn:microsoft.com/office/officeart/2005/8/layout/hList7#1"/>
    <dgm:cxn modelId="{BACCF5DB-6F5A-4706-8DF6-AF7AEB5BDEFA}" type="presParOf" srcId="{EBA6E7E8-AF5E-4798-A092-C601B23B450F}" destId="{62A890A3-4F78-4337-B502-07A3E5FFBFFE}" srcOrd="0" destOrd="0" presId="urn:microsoft.com/office/officeart/2005/8/layout/hList7#1"/>
    <dgm:cxn modelId="{F041CCEF-FAC8-4B08-A247-452CF8C60FE8}" type="presParOf" srcId="{EBA6E7E8-AF5E-4798-A092-C601B23B450F}" destId="{CC62B885-8097-4D68-9B7C-5627D774259A}" srcOrd="1" destOrd="0" presId="urn:microsoft.com/office/officeart/2005/8/layout/hList7#1"/>
    <dgm:cxn modelId="{18261F83-419E-406D-B52B-4637C8377C94}" type="presParOf" srcId="{CC62B885-8097-4D68-9B7C-5627D774259A}" destId="{289CD84B-ED36-4E67-B69E-D0CAE5AF6238}" srcOrd="0" destOrd="0" presId="urn:microsoft.com/office/officeart/2005/8/layout/hList7#1"/>
    <dgm:cxn modelId="{2D7EAF11-02BB-4468-B758-77A732A9DACD}" type="presParOf" srcId="{289CD84B-ED36-4E67-B69E-D0CAE5AF6238}" destId="{49D40159-FE15-4CAC-AD84-60E933CECFF0}" srcOrd="0" destOrd="0" presId="urn:microsoft.com/office/officeart/2005/8/layout/hList7#1"/>
    <dgm:cxn modelId="{5FC82DA2-77AE-4E40-A010-89AFC698C421}" type="presParOf" srcId="{289CD84B-ED36-4E67-B69E-D0CAE5AF6238}" destId="{A454AC84-AD2A-427B-9C18-3FDEBD050D00}" srcOrd="1" destOrd="0" presId="urn:microsoft.com/office/officeart/2005/8/layout/hList7#1"/>
    <dgm:cxn modelId="{8773B4E1-D863-4BFF-A2E3-C9A9B70C62AE}" type="presParOf" srcId="{289CD84B-ED36-4E67-B69E-D0CAE5AF6238}" destId="{6CE7FE49-37DD-4CA4-AD63-00F9033B20E6}" srcOrd="2" destOrd="0" presId="urn:microsoft.com/office/officeart/2005/8/layout/hList7#1"/>
    <dgm:cxn modelId="{29BECB1F-0682-4464-866C-CF31A401E598}" type="presParOf" srcId="{289CD84B-ED36-4E67-B69E-D0CAE5AF6238}" destId="{C74225D6-CB3C-42CD-B63A-4CF00E8B48DE}" srcOrd="3" destOrd="0" presId="urn:microsoft.com/office/officeart/2005/8/layout/hList7#1"/>
    <dgm:cxn modelId="{BA073ED2-2DA0-487A-AC05-AC99F80344C2}" type="presParOf" srcId="{CC62B885-8097-4D68-9B7C-5627D774259A}" destId="{04F7A968-7AF7-4146-A366-ABAB75E8832C}" srcOrd="1" destOrd="0" presId="urn:microsoft.com/office/officeart/2005/8/layout/hList7#1"/>
    <dgm:cxn modelId="{D42D939C-41A8-4A11-9E6B-1D9D420F3217}" type="presParOf" srcId="{CC62B885-8097-4D68-9B7C-5627D774259A}" destId="{C0B386D7-4425-4CE2-A1E8-BE6C61AF165F}" srcOrd="2" destOrd="0" presId="urn:microsoft.com/office/officeart/2005/8/layout/hList7#1"/>
    <dgm:cxn modelId="{B6F0A06E-77B6-42FB-91E2-CBD399DD34EC}" type="presParOf" srcId="{C0B386D7-4425-4CE2-A1E8-BE6C61AF165F}" destId="{3D6935CA-4524-4A71-A4FC-92E858A486AB}" srcOrd="0" destOrd="0" presId="urn:microsoft.com/office/officeart/2005/8/layout/hList7#1"/>
    <dgm:cxn modelId="{4739D7AA-1CDD-44B7-9E40-48AC9851E630}" type="presParOf" srcId="{C0B386D7-4425-4CE2-A1E8-BE6C61AF165F}" destId="{124EE097-7D6F-4885-B3BC-707991DDEF3F}" srcOrd="1" destOrd="0" presId="urn:microsoft.com/office/officeart/2005/8/layout/hList7#1"/>
    <dgm:cxn modelId="{600C86B8-7C10-4A7D-A829-C400B62301C8}" type="presParOf" srcId="{C0B386D7-4425-4CE2-A1E8-BE6C61AF165F}" destId="{B1C49A2F-0468-4029-A6BC-9CCEACDDAF49}" srcOrd="2" destOrd="0" presId="urn:microsoft.com/office/officeart/2005/8/layout/hList7#1"/>
    <dgm:cxn modelId="{C6838DC9-A723-4ECD-BEBD-01B74563ED63}" type="presParOf" srcId="{C0B386D7-4425-4CE2-A1E8-BE6C61AF165F}" destId="{B42465A1-7FC8-4B35-8EAD-5AA65F4CB5B0}" srcOrd="3" destOrd="0" presId="urn:microsoft.com/office/officeart/2005/8/layout/hList7#1"/>
    <dgm:cxn modelId="{9CB0B083-AF3E-4E6F-AED4-885F1BD1C996}" type="presParOf" srcId="{CC62B885-8097-4D68-9B7C-5627D774259A}" destId="{E7CB6E13-AFB5-4B39-8F0E-FEEF1B40AE13}" srcOrd="3" destOrd="0" presId="urn:microsoft.com/office/officeart/2005/8/layout/hList7#1"/>
    <dgm:cxn modelId="{E124135A-106A-43EF-AA5A-0F49E1CD6BDA}" type="presParOf" srcId="{CC62B885-8097-4D68-9B7C-5627D774259A}" destId="{BC051CA9-E00B-4D34-AC5A-E0A92C765E45}" srcOrd="4" destOrd="0" presId="urn:microsoft.com/office/officeart/2005/8/layout/hList7#1"/>
    <dgm:cxn modelId="{58C21D5E-C5CA-4A69-8835-AC4654AF3817}" type="presParOf" srcId="{BC051CA9-E00B-4D34-AC5A-E0A92C765E45}" destId="{5DD65285-E138-44B8-85BD-90F4276E3161}" srcOrd="0" destOrd="0" presId="urn:microsoft.com/office/officeart/2005/8/layout/hList7#1"/>
    <dgm:cxn modelId="{700E5A0D-6A8C-4D3F-B2F7-99E8A23B7013}" type="presParOf" srcId="{BC051CA9-E00B-4D34-AC5A-E0A92C765E45}" destId="{67405336-933C-46CB-9C9B-1D833DF03DCD}" srcOrd="1" destOrd="0" presId="urn:microsoft.com/office/officeart/2005/8/layout/hList7#1"/>
    <dgm:cxn modelId="{1C9088A8-E9AF-42A4-BF5B-52E05593A6EB}" type="presParOf" srcId="{BC051CA9-E00B-4D34-AC5A-E0A92C765E45}" destId="{BBE1943B-E0B5-469E-B4F7-5BB3BD913F57}" srcOrd="2" destOrd="0" presId="urn:microsoft.com/office/officeart/2005/8/layout/hList7#1"/>
    <dgm:cxn modelId="{C7115BF7-7742-4529-9D7D-BDF48B8E5B25}" type="presParOf" srcId="{BC051CA9-E00B-4D34-AC5A-E0A92C765E45}" destId="{42D3AB35-3D0E-45EE-BD8E-2F7E27388D35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40159-FE15-4CAC-AD84-60E933CECFF0}">
      <dsp:nvSpPr>
        <dsp:cNvPr id="0" name=""/>
        <dsp:cNvSpPr/>
      </dsp:nvSpPr>
      <dsp:spPr>
        <a:xfrm>
          <a:off x="1473" y="0"/>
          <a:ext cx="2292330" cy="4186646"/>
        </a:xfrm>
        <a:prstGeom prst="roundRect">
          <a:avLst>
            <a:gd name="adj" fmla="val 10000"/>
          </a:avLst>
        </a:prstGeom>
        <a:solidFill>
          <a:srgbClr val="DF6513">
            <a:shade val="8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Opportunities &amp; Supports</a:t>
          </a:r>
          <a:endParaRPr lang="en-US" sz="26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473" y="1674658"/>
        <a:ext cx="2292330" cy="1674658"/>
      </dsp:txXfrm>
    </dsp:sp>
    <dsp:sp modelId="{C74225D6-CB3C-42CD-B63A-4CF00E8B48DE}">
      <dsp:nvSpPr>
        <dsp:cNvPr id="0" name=""/>
        <dsp:cNvSpPr/>
      </dsp:nvSpPr>
      <dsp:spPr>
        <a:xfrm>
          <a:off x="423097" y="517468"/>
          <a:ext cx="1394153" cy="1394153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935CA-4524-4A71-A4FC-92E858A486AB}">
      <dsp:nvSpPr>
        <dsp:cNvPr id="0" name=""/>
        <dsp:cNvSpPr/>
      </dsp:nvSpPr>
      <dsp:spPr>
        <a:xfrm>
          <a:off x="2372109" y="0"/>
          <a:ext cx="2292330" cy="4186646"/>
        </a:xfrm>
        <a:prstGeom prst="roundRect">
          <a:avLst>
            <a:gd name="adj" fmla="val 10000"/>
          </a:avLst>
        </a:prstGeom>
        <a:solidFill>
          <a:srgbClr val="DF6513">
            <a:shade val="80000"/>
            <a:hueOff val="-334524"/>
            <a:satOff val="-9800"/>
            <a:lumOff val="1618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Expanded Learning</a:t>
          </a:r>
          <a:endParaRPr lang="en-US" sz="26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372109" y="1674658"/>
        <a:ext cx="2292330" cy="1674658"/>
      </dsp:txXfrm>
    </dsp:sp>
    <dsp:sp modelId="{B42465A1-7FC8-4B35-8EAD-5AA65F4CB5B0}">
      <dsp:nvSpPr>
        <dsp:cNvPr id="0" name=""/>
        <dsp:cNvSpPr/>
      </dsp:nvSpPr>
      <dsp:spPr>
        <a:xfrm>
          <a:off x="2821184" y="517468"/>
          <a:ext cx="1394153" cy="1394153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65285-E138-44B8-85BD-90F4276E3161}">
      <dsp:nvSpPr>
        <dsp:cNvPr id="0" name=""/>
        <dsp:cNvSpPr/>
      </dsp:nvSpPr>
      <dsp:spPr>
        <a:xfrm>
          <a:off x="4723673" y="0"/>
          <a:ext cx="2292330" cy="4186646"/>
        </a:xfrm>
        <a:prstGeom prst="roundRect">
          <a:avLst>
            <a:gd name="adj" fmla="val 10000"/>
          </a:avLst>
        </a:prstGeom>
        <a:solidFill>
          <a:srgbClr val="DF6513">
            <a:shade val="80000"/>
            <a:hueOff val="-669048"/>
            <a:satOff val="-19601"/>
            <a:lumOff val="3237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Family &amp; Community Engagement</a:t>
          </a:r>
          <a:endParaRPr lang="en-US" sz="26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723673" y="1674658"/>
        <a:ext cx="2292330" cy="1674658"/>
      </dsp:txXfrm>
    </dsp:sp>
    <dsp:sp modelId="{42D3AB35-3D0E-45EE-BD8E-2F7E27388D35}">
      <dsp:nvSpPr>
        <dsp:cNvPr id="0" name=""/>
        <dsp:cNvSpPr/>
      </dsp:nvSpPr>
      <dsp:spPr>
        <a:xfrm>
          <a:off x="5191806" y="440036"/>
          <a:ext cx="1394153" cy="1394153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890A3-4F78-4337-B502-07A3E5FFBFFE}">
      <dsp:nvSpPr>
        <dsp:cNvPr id="0" name=""/>
        <dsp:cNvSpPr/>
      </dsp:nvSpPr>
      <dsp:spPr>
        <a:xfrm>
          <a:off x="280699" y="3202158"/>
          <a:ext cx="6456078" cy="922313"/>
        </a:xfrm>
        <a:prstGeom prst="leftRightArrow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2225" cy="464741"/>
          </a:xfrm>
          <a:prstGeom prst="rect">
            <a:avLst/>
          </a:prstGeom>
        </p:spPr>
        <p:txBody>
          <a:bodyPr vert="horz" lIns="91765" tIns="45883" rIns="91765" bIns="458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003" y="2"/>
            <a:ext cx="2982225" cy="464741"/>
          </a:xfrm>
          <a:prstGeom prst="rect">
            <a:avLst/>
          </a:prstGeom>
        </p:spPr>
        <p:txBody>
          <a:bodyPr vert="horz" lIns="91765" tIns="45883" rIns="91765" bIns="45883" rtlCol="0"/>
          <a:lstStyle>
            <a:lvl1pPr algn="r">
              <a:defRPr sz="1200"/>
            </a:lvl1pPr>
          </a:lstStyle>
          <a:p>
            <a:fld id="{C676BC3F-90C6-400F-AC84-96B1B3F5C90B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065"/>
            <a:ext cx="2982225" cy="464739"/>
          </a:xfrm>
          <a:prstGeom prst="rect">
            <a:avLst/>
          </a:prstGeom>
        </p:spPr>
        <p:txBody>
          <a:bodyPr vert="horz" lIns="91765" tIns="45883" rIns="91765" bIns="458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003" y="8830065"/>
            <a:ext cx="2982225" cy="464739"/>
          </a:xfrm>
          <a:prstGeom prst="rect">
            <a:avLst/>
          </a:prstGeom>
        </p:spPr>
        <p:txBody>
          <a:bodyPr vert="horz" lIns="91765" tIns="45883" rIns="91765" bIns="45883" rtlCol="0" anchor="b"/>
          <a:lstStyle>
            <a:lvl1pPr algn="r">
              <a:defRPr sz="1200"/>
            </a:lvl1pPr>
          </a:lstStyle>
          <a:p>
            <a:fld id="{FBFCC98E-6C69-45C6-BAE5-599E1FB7B7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2225" cy="464741"/>
          </a:xfrm>
          <a:prstGeom prst="rect">
            <a:avLst/>
          </a:prstGeom>
        </p:spPr>
        <p:txBody>
          <a:bodyPr vert="horz" lIns="91765" tIns="45883" rIns="91765" bIns="458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003" y="2"/>
            <a:ext cx="2982225" cy="464741"/>
          </a:xfrm>
          <a:prstGeom prst="rect">
            <a:avLst/>
          </a:prstGeom>
        </p:spPr>
        <p:txBody>
          <a:bodyPr vert="horz" lIns="91765" tIns="45883" rIns="91765" bIns="45883" rtlCol="0"/>
          <a:lstStyle>
            <a:lvl1pPr algn="r">
              <a:defRPr sz="1200"/>
            </a:lvl1pPr>
          </a:lstStyle>
          <a:p>
            <a:fld id="{7B7B87EE-F5E1-471F-BD86-2BCFE06D095F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5" tIns="45883" rIns="91765" bIns="458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9" y="4415833"/>
            <a:ext cx="5504181" cy="4182660"/>
          </a:xfrm>
          <a:prstGeom prst="rect">
            <a:avLst/>
          </a:prstGeom>
        </p:spPr>
        <p:txBody>
          <a:bodyPr vert="horz" lIns="91765" tIns="45883" rIns="91765" bIns="458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0065"/>
            <a:ext cx="2982225" cy="464739"/>
          </a:xfrm>
          <a:prstGeom prst="rect">
            <a:avLst/>
          </a:prstGeom>
        </p:spPr>
        <p:txBody>
          <a:bodyPr vert="horz" lIns="91765" tIns="45883" rIns="91765" bIns="458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003" y="8830065"/>
            <a:ext cx="2982225" cy="464739"/>
          </a:xfrm>
          <a:prstGeom prst="rect">
            <a:avLst/>
          </a:prstGeom>
        </p:spPr>
        <p:txBody>
          <a:bodyPr vert="horz" lIns="91765" tIns="45883" rIns="91765" bIns="45883" rtlCol="0" anchor="b"/>
          <a:lstStyle>
            <a:lvl1pPr algn="r">
              <a:defRPr sz="1200"/>
            </a:lvl1pPr>
          </a:lstStyle>
          <a:p>
            <a:fld id="{EC8078DD-2065-4F81-A8A3-213A237DD9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7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-welcome, glad to be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78DD-2065-4F81-A8A3-213A237DD9A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5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the Coalition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78DD-2065-4F81-A8A3-213A237DD9A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05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down the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78DD-2065-4F81-A8A3-213A237DD9A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44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Schools are the last great institution.</a:t>
            </a:r>
            <a:r>
              <a:rPr lang="en-US" baseline="0" dirty="0" smtClean="0"/>
              <a:t> Sustainability: Reason to support.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A5C18-B367-4CFD-A423-0B859470E4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08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Community 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78DD-2065-4F81-A8A3-213A237DD9A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1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Community engagement</a:t>
            </a:r>
            <a:r>
              <a:rPr lang="en-US" baseline="0" dirty="0" smtClean="0"/>
              <a:t> and buy in around a shared vision is the first key step on the scale up spiral.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78DD-2065-4F81-A8A3-213A237DD9A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3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15ED-AA4D-4D52-83F9-C3B72F33B919}" type="datetime4">
              <a:rPr lang="en-US" smtClean="0"/>
              <a:pPr/>
              <a:t>August 22,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3C05-2A88-4F77-AA60-B3EAD1E73B0F}" type="datetime4">
              <a:rPr lang="en-US" smtClean="0"/>
              <a:pPr/>
              <a:t>August 22,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1A88-263D-45C6-9BFD-6CCE73F6358D}" type="datetime4">
              <a:rPr lang="en-US" smtClean="0"/>
              <a:pPr/>
              <a:t>August 22,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2231-DC49-485C-8FE3-B8BE541B0D4F}" type="datetime4">
              <a:rPr lang="en-US" smtClean="0"/>
              <a:pPr/>
              <a:t>August 22,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A7D1-42F0-40CE-AEEE-ABDF98AD297D}" type="datetime4">
              <a:rPr lang="en-US" smtClean="0"/>
              <a:pPr/>
              <a:t>August 22,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CC2E-5E4B-43D4-B9A3-F9629AAB6DA7}" type="datetime4">
              <a:rPr lang="en-US" smtClean="0"/>
              <a:pPr/>
              <a:t>August 22,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D118-5110-4246-9D85-21AB79A10430}" type="datetime4">
              <a:rPr lang="en-US" smtClean="0"/>
              <a:pPr/>
              <a:t>August 22, 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381B-CCCA-4F3F-886A-002C3B2B4959}" type="datetime4">
              <a:rPr lang="en-US" smtClean="0"/>
              <a:pPr/>
              <a:t>August 22,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053F-A21E-47FF-B76D-51703DB3C5B6}" type="datetime4">
              <a:rPr lang="en-US" smtClean="0"/>
              <a:pPr/>
              <a:t>August 22, 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0D0F-405B-4425-A079-11AFDA81246E}" type="datetime4">
              <a:rPr lang="en-US" smtClean="0"/>
              <a:pPr/>
              <a:t>August 22,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9BBF-FDC5-4CB1-9BFA-7A24ACFA922E}" type="datetime4">
              <a:rPr lang="en-US" smtClean="0"/>
              <a:pPr/>
              <a:t>August 22,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BEEF8FD-56DE-4E6B-8447-B5A1B8A69A17}" type="datetime4">
              <a:rPr lang="en-US" smtClean="0"/>
              <a:pPr/>
              <a:t>August 22,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list=UUfjpuPCz1affRXHA3Z5kMCg&amp;v=nLt-FC3awu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Lt-FC3awuo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4.png"/><Relationship Id="rId10" Type="http://schemas.openxmlformats.org/officeDocument/2006/relationships/oleObject" Target="../embeddings/oleObject2.bin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987" y="1967948"/>
            <a:ext cx="8160026" cy="173355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cs typeface="Arial" panose="020B0604020202020204" pitchFamily="34" charset="0"/>
              </a:rPr>
              <a:t>The Opportunity for Community Schools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6073" y="6488668"/>
            <a:ext cx="292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www.communityschools.org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025" y="3781879"/>
            <a:ext cx="8239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Reuben Jacobson</a:t>
            </a:r>
            <a:br>
              <a:rPr lang="en-US" sz="2400" dirty="0" smtClean="0"/>
            </a:br>
            <a:r>
              <a:rPr lang="en-US" sz="2400" dirty="0" smtClean="0"/>
              <a:t>Deputy Director,</a:t>
            </a:r>
            <a:r>
              <a:rPr lang="en-US" sz="2400" dirty="0"/>
              <a:t> </a:t>
            </a:r>
            <a:r>
              <a:rPr lang="en-US" sz="2400" dirty="0" smtClean="0"/>
              <a:t>Coalition for Community Schools</a:t>
            </a:r>
          </a:p>
          <a:p>
            <a:pPr algn="r"/>
            <a:r>
              <a:rPr lang="en-US" sz="2400" dirty="0" smtClean="0"/>
              <a:t>June 22, 2016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240" y="688614"/>
            <a:ext cx="4659520" cy="125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164891"/>
            <a:ext cx="8844197" cy="622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algn="ctr">
              <a:buNone/>
            </a:pPr>
            <a:r>
              <a:rPr lang="en-US" sz="7100" b="1" dirty="0" smtClean="0"/>
              <a:t>Key Dimensions: Systems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7511" y="5988566"/>
            <a:ext cx="2714901" cy="610671"/>
            <a:chOff x="496823" y="4383013"/>
            <a:chExt cx="7395500" cy="16634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23" y="4383013"/>
              <a:ext cx="3657143" cy="16634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035" y="4383013"/>
              <a:ext cx="3616288" cy="1663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45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ScaleUp_0622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266" y="517527"/>
            <a:ext cx="8602134" cy="455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5" descr="Collaborative Leadership Structur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52833"/>
            <a:ext cx="8610600" cy="4300538"/>
          </a:xfrm>
        </p:spPr>
      </p:pic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B7ACF96-8735-4C28-9D8F-EA27175F6A67}" type="slidenum">
              <a:rPr lang="en-US" sz="1000"/>
              <a:pPr eaLnBrk="1" hangingPunct="1"/>
              <a:t>13</a:t>
            </a:fld>
            <a:endParaRPr lang="en-US" sz="1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Collaborative Leadership Structure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57511" y="5988566"/>
            <a:ext cx="2714901" cy="610671"/>
            <a:chOff x="496823" y="4383013"/>
            <a:chExt cx="7395500" cy="16634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23" y="4383013"/>
              <a:ext cx="3657143" cy="16634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035" y="4383013"/>
              <a:ext cx="3616288" cy="1663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5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Key Systems Functions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Nurturing </a:t>
            </a:r>
            <a:r>
              <a:rPr lang="en-US" sz="3400" b="1" dirty="0" smtClean="0"/>
              <a:t>Shared Vision</a:t>
            </a:r>
          </a:p>
          <a:p>
            <a:r>
              <a:rPr lang="en-US" sz="3400" dirty="0" smtClean="0"/>
              <a:t>Focus on Results</a:t>
            </a:r>
          </a:p>
          <a:p>
            <a:r>
              <a:rPr lang="en-US" sz="3400" dirty="0" smtClean="0"/>
              <a:t>Alignment and Integration</a:t>
            </a:r>
          </a:p>
          <a:p>
            <a:r>
              <a:rPr lang="en-US" sz="3400" dirty="0" smtClean="0"/>
              <a:t>Data Systems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Monitoring and Evaluation</a:t>
            </a:r>
          </a:p>
          <a:p>
            <a:r>
              <a:rPr lang="en-US" sz="3400" dirty="0"/>
              <a:t>Technical Assistance </a:t>
            </a:r>
          </a:p>
          <a:p>
            <a:r>
              <a:rPr lang="en-US" sz="3400" dirty="0"/>
              <a:t>Professional Development</a:t>
            </a:r>
          </a:p>
          <a:p>
            <a:r>
              <a:rPr lang="en-US" sz="3400" dirty="0"/>
              <a:t>Supportive Policy</a:t>
            </a:r>
          </a:p>
          <a:p>
            <a:r>
              <a:rPr lang="en-US" sz="3400" dirty="0"/>
              <a:t>Communications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7511" y="5988566"/>
            <a:ext cx="2714901" cy="610671"/>
            <a:chOff x="496823" y="4383013"/>
            <a:chExt cx="7395500" cy="16634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23" y="4383013"/>
              <a:ext cx="3657143" cy="16634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035" y="4383013"/>
              <a:ext cx="3616288" cy="1663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80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919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INTERMEDIARY 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Types of Intermediaries:  Local Government, School </a:t>
            </a:r>
            <a:r>
              <a:rPr lang="en-US" sz="2800" dirty="0"/>
              <a:t>D</a:t>
            </a:r>
            <a:r>
              <a:rPr lang="en-US" sz="2800" dirty="0" smtClean="0"/>
              <a:t>istricts, United Ways, Higher Education Institutions.</a:t>
            </a:r>
          </a:p>
          <a:p>
            <a:r>
              <a:rPr lang="en-US" sz="2800" dirty="0" smtClean="0"/>
              <a:t>Intermediary Teams </a:t>
            </a:r>
          </a:p>
          <a:p>
            <a:r>
              <a:rPr lang="en-US" sz="2800" dirty="0" smtClean="0"/>
              <a:t>Cross-Agency Mid-Level Management Support Groups</a:t>
            </a:r>
          </a:p>
          <a:p>
            <a:r>
              <a:rPr lang="en-US" sz="2800" dirty="0" smtClean="0"/>
              <a:t>Catalytic, Bold Leadership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7511" y="5988566"/>
            <a:ext cx="2714901" cy="610671"/>
            <a:chOff x="496823" y="4383013"/>
            <a:chExt cx="7395500" cy="16634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23" y="4383013"/>
              <a:ext cx="3657143" cy="16634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035" y="4383013"/>
              <a:ext cx="3616288" cy="1663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59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/>
              <a:t>EXPLORING THE community school VISION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What stands out to you?</a:t>
            </a:r>
          </a:p>
          <a:p>
            <a:endParaRPr lang="en-US" sz="3600" dirty="0" smtClean="0"/>
          </a:p>
          <a:p>
            <a:r>
              <a:rPr lang="en-US" sz="3600" dirty="0" smtClean="0"/>
              <a:t>How are these visions different from how you have been working with schools?</a:t>
            </a:r>
          </a:p>
          <a:p>
            <a:endParaRPr lang="en-US" sz="3600" dirty="0" smtClean="0"/>
          </a:p>
          <a:p>
            <a:r>
              <a:rPr lang="en-US" sz="3600" dirty="0" smtClean="0"/>
              <a:t>What questions do you have?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7511" y="5988566"/>
            <a:ext cx="2714901" cy="610671"/>
            <a:chOff x="496823" y="4383013"/>
            <a:chExt cx="7395500" cy="16634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23" y="4383013"/>
              <a:ext cx="3657143" cy="16634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035" y="4383013"/>
              <a:ext cx="3616288" cy="1663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71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130299"/>
            <a:ext cx="38862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 &amp; Opportunities in Rural Settings:  Developing a Plan for action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4572000" y="2654299"/>
            <a:ext cx="4572000" cy="3213101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 smtClean="0"/>
              <a:t>The partnerships and approach of “full-service community schools” may hold the greatest potential for addressing rural education’s challenges and ensuring that every child has at least a near-equal opportunity to succeed…Full-service community schools may well provide the greatest opportunity for quality education and success in rural communities where resources are few.</a:t>
            </a:r>
          </a:p>
          <a:p>
            <a:pPr algn="r"/>
            <a:r>
              <a:rPr lang="en-US" dirty="0" smtClean="0"/>
              <a:t>-Center for American Progress and Doris Terry Williams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Picture 2" descr="https://img.yumpu.com/38283579/1/358x447/the-rural-solution-center-for-american-prog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4" y="120649"/>
            <a:ext cx="4058374" cy="506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8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Rural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Preparing children to learn</a:t>
            </a:r>
          </a:p>
          <a:p>
            <a:pPr lvl="1"/>
            <a:r>
              <a:rPr lang="en-US" sz="2000" dirty="0" smtClean="0"/>
              <a:t>Early childhood (co-location, integration)</a:t>
            </a:r>
          </a:p>
          <a:p>
            <a:r>
              <a:rPr lang="en-US" dirty="0" smtClean="0"/>
              <a:t>Family and community engagement</a:t>
            </a:r>
          </a:p>
          <a:p>
            <a:r>
              <a:rPr lang="en-US" dirty="0" smtClean="0"/>
              <a:t>Expanded learning opportunities</a:t>
            </a:r>
          </a:p>
          <a:p>
            <a:pPr lvl="1"/>
            <a:r>
              <a:rPr lang="en-US" sz="2000" dirty="0" smtClean="0"/>
              <a:t>Freeing teacher time (wrap around supports)</a:t>
            </a:r>
          </a:p>
          <a:p>
            <a:pPr lvl="1"/>
            <a:r>
              <a:rPr lang="en-US" sz="2000" dirty="0" smtClean="0"/>
              <a:t>Out of school time</a:t>
            </a:r>
          </a:p>
          <a:p>
            <a:pPr lvl="1"/>
            <a:r>
              <a:rPr lang="en-US" sz="2000" dirty="0" smtClean="0"/>
              <a:t>Learning from place – CBL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Relationship building</a:t>
            </a:r>
            <a:endParaRPr lang="en-US" dirty="0"/>
          </a:p>
          <a:p>
            <a:pPr lvl="1"/>
            <a:r>
              <a:rPr lang="en-US" sz="2000" dirty="0"/>
              <a:t>Leadership development/ownership</a:t>
            </a:r>
          </a:p>
          <a:p>
            <a:pPr lvl="1"/>
            <a:r>
              <a:rPr lang="en-US" sz="2000" dirty="0"/>
              <a:t>Share </a:t>
            </a:r>
            <a:r>
              <a:rPr lang="en-US" sz="2000" dirty="0" smtClean="0"/>
              <a:t>culture </a:t>
            </a:r>
            <a:r>
              <a:rPr lang="en-US" sz="2000" dirty="0"/>
              <a:t>and power</a:t>
            </a:r>
          </a:p>
          <a:p>
            <a:pPr lvl="1"/>
            <a:r>
              <a:rPr lang="en-US" sz="2000" dirty="0"/>
              <a:t>Family support services (health, adult education)</a:t>
            </a:r>
          </a:p>
          <a:p>
            <a:pPr lvl="1"/>
            <a:r>
              <a:rPr lang="en-US" sz="2000" dirty="0" smtClean="0"/>
              <a:t>Families </a:t>
            </a:r>
            <a:r>
              <a:rPr lang="en-US" sz="2000" dirty="0"/>
              <a:t>are assets: Volunteering</a:t>
            </a:r>
          </a:p>
          <a:p>
            <a:r>
              <a:rPr lang="en-US" dirty="0" smtClean="0"/>
              <a:t>Economy </a:t>
            </a:r>
            <a:r>
              <a:rPr lang="en-US" dirty="0"/>
              <a:t>of scale</a:t>
            </a:r>
          </a:p>
          <a:p>
            <a:pPr lvl="1"/>
            <a:r>
              <a:rPr lang="en-US" sz="2000" dirty="0"/>
              <a:t>Address consolidation by making use of shared space</a:t>
            </a:r>
          </a:p>
          <a:p>
            <a:pPr lvl="1"/>
            <a:r>
              <a:rPr lang="en-US" sz="2000" dirty="0"/>
              <a:t>Purchasing </a:t>
            </a:r>
            <a:r>
              <a:rPr lang="en-US" sz="2000" dirty="0" smtClean="0"/>
              <a:t>power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91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&amp; </a:t>
            </a:r>
            <a:r>
              <a:rPr lang="en-US" b="1" dirty="0" smtClean="0"/>
              <a:t>YOUR </a:t>
            </a: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Teacher effectiveness, recruitment, and </a:t>
            </a:r>
            <a:r>
              <a:rPr lang="en-US" dirty="0" err="1" smtClean="0"/>
              <a:t>retainment</a:t>
            </a:r>
            <a:endParaRPr lang="en-US" dirty="0" smtClean="0"/>
          </a:p>
          <a:p>
            <a:r>
              <a:rPr lang="en-US" dirty="0" smtClean="0"/>
              <a:t>Family and community engagement</a:t>
            </a:r>
          </a:p>
          <a:p>
            <a:r>
              <a:rPr lang="en-US" dirty="0" smtClean="0"/>
              <a:t>Better use of facilities</a:t>
            </a:r>
          </a:p>
          <a:p>
            <a:r>
              <a:rPr lang="en-US" dirty="0" smtClean="0"/>
              <a:t>Partnership development and maintenance</a:t>
            </a:r>
          </a:p>
          <a:p>
            <a:r>
              <a:rPr lang="en-US" dirty="0" smtClean="0"/>
              <a:t>Community support and ownership</a:t>
            </a:r>
          </a:p>
          <a:p>
            <a:r>
              <a:rPr lang="en-US" dirty="0" smtClean="0"/>
              <a:t>Your ideas?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ln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78" y="274638"/>
            <a:ext cx="7961243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Coalition vision and mission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/>
              <a:t>Vision</a:t>
            </a:r>
            <a:r>
              <a:rPr lang="en-US" sz="3200" dirty="0"/>
              <a:t>:  Schools are centers of flourishing communities where everyone belongs, works together, and thrives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b="1" u="sng" dirty="0"/>
              <a:t>Mission</a:t>
            </a:r>
            <a:r>
              <a:rPr lang="en-US" sz="3200" dirty="0"/>
              <a:t>: To unite school, community and family for young people’s success.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7511" y="5988566"/>
            <a:ext cx="2714901" cy="610671"/>
            <a:chOff x="496823" y="4383013"/>
            <a:chExt cx="7395500" cy="16634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23" y="4383013"/>
              <a:ext cx="3657143" cy="16634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035" y="4383013"/>
              <a:ext cx="3616288" cy="1663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78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2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Community Schools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67938" y="5456937"/>
            <a:ext cx="180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Watch the Video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nLt-FC3awu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24339" y="1283745"/>
            <a:ext cx="7295321" cy="410361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7511" y="5988566"/>
            <a:ext cx="2714901" cy="610671"/>
            <a:chOff x="496823" y="4383013"/>
            <a:chExt cx="7395500" cy="16634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23" y="4383013"/>
              <a:ext cx="3657143" cy="16634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035" y="4383013"/>
              <a:ext cx="3616288" cy="1663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17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Children are Ready to Enter School</a:t>
            </a:r>
          </a:p>
          <a:p>
            <a:r>
              <a:rPr lang="en-US" sz="2800" dirty="0" smtClean="0"/>
              <a:t>Students Succeed Academically</a:t>
            </a:r>
          </a:p>
          <a:p>
            <a:r>
              <a:rPr lang="en-US" sz="2800" dirty="0" smtClean="0"/>
              <a:t>Students are Actively Involved in Learning and their Community</a:t>
            </a:r>
          </a:p>
          <a:p>
            <a:r>
              <a:rPr lang="en-US" sz="2800" dirty="0" smtClean="0"/>
              <a:t>Students Healthy: Physically, Socially &amp; Emotionally</a:t>
            </a:r>
          </a:p>
          <a:p>
            <a:r>
              <a:rPr lang="en-US" sz="2800" dirty="0" smtClean="0"/>
              <a:t>Families Actively Involved in Children’s Education</a:t>
            </a:r>
          </a:p>
          <a:p>
            <a:r>
              <a:rPr lang="en-US" sz="2800" dirty="0" smtClean="0"/>
              <a:t>Community is a Desirable Place to Live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57511" y="5988566"/>
            <a:ext cx="2714901" cy="610671"/>
            <a:chOff x="496823" y="4383013"/>
            <a:chExt cx="7395500" cy="16634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23" y="4383013"/>
              <a:ext cx="3657143" cy="166349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035" y="4383013"/>
              <a:ext cx="3616288" cy="1663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64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/>
              <a:t>STUDENTS SUCCEED ACADEMICALLY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8"/>
            <a:ext cx="7772400" cy="3733800"/>
          </a:xfrm>
        </p:spPr>
        <p:txBody>
          <a:bodyPr>
            <a:noAutofit/>
          </a:bodyPr>
          <a:lstStyle/>
          <a:p>
            <a:r>
              <a:rPr lang="en-US" sz="2400" dirty="0"/>
              <a:t>Reading on grade level by third </a:t>
            </a:r>
            <a:r>
              <a:rPr lang="en-US" sz="2400" dirty="0" smtClean="0"/>
              <a:t>grade</a:t>
            </a:r>
          </a:p>
          <a:p>
            <a:r>
              <a:rPr lang="en-US" sz="2400" dirty="0" smtClean="0"/>
              <a:t>Daily attendance</a:t>
            </a:r>
          </a:p>
          <a:p>
            <a:r>
              <a:rPr lang="en-US" sz="2400" dirty="0" smtClean="0"/>
              <a:t>Chronic </a:t>
            </a:r>
            <a:r>
              <a:rPr lang="en-US" sz="2400" dirty="0"/>
              <a:t>absenteeism </a:t>
            </a:r>
          </a:p>
          <a:p>
            <a:r>
              <a:rPr lang="en-US" sz="2400" dirty="0" smtClean="0"/>
              <a:t>Tardiness</a:t>
            </a:r>
          </a:p>
          <a:p>
            <a:r>
              <a:rPr lang="en-US" sz="2400" dirty="0" smtClean="0"/>
              <a:t>Discipline – suspension, expulsion</a:t>
            </a:r>
          </a:p>
          <a:p>
            <a:r>
              <a:rPr lang="en-US" sz="2400" dirty="0" smtClean="0"/>
              <a:t>Standardized </a:t>
            </a:r>
            <a:r>
              <a:rPr lang="en-US" sz="2400" dirty="0"/>
              <a:t>test </a:t>
            </a:r>
            <a:r>
              <a:rPr lang="en-US" sz="2400" dirty="0" smtClean="0"/>
              <a:t>scores</a:t>
            </a:r>
          </a:p>
          <a:p>
            <a:r>
              <a:rPr lang="en-US" sz="2400" dirty="0" smtClean="0"/>
              <a:t>Grades </a:t>
            </a:r>
          </a:p>
          <a:p>
            <a:r>
              <a:rPr lang="en-US" sz="2400" dirty="0" smtClean="0"/>
              <a:t>Graduation rate</a:t>
            </a:r>
          </a:p>
          <a:p>
            <a:r>
              <a:rPr lang="en-US" sz="2400" dirty="0" smtClean="0"/>
              <a:t>Dropout rate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7511" y="5988566"/>
            <a:ext cx="2714901" cy="610671"/>
            <a:chOff x="496823" y="4383013"/>
            <a:chExt cx="7395500" cy="16634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23" y="4383013"/>
              <a:ext cx="3657143" cy="166349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035" y="4383013"/>
              <a:ext cx="3616288" cy="1663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30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How are you currently working with schools? With school districts?</a:t>
            </a:r>
          </a:p>
          <a:p>
            <a:endParaRPr lang="en-US" sz="4000" dirty="0" smtClean="0"/>
          </a:p>
          <a:p>
            <a:r>
              <a:rPr lang="en-US" sz="4000" dirty="0"/>
              <a:t>What are your educational outcomes</a:t>
            </a:r>
            <a:r>
              <a:rPr lang="en-US" sz="4000" dirty="0" smtClean="0"/>
              <a:t>?</a:t>
            </a:r>
          </a:p>
          <a:p>
            <a:endParaRPr lang="en-US" sz="4000" dirty="0"/>
          </a:p>
          <a:p>
            <a:r>
              <a:rPr lang="en-US" sz="4000" dirty="0" smtClean="0"/>
              <a:t>What challenges are you facing?</a:t>
            </a:r>
          </a:p>
          <a:p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Content Placeholder 4" descr="ConcentricCircles_chart062811a.jpg"/>
          <p:cNvPicPr>
            <a:picLocks noGrp="1"/>
          </p:cNvPicPr>
          <p:nvPr>
            <p:ph idx="1"/>
          </p:nvPr>
        </p:nvPicPr>
        <p:blipFill>
          <a:blip r:embed="rId2" cstate="print"/>
          <a:srcRect b="12676"/>
          <a:stretch>
            <a:fillRect/>
          </a:stretch>
        </p:blipFill>
        <p:spPr>
          <a:xfrm>
            <a:off x="304801" y="-167220"/>
            <a:ext cx="8271930" cy="702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lvl="0">
              <a:spcBef>
                <a:spcPts val="0"/>
              </a:spcBef>
            </a:pPr>
            <a:r>
              <a:rPr lang="en-US" sz="3200" b="1" dirty="0"/>
              <a:t>Shared vision </a:t>
            </a:r>
            <a:r>
              <a:rPr lang="en-US" sz="3200" dirty="0"/>
              <a:t>and </a:t>
            </a:r>
            <a:r>
              <a:rPr lang="en-US" sz="3200" dirty="0" smtClean="0"/>
              <a:t>accountability</a:t>
            </a:r>
            <a:endParaRPr lang="en-US" sz="3200" dirty="0"/>
          </a:p>
          <a:p>
            <a:pPr marL="274320" lvl="0">
              <a:spcBef>
                <a:spcPts val="0"/>
              </a:spcBef>
            </a:pPr>
            <a:r>
              <a:rPr lang="en-US" sz="3200" dirty="0"/>
              <a:t>Sustainable results-driven partnerships </a:t>
            </a:r>
          </a:p>
          <a:p>
            <a:pPr marL="274320" lvl="0">
              <a:spcBef>
                <a:spcPts val="0"/>
              </a:spcBef>
            </a:pPr>
            <a:r>
              <a:rPr lang="en-US" sz="3200" dirty="0" smtClean="0"/>
              <a:t>Alignment </a:t>
            </a:r>
            <a:r>
              <a:rPr lang="en-US" sz="3200" dirty="0"/>
              <a:t>of school and community assets</a:t>
            </a:r>
          </a:p>
          <a:p>
            <a:pPr marL="274320" lvl="0">
              <a:spcBef>
                <a:spcPts val="0"/>
              </a:spcBef>
            </a:pPr>
            <a:r>
              <a:rPr lang="en-US" sz="3200" dirty="0" smtClean="0"/>
              <a:t>High </a:t>
            </a:r>
            <a:r>
              <a:rPr lang="en-US" sz="3200" dirty="0"/>
              <a:t>expectations for all</a:t>
            </a:r>
          </a:p>
          <a:p>
            <a:pPr marL="274320" lvl="0">
              <a:spcBef>
                <a:spcPts val="0"/>
              </a:spcBef>
            </a:pPr>
            <a:r>
              <a:rPr lang="en-US" sz="3200" dirty="0" smtClean="0"/>
              <a:t>Community </a:t>
            </a:r>
            <a:r>
              <a:rPr lang="en-US" sz="3200" dirty="0"/>
              <a:t>strengths</a:t>
            </a:r>
          </a:p>
          <a:p>
            <a:pPr marL="274320" lvl="0">
              <a:spcBef>
                <a:spcPts val="0"/>
              </a:spcBef>
            </a:pPr>
            <a:r>
              <a:rPr lang="en-US" sz="3200" dirty="0" smtClean="0"/>
              <a:t>Respect </a:t>
            </a:r>
            <a:r>
              <a:rPr lang="en-US" sz="3200" dirty="0"/>
              <a:t>for diversity</a:t>
            </a:r>
          </a:p>
          <a:p>
            <a:pPr marL="274320" lvl="0">
              <a:spcBef>
                <a:spcPts val="0"/>
              </a:spcBef>
            </a:pPr>
            <a:r>
              <a:rPr lang="en-US" sz="3200" dirty="0" smtClean="0"/>
              <a:t>Local </a:t>
            </a:r>
            <a:r>
              <a:rPr lang="en-US" sz="3200" dirty="0"/>
              <a:t>decision making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Core Principles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40576-6B9B-4A34-8064-D918FC6F50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7511" y="5988566"/>
            <a:ext cx="2714901" cy="610671"/>
            <a:chOff x="496823" y="4383013"/>
            <a:chExt cx="7395500" cy="16634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23" y="4383013"/>
              <a:ext cx="3657143" cy="16634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035" y="4383013"/>
              <a:ext cx="3616288" cy="1663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19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1175054" y="1349963"/>
          <a:ext cx="7017477" cy="4186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6712" y="171445"/>
            <a:ext cx="8070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COMMUNITY SCHOOLS FRAMEWORK</a:t>
            </a:r>
            <a:endParaRPr lang="en-US" sz="3600" b="1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16675"/>
            <a:ext cx="457200" cy="365125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23221" y="4750905"/>
            <a:ext cx="5297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Results-focused Partnerships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183486" y="1822140"/>
          <a:ext cx="2286000" cy="1480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Image" r:id="rId8" imgW="2920635" imgH="1892063" progId="">
                  <p:embed/>
                </p:oleObj>
              </mc:Choice>
              <mc:Fallback>
                <p:oleObj name="Image" r:id="rId8" imgW="2920635" imgH="1892063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486" y="1822140"/>
                        <a:ext cx="2286000" cy="14809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549650" y="1822141"/>
          <a:ext cx="2286000" cy="1480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Image" r:id="rId10" imgW="2920635" imgH="1892063" progId="">
                  <p:embed/>
                </p:oleObj>
              </mc:Choice>
              <mc:Fallback>
                <p:oleObj name="Image" r:id="rId10" imgW="2920635" imgH="1892063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1822141"/>
                        <a:ext cx="2286000" cy="14809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906531" y="1822141"/>
          <a:ext cx="2286000" cy="147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Image" r:id="rId12" imgW="2920635" imgH="1879365" progId="">
                  <p:embed/>
                </p:oleObj>
              </mc:Choice>
              <mc:Fallback>
                <p:oleObj name="Image" r:id="rId12" imgW="2920635" imgH="1879365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6531" y="1822141"/>
                        <a:ext cx="2286000" cy="14709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57511" y="5988566"/>
            <a:ext cx="2714901" cy="610671"/>
            <a:chOff x="496823" y="4383013"/>
            <a:chExt cx="7395500" cy="16634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23" y="4383013"/>
              <a:ext cx="3657143" cy="166349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035" y="4383013"/>
              <a:ext cx="3616288" cy="1663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77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Key Ingredients at the </a:t>
            </a:r>
            <a:br>
              <a:rPr lang="en-US" b="1" dirty="0" smtClean="0"/>
            </a:br>
            <a:r>
              <a:rPr lang="en-US" b="1" dirty="0" smtClean="0"/>
              <a:t>School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Supportive Principal</a:t>
            </a:r>
          </a:p>
          <a:p>
            <a:r>
              <a:rPr lang="en-US" sz="2800" dirty="0"/>
              <a:t>Involved Teachers</a:t>
            </a:r>
          </a:p>
          <a:p>
            <a:r>
              <a:rPr lang="en-US" sz="2800" dirty="0"/>
              <a:t>Engaged Partners</a:t>
            </a:r>
          </a:p>
          <a:p>
            <a:r>
              <a:rPr lang="en-US" sz="2800" dirty="0"/>
              <a:t>Community School Coordinator</a:t>
            </a:r>
          </a:p>
          <a:p>
            <a:r>
              <a:rPr lang="en-US" sz="2800" dirty="0"/>
              <a:t>Needs and </a:t>
            </a:r>
            <a:r>
              <a:rPr lang="en-US" sz="2800" dirty="0" smtClean="0"/>
              <a:t>Assets </a:t>
            </a:r>
            <a:r>
              <a:rPr lang="en-US" sz="2800" dirty="0"/>
              <a:t>Assessment</a:t>
            </a:r>
          </a:p>
          <a:p>
            <a:r>
              <a:rPr lang="en-US" sz="2800" dirty="0"/>
              <a:t>School Site Leadership Team</a:t>
            </a:r>
          </a:p>
          <a:p>
            <a:r>
              <a:rPr lang="en-US" sz="2800" dirty="0"/>
              <a:t>Results Focus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7511" y="5988566"/>
            <a:ext cx="2714901" cy="610671"/>
            <a:chOff x="496823" y="4383013"/>
            <a:chExt cx="7395500" cy="16634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23" y="4383013"/>
              <a:ext cx="3657143" cy="166349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035" y="4383013"/>
              <a:ext cx="3616288" cy="1663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47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5A2AE31-E80D-4C46-887D-370123A7C300}" type="slidenum">
              <a:rPr lang="en-US" sz="1000">
                <a:solidFill>
                  <a:srgbClr val="40458C"/>
                </a:solidFill>
              </a:rPr>
              <a:pPr eaLnBrk="1" hangingPunct="1"/>
              <a:t>8</a:t>
            </a:fld>
            <a:endParaRPr lang="en-US" sz="1000" dirty="0">
              <a:solidFill>
                <a:srgbClr val="40458C"/>
              </a:solidFill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School Leadership Teams</a:t>
            </a:r>
          </a:p>
        </p:txBody>
      </p:sp>
      <p:pic>
        <p:nvPicPr>
          <p:cNvPr id="20485" name="Picture 2" descr="\\Sbs2003\Users\jdl\WORDPERF\COAL\COAL INFRASTRUCTURE_graphics, letterhead, labels, website, workplans, toolkits, databases, finances_\COAL GRAPHICS\High Resolution\School-Site Leadershi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00735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7511" y="5988566"/>
            <a:ext cx="2714901" cy="610671"/>
            <a:chOff x="496823" y="4383013"/>
            <a:chExt cx="7395500" cy="16634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23" y="4383013"/>
              <a:ext cx="3657143" cy="16634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035" y="4383013"/>
              <a:ext cx="3616288" cy="1663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68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919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Community engagement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Community Leadership Group</a:t>
            </a:r>
          </a:p>
          <a:p>
            <a:r>
              <a:rPr lang="en-US" sz="3600" dirty="0" smtClean="0"/>
              <a:t>Steering Committee</a:t>
            </a:r>
          </a:p>
          <a:p>
            <a:r>
              <a:rPr lang="en-US" sz="3600" dirty="0" smtClean="0"/>
              <a:t>Public Forums</a:t>
            </a:r>
          </a:p>
          <a:p>
            <a:r>
              <a:rPr lang="en-US" sz="3600" dirty="0" smtClean="0"/>
              <a:t>School Site Outreach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7511" y="5988566"/>
            <a:ext cx="2714901" cy="610671"/>
            <a:chOff x="496823" y="4383013"/>
            <a:chExt cx="7395500" cy="16634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23" y="4383013"/>
              <a:ext cx="3657143" cy="16634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035" y="4383013"/>
              <a:ext cx="3616288" cy="1663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86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Custom 3">
      <a:dk1>
        <a:srgbClr val="180A02"/>
      </a:dk1>
      <a:lt1>
        <a:sysClr val="window" lastClr="FFFFFF"/>
      </a:lt1>
      <a:dk2>
        <a:srgbClr val="EB641B"/>
      </a:dk2>
      <a:lt2>
        <a:srgbClr val="DEF5FA"/>
      </a:lt2>
      <a:accent1>
        <a:srgbClr val="2DA2BF"/>
      </a:accent1>
      <a:accent2>
        <a:srgbClr val="EB641B"/>
      </a:accent2>
      <a:accent3>
        <a:srgbClr val="EB641B"/>
      </a:accent3>
      <a:accent4>
        <a:srgbClr val="21798F"/>
      </a:accent4>
      <a:accent5>
        <a:srgbClr val="EB641B"/>
      </a:accent5>
      <a:accent6>
        <a:srgbClr val="21798F"/>
      </a:accent6>
      <a:hlink>
        <a:srgbClr val="FF8119"/>
      </a:hlink>
      <a:folHlink>
        <a:srgbClr val="44B9E8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8681</TotalTime>
  <Words>569</Words>
  <Application>Microsoft Office PowerPoint</Application>
  <PresentationFormat>On-screen Show (4:3)</PresentationFormat>
  <Paragraphs>144</Paragraphs>
  <Slides>25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Gill Sans MT</vt:lpstr>
      <vt:lpstr>Tahoma</vt:lpstr>
      <vt:lpstr>Wingdings 3</vt:lpstr>
      <vt:lpstr>Urban Pop</vt:lpstr>
      <vt:lpstr>Image</vt:lpstr>
      <vt:lpstr>The Opportunity for Community Schools</vt:lpstr>
      <vt:lpstr>Coalition vision and mission</vt:lpstr>
      <vt:lpstr>Discussion Questions</vt:lpstr>
      <vt:lpstr>PowerPoint Presentation</vt:lpstr>
      <vt:lpstr>Core Principles</vt:lpstr>
      <vt:lpstr>PowerPoint Presentation</vt:lpstr>
      <vt:lpstr>Key Ingredients at the  School Site</vt:lpstr>
      <vt:lpstr>School Leadership Teams</vt:lpstr>
      <vt:lpstr>Community engagement</vt:lpstr>
      <vt:lpstr>PowerPoint Presentation</vt:lpstr>
      <vt:lpstr>PowerPoint Presentation</vt:lpstr>
      <vt:lpstr>PowerPoint Presentation</vt:lpstr>
      <vt:lpstr>Collaborative Leadership Structure</vt:lpstr>
      <vt:lpstr>Key Systems Functions</vt:lpstr>
      <vt:lpstr>INTERMEDIARY STRUCTURE</vt:lpstr>
      <vt:lpstr>EXPLORING THE community school VISION</vt:lpstr>
      <vt:lpstr>Challenges &amp; Opportunities in Rural Settings:  Developing a Plan for action</vt:lpstr>
      <vt:lpstr>Lessons from Rural Examples</vt:lpstr>
      <vt:lpstr>Challenges &amp; YOUR solutions</vt:lpstr>
      <vt:lpstr>PowerPoint Presentation</vt:lpstr>
      <vt:lpstr>PowerPoint Presentation</vt:lpstr>
      <vt:lpstr>PowerPoint Presentation</vt:lpstr>
      <vt:lpstr>Community Schools</vt:lpstr>
      <vt:lpstr>RESULTS</vt:lpstr>
      <vt:lpstr>STUDENTS SUCCEED ACADEMICALLY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TITLE!!!!</dc:title>
  <dc:creator>Heather Naviasky</dc:creator>
  <cp:lastModifiedBy>Betty Hale</cp:lastModifiedBy>
  <cp:revision>514</cp:revision>
  <cp:lastPrinted>2016-02-12T20:42:19Z</cp:lastPrinted>
  <dcterms:created xsi:type="dcterms:W3CDTF">2011-10-24T12:59:05Z</dcterms:created>
  <dcterms:modified xsi:type="dcterms:W3CDTF">2016-08-22T19:01:01Z</dcterms:modified>
</cp:coreProperties>
</file>