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73" r:id="rId3"/>
    <p:sldId id="262" r:id="rId4"/>
    <p:sldId id="263" r:id="rId5"/>
    <p:sldId id="265" r:id="rId6"/>
    <p:sldId id="274" r:id="rId7"/>
    <p:sldId id="266" r:id="rId8"/>
    <p:sldId id="267" r:id="rId9"/>
    <p:sldId id="268" r:id="rId10"/>
    <p:sldId id="269" r:id="rId11"/>
    <p:sldId id="270" r:id="rId12"/>
    <p:sldId id="271" r:id="rId13"/>
    <p:sldId id="275" r:id="rId14"/>
    <p:sldId id="276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0080"/>
    <a:srgbClr val="DADADA"/>
    <a:srgbClr val="9EADD8"/>
    <a:srgbClr val="02275B"/>
    <a:srgbClr val="04254E"/>
    <a:srgbClr val="C8E7F3"/>
    <a:srgbClr val="94B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4"/>
    <p:restoredTop sz="86711" autoAdjust="0"/>
  </p:normalViewPr>
  <p:slideViewPr>
    <p:cSldViewPr snapToGrid="0" snapToObjects="1">
      <p:cViewPr varScale="1">
        <p:scale>
          <a:sx n="91" d="100"/>
          <a:sy n="91" d="100"/>
        </p:scale>
        <p:origin x="4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C9DE3B-5EB1-A24E-8F4B-33C7FCD3D38A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DCE216-D7F5-2642-B8ED-275DEF5B4BBB}">
      <dgm:prSet phldrT="[Text]" custT="1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r>
            <a:rPr lang="en-US" sz="2000" dirty="0" smtClean="0">
              <a:latin typeface="Arial"/>
              <a:cs typeface="Arial"/>
            </a:rPr>
            <a:t>CO-DESIGN</a:t>
          </a:r>
          <a:endParaRPr lang="en-US" sz="2000" dirty="0">
            <a:latin typeface="Arial"/>
            <a:cs typeface="Arial"/>
          </a:endParaRPr>
        </a:p>
      </dgm:t>
    </dgm:pt>
    <dgm:pt modelId="{A668CF5D-0369-4B49-89A6-6515A95770DE}" type="parTrans" cxnId="{2239AB90-78C7-0245-B919-B905E8688E49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630FFDA8-1B45-AE4E-B65B-B7E5542A1DCC}" type="sibTrans" cxnId="{2239AB90-78C7-0245-B919-B905E8688E49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96A2576D-DACA-B345-BDFF-DC86A879922B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2000" b="0" i="0" u="none" strike="noStrike" baseline="0" dirty="0" smtClean="0">
              <a:solidFill>
                <a:schemeClr val="tx1"/>
              </a:solidFill>
              <a:latin typeface="Arial"/>
              <a:ea typeface="+mn-ea"/>
              <a:cs typeface="Arial"/>
            </a:rPr>
            <a:t>Deciding on and designing together courses, curricular pathways, and support systems, as well as professional development opportunities and data platforms, that impact what and how students learn. </a:t>
          </a:r>
          <a:endParaRPr lang="en-US" sz="2000" dirty="0">
            <a:latin typeface="Arial"/>
            <a:cs typeface="Arial"/>
          </a:endParaRPr>
        </a:p>
      </dgm:t>
    </dgm:pt>
    <dgm:pt modelId="{329C88DC-ECD1-EC46-9B3B-958AF7D6B4E6}" type="parTrans" cxnId="{3609B502-1B79-A84E-834E-236B04817193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FD526BA8-52AF-BD47-8AA5-5732E1FAB260}" type="sibTrans" cxnId="{3609B502-1B79-A84E-834E-236B04817193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25A4660B-FE14-3A40-80B2-F024F67C5177}">
      <dgm:prSet phldrT="[Text]" custT="1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r>
            <a:rPr lang="en-US" sz="2000" dirty="0" smtClean="0">
              <a:latin typeface="Arial"/>
              <a:cs typeface="Arial"/>
            </a:rPr>
            <a:t>CO-DELIVERY</a:t>
          </a:r>
          <a:endParaRPr lang="en-US" sz="2000" dirty="0">
            <a:latin typeface="Arial"/>
            <a:cs typeface="Arial"/>
          </a:endParaRPr>
        </a:p>
      </dgm:t>
    </dgm:pt>
    <dgm:pt modelId="{60CA2672-6CA7-BA4E-BEBF-82F4FE7E2668}" type="parTrans" cxnId="{9CE70B5B-53A6-F34A-ADA6-74C275C3E684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B9AC03D3-87C4-654B-8182-7345F0022A2D}" type="sibTrans" cxnId="{9CE70B5B-53A6-F34A-ADA6-74C275C3E684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D8A489AD-FFB5-6849-BD22-343E5588C2F1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2000" b="0" i="0" u="none" strike="noStrike" baseline="0" dirty="0" smtClean="0">
              <a:solidFill>
                <a:schemeClr val="tx1"/>
              </a:solidFill>
              <a:latin typeface="Arial"/>
              <a:ea typeface="+mn-ea"/>
              <a:cs typeface="Arial"/>
            </a:rPr>
            <a:t>Sharing and coordinating faculty and staff, facilities, and other resources to carry out the co-designed learning experiences and supports. </a:t>
          </a:r>
          <a:endParaRPr lang="en-US" sz="2000" dirty="0">
            <a:latin typeface="Arial"/>
            <a:cs typeface="Arial"/>
          </a:endParaRPr>
        </a:p>
      </dgm:t>
    </dgm:pt>
    <dgm:pt modelId="{4C7C0CC3-F9D3-434D-8366-30957FAF7883}" type="parTrans" cxnId="{4286350B-0F59-864C-BB41-F26C32B0540A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5D72B602-65FF-824D-B9E3-31AF572D018B}" type="sibTrans" cxnId="{4286350B-0F59-864C-BB41-F26C32B0540A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FA55315A-740B-7B4F-8064-C57C69ECCE91}">
      <dgm:prSet phldrT="[Text]" custT="1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r>
            <a:rPr lang="en-US" sz="2000" dirty="0" smtClean="0">
              <a:latin typeface="Arial"/>
              <a:cs typeface="Arial"/>
            </a:rPr>
            <a:t>CO-VALIDATION</a:t>
          </a:r>
          <a:endParaRPr lang="en-US" sz="2000" dirty="0">
            <a:latin typeface="Arial"/>
            <a:cs typeface="Arial"/>
          </a:endParaRPr>
        </a:p>
      </dgm:t>
    </dgm:pt>
    <dgm:pt modelId="{DCF6D9D5-7921-1745-B61B-9CA0B7F58CB4}" type="parTrans" cxnId="{8D8FA3B1-1BBD-F64D-A4BC-C763AC00F132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7B274CFC-63FC-4E49-B65D-DF9D7A30F58B}" type="sibTrans" cxnId="{8D8FA3B1-1BBD-F64D-A4BC-C763AC00F132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34368B71-24EE-384A-B01E-4D2D27BFA0FA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2000" b="0" i="0" u="none" strike="noStrike" baseline="0" dirty="0" smtClean="0">
              <a:solidFill>
                <a:schemeClr val="tx1"/>
              </a:solidFill>
              <a:latin typeface="Arial"/>
              <a:ea typeface="+mn-ea"/>
              <a:cs typeface="Arial"/>
            </a:rPr>
            <a:t>Accepting agreed-upon assessments, successful completion of performance tasks and experiences, and other indicators of learning as evidence of proficiency, including for placement in credit-bearing, college-level courses. </a:t>
          </a:r>
          <a:endParaRPr lang="en-US" sz="2000" dirty="0">
            <a:latin typeface="Arial"/>
            <a:cs typeface="Arial"/>
          </a:endParaRPr>
        </a:p>
      </dgm:t>
    </dgm:pt>
    <dgm:pt modelId="{0D8B8639-2FAE-484A-9E2D-990479824107}" type="parTrans" cxnId="{34AE7368-942D-2F41-9B67-AF6FE62BFF0C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6C5E8813-C1E6-3A46-B979-909A99631126}" type="sibTrans" cxnId="{34AE7368-942D-2F41-9B67-AF6FE62BFF0C}">
      <dgm:prSet/>
      <dgm:spPr/>
      <dgm:t>
        <a:bodyPr/>
        <a:lstStyle/>
        <a:p>
          <a:endParaRPr lang="en-US" sz="1600">
            <a:latin typeface="Arial"/>
            <a:cs typeface="Arial"/>
          </a:endParaRPr>
        </a:p>
      </dgm:t>
    </dgm:pt>
    <dgm:pt modelId="{853B9446-F7F9-AB4C-82D6-C0F43ECB238C}" type="pres">
      <dgm:prSet presAssocID="{9BC9DE3B-5EB1-A24E-8F4B-33C7FCD3D3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70E650-1DB6-3E40-B68F-F0F150202231}" type="pres">
      <dgm:prSet presAssocID="{63DCE216-D7F5-2642-B8ED-275DEF5B4BBB}" presName="linNode" presStyleCnt="0"/>
      <dgm:spPr/>
      <dgm:t>
        <a:bodyPr/>
        <a:lstStyle/>
        <a:p>
          <a:endParaRPr lang="en-US"/>
        </a:p>
      </dgm:t>
    </dgm:pt>
    <dgm:pt modelId="{C9F23E49-A72F-864D-9195-D98F64D8881A}" type="pres">
      <dgm:prSet presAssocID="{63DCE216-D7F5-2642-B8ED-275DEF5B4BBB}" presName="parentText" presStyleLbl="node1" presStyleIdx="0" presStyleCnt="3" custScaleX="69464" custScaleY="84073" custLinFactNeighborX="-45" custLinFactNeighborY="-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6EAAF-3548-1646-B5AF-54ABF9156CE9}" type="pres">
      <dgm:prSet presAssocID="{63DCE216-D7F5-2642-B8ED-275DEF5B4BBB}" presName="descendantText" presStyleLbl="alignAccFollowNode1" presStyleIdx="0" presStyleCnt="3" custScaleX="117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3FF8F-BBFF-AB47-83DE-0245CBDEC0B5}" type="pres">
      <dgm:prSet presAssocID="{630FFDA8-1B45-AE4E-B65B-B7E5542A1DCC}" presName="sp" presStyleCnt="0"/>
      <dgm:spPr/>
      <dgm:t>
        <a:bodyPr/>
        <a:lstStyle/>
        <a:p>
          <a:endParaRPr lang="en-US"/>
        </a:p>
      </dgm:t>
    </dgm:pt>
    <dgm:pt modelId="{9E5BBF59-E224-884D-8BCE-240D2B6606EA}" type="pres">
      <dgm:prSet presAssocID="{25A4660B-FE14-3A40-80B2-F024F67C5177}" presName="linNode" presStyleCnt="0"/>
      <dgm:spPr/>
      <dgm:t>
        <a:bodyPr/>
        <a:lstStyle/>
        <a:p>
          <a:endParaRPr lang="en-US"/>
        </a:p>
      </dgm:t>
    </dgm:pt>
    <dgm:pt modelId="{CC2CEAED-EA11-854C-AB0A-268B7822D4B9}" type="pres">
      <dgm:prSet presAssocID="{25A4660B-FE14-3A40-80B2-F024F67C5177}" presName="parentText" presStyleLbl="node1" presStyleIdx="1" presStyleCnt="3" custScaleX="69464" custScaleY="840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B0AB8-7791-C241-95AE-FBE1CFA63903}" type="pres">
      <dgm:prSet presAssocID="{25A4660B-FE14-3A40-80B2-F024F67C5177}" presName="descendantText" presStyleLbl="alignAccFollowNode1" presStyleIdx="1" presStyleCnt="3" custScaleX="117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6AC1D-C803-E342-90B9-A9AE7465B37C}" type="pres">
      <dgm:prSet presAssocID="{B9AC03D3-87C4-654B-8182-7345F0022A2D}" presName="sp" presStyleCnt="0"/>
      <dgm:spPr/>
      <dgm:t>
        <a:bodyPr/>
        <a:lstStyle/>
        <a:p>
          <a:endParaRPr lang="en-US"/>
        </a:p>
      </dgm:t>
    </dgm:pt>
    <dgm:pt modelId="{738B115E-22EA-BC40-874D-00F809B70E82}" type="pres">
      <dgm:prSet presAssocID="{FA55315A-740B-7B4F-8064-C57C69ECCE91}" presName="linNode" presStyleCnt="0"/>
      <dgm:spPr/>
      <dgm:t>
        <a:bodyPr/>
        <a:lstStyle/>
        <a:p>
          <a:endParaRPr lang="en-US"/>
        </a:p>
      </dgm:t>
    </dgm:pt>
    <dgm:pt modelId="{6FAB5423-9602-A249-80A7-8708F95FA744}" type="pres">
      <dgm:prSet presAssocID="{FA55315A-740B-7B4F-8064-C57C69ECCE91}" presName="parentText" presStyleLbl="node1" presStyleIdx="2" presStyleCnt="3" custScaleX="69464" custScaleY="840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825A2-F30F-A241-A07C-499FB0FBF352}" type="pres">
      <dgm:prSet presAssocID="{FA55315A-740B-7B4F-8064-C57C69ECCE91}" presName="descendantText" presStyleLbl="alignAccFollowNode1" presStyleIdx="2" presStyleCnt="3" custScaleX="117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AB41A1-4C19-EE4F-85E4-1C960981F85F}" type="presOf" srcId="{9BC9DE3B-5EB1-A24E-8F4B-33C7FCD3D38A}" destId="{853B9446-F7F9-AB4C-82D6-C0F43ECB238C}" srcOrd="0" destOrd="0" presId="urn:microsoft.com/office/officeart/2005/8/layout/vList5"/>
    <dgm:cxn modelId="{9CE70B5B-53A6-F34A-ADA6-74C275C3E684}" srcId="{9BC9DE3B-5EB1-A24E-8F4B-33C7FCD3D38A}" destId="{25A4660B-FE14-3A40-80B2-F024F67C5177}" srcOrd="1" destOrd="0" parTransId="{60CA2672-6CA7-BA4E-BEBF-82F4FE7E2668}" sibTransId="{B9AC03D3-87C4-654B-8182-7345F0022A2D}"/>
    <dgm:cxn modelId="{2239AB90-78C7-0245-B919-B905E8688E49}" srcId="{9BC9DE3B-5EB1-A24E-8F4B-33C7FCD3D38A}" destId="{63DCE216-D7F5-2642-B8ED-275DEF5B4BBB}" srcOrd="0" destOrd="0" parTransId="{A668CF5D-0369-4B49-89A6-6515A95770DE}" sibTransId="{630FFDA8-1B45-AE4E-B65B-B7E5542A1DCC}"/>
    <dgm:cxn modelId="{082C02D3-5566-C64C-B998-31AC887A6E14}" type="presOf" srcId="{25A4660B-FE14-3A40-80B2-F024F67C5177}" destId="{CC2CEAED-EA11-854C-AB0A-268B7822D4B9}" srcOrd="0" destOrd="0" presId="urn:microsoft.com/office/officeart/2005/8/layout/vList5"/>
    <dgm:cxn modelId="{3609B502-1B79-A84E-834E-236B04817193}" srcId="{63DCE216-D7F5-2642-B8ED-275DEF5B4BBB}" destId="{96A2576D-DACA-B345-BDFF-DC86A879922B}" srcOrd="0" destOrd="0" parTransId="{329C88DC-ECD1-EC46-9B3B-958AF7D6B4E6}" sibTransId="{FD526BA8-52AF-BD47-8AA5-5732E1FAB260}"/>
    <dgm:cxn modelId="{3CBF773A-ED62-6C4E-93DA-FA129B486667}" type="presOf" srcId="{D8A489AD-FFB5-6849-BD22-343E5588C2F1}" destId="{F56B0AB8-7791-C241-95AE-FBE1CFA63903}" srcOrd="0" destOrd="0" presId="urn:microsoft.com/office/officeart/2005/8/layout/vList5"/>
    <dgm:cxn modelId="{1EF23582-6A46-8549-97A3-B46EB2F76859}" type="presOf" srcId="{FA55315A-740B-7B4F-8064-C57C69ECCE91}" destId="{6FAB5423-9602-A249-80A7-8708F95FA744}" srcOrd="0" destOrd="0" presId="urn:microsoft.com/office/officeart/2005/8/layout/vList5"/>
    <dgm:cxn modelId="{90B74137-9469-6145-B53D-533A94BC92D2}" type="presOf" srcId="{63DCE216-D7F5-2642-B8ED-275DEF5B4BBB}" destId="{C9F23E49-A72F-864D-9195-D98F64D8881A}" srcOrd="0" destOrd="0" presId="urn:microsoft.com/office/officeart/2005/8/layout/vList5"/>
    <dgm:cxn modelId="{34AE7368-942D-2F41-9B67-AF6FE62BFF0C}" srcId="{FA55315A-740B-7B4F-8064-C57C69ECCE91}" destId="{34368B71-24EE-384A-B01E-4D2D27BFA0FA}" srcOrd="0" destOrd="0" parTransId="{0D8B8639-2FAE-484A-9E2D-990479824107}" sibTransId="{6C5E8813-C1E6-3A46-B979-909A99631126}"/>
    <dgm:cxn modelId="{8D8FA3B1-1BBD-F64D-A4BC-C763AC00F132}" srcId="{9BC9DE3B-5EB1-A24E-8F4B-33C7FCD3D38A}" destId="{FA55315A-740B-7B4F-8064-C57C69ECCE91}" srcOrd="2" destOrd="0" parTransId="{DCF6D9D5-7921-1745-B61B-9CA0B7F58CB4}" sibTransId="{7B274CFC-63FC-4E49-B65D-DF9D7A30F58B}"/>
    <dgm:cxn modelId="{28522D9E-2ECA-594A-BA56-F1105B4129C2}" type="presOf" srcId="{34368B71-24EE-384A-B01E-4D2D27BFA0FA}" destId="{44D825A2-F30F-A241-A07C-499FB0FBF352}" srcOrd="0" destOrd="0" presId="urn:microsoft.com/office/officeart/2005/8/layout/vList5"/>
    <dgm:cxn modelId="{87A8CCF9-0B6B-0246-A08F-D0ECA73F2461}" type="presOf" srcId="{96A2576D-DACA-B345-BDFF-DC86A879922B}" destId="{7676EAAF-3548-1646-B5AF-54ABF9156CE9}" srcOrd="0" destOrd="0" presId="urn:microsoft.com/office/officeart/2005/8/layout/vList5"/>
    <dgm:cxn modelId="{4286350B-0F59-864C-BB41-F26C32B0540A}" srcId="{25A4660B-FE14-3A40-80B2-F024F67C5177}" destId="{D8A489AD-FFB5-6849-BD22-343E5588C2F1}" srcOrd="0" destOrd="0" parTransId="{4C7C0CC3-F9D3-434D-8366-30957FAF7883}" sibTransId="{5D72B602-65FF-824D-B9E3-31AF572D018B}"/>
    <dgm:cxn modelId="{4508E686-A908-3A43-A4F1-DC4CD766B0B4}" type="presParOf" srcId="{853B9446-F7F9-AB4C-82D6-C0F43ECB238C}" destId="{1770E650-1DB6-3E40-B68F-F0F150202231}" srcOrd="0" destOrd="0" presId="urn:microsoft.com/office/officeart/2005/8/layout/vList5"/>
    <dgm:cxn modelId="{78EDF6F0-287F-EC43-9151-0FD121081DF4}" type="presParOf" srcId="{1770E650-1DB6-3E40-B68F-F0F150202231}" destId="{C9F23E49-A72F-864D-9195-D98F64D8881A}" srcOrd="0" destOrd="0" presId="urn:microsoft.com/office/officeart/2005/8/layout/vList5"/>
    <dgm:cxn modelId="{884551F8-B370-E041-91DF-7C9716686AAF}" type="presParOf" srcId="{1770E650-1DB6-3E40-B68F-F0F150202231}" destId="{7676EAAF-3548-1646-B5AF-54ABF9156CE9}" srcOrd="1" destOrd="0" presId="urn:microsoft.com/office/officeart/2005/8/layout/vList5"/>
    <dgm:cxn modelId="{682B50F1-04C5-6640-A949-4BF891DAC772}" type="presParOf" srcId="{853B9446-F7F9-AB4C-82D6-C0F43ECB238C}" destId="{BC93FF8F-BBFF-AB47-83DE-0245CBDEC0B5}" srcOrd="1" destOrd="0" presId="urn:microsoft.com/office/officeart/2005/8/layout/vList5"/>
    <dgm:cxn modelId="{E41E925D-D59C-9D4F-8D71-F946A0778766}" type="presParOf" srcId="{853B9446-F7F9-AB4C-82D6-C0F43ECB238C}" destId="{9E5BBF59-E224-884D-8BCE-240D2B6606EA}" srcOrd="2" destOrd="0" presId="urn:microsoft.com/office/officeart/2005/8/layout/vList5"/>
    <dgm:cxn modelId="{75850E44-B416-3149-9F0F-D8E2F7983CAA}" type="presParOf" srcId="{9E5BBF59-E224-884D-8BCE-240D2B6606EA}" destId="{CC2CEAED-EA11-854C-AB0A-268B7822D4B9}" srcOrd="0" destOrd="0" presId="urn:microsoft.com/office/officeart/2005/8/layout/vList5"/>
    <dgm:cxn modelId="{85E5AA03-3DA0-2249-BCE8-DE32237271EA}" type="presParOf" srcId="{9E5BBF59-E224-884D-8BCE-240D2B6606EA}" destId="{F56B0AB8-7791-C241-95AE-FBE1CFA63903}" srcOrd="1" destOrd="0" presId="urn:microsoft.com/office/officeart/2005/8/layout/vList5"/>
    <dgm:cxn modelId="{24081548-D09A-B145-9AA5-0F398F19C851}" type="presParOf" srcId="{853B9446-F7F9-AB4C-82D6-C0F43ECB238C}" destId="{1776AC1D-C803-E342-90B9-A9AE7465B37C}" srcOrd="3" destOrd="0" presId="urn:microsoft.com/office/officeart/2005/8/layout/vList5"/>
    <dgm:cxn modelId="{EFB86650-2E69-C248-9097-8BBBC5EB111F}" type="presParOf" srcId="{853B9446-F7F9-AB4C-82D6-C0F43ECB238C}" destId="{738B115E-22EA-BC40-874D-00F809B70E82}" srcOrd="4" destOrd="0" presId="urn:microsoft.com/office/officeart/2005/8/layout/vList5"/>
    <dgm:cxn modelId="{4DC7B713-1432-D142-A98D-0CA605A1603B}" type="presParOf" srcId="{738B115E-22EA-BC40-874D-00F809B70E82}" destId="{6FAB5423-9602-A249-80A7-8708F95FA744}" srcOrd="0" destOrd="0" presId="urn:microsoft.com/office/officeart/2005/8/layout/vList5"/>
    <dgm:cxn modelId="{47FC4F7A-BBC3-D944-8D05-89C1E1DDC1C6}" type="presParOf" srcId="{738B115E-22EA-BC40-874D-00F809B70E82}" destId="{44D825A2-F30F-A241-A07C-499FB0FBF3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C9DE3B-5EB1-A24E-8F4B-33C7FCD3D38A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DCE216-D7F5-2642-B8ED-275DEF5B4BBB}">
      <dgm:prSet phldrT="[Text]" custT="1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pPr algn="ctr"/>
          <a:r>
            <a:rPr lang="en-US" sz="2000" dirty="0" smtClean="0">
              <a:latin typeface="Arial"/>
              <a:cs typeface="Arial"/>
            </a:rPr>
            <a:t>CO-DESIGN</a:t>
          </a:r>
          <a:endParaRPr lang="en-US" sz="2000" dirty="0">
            <a:latin typeface="Arial"/>
            <a:cs typeface="Arial"/>
          </a:endParaRPr>
        </a:p>
      </dgm:t>
    </dgm:pt>
    <dgm:pt modelId="{A668CF5D-0369-4B49-89A6-6515A95770DE}" type="parTrans" cxnId="{2239AB90-78C7-0245-B919-B905E8688E49}">
      <dgm:prSet/>
      <dgm:spPr/>
      <dgm:t>
        <a:bodyPr/>
        <a:lstStyle/>
        <a:p>
          <a:pPr algn="ctr"/>
          <a:endParaRPr lang="en-US" sz="1600">
            <a:latin typeface="Arial"/>
            <a:cs typeface="Arial"/>
          </a:endParaRPr>
        </a:p>
      </dgm:t>
    </dgm:pt>
    <dgm:pt modelId="{630FFDA8-1B45-AE4E-B65B-B7E5542A1DCC}" type="sibTrans" cxnId="{2239AB90-78C7-0245-B919-B905E8688E49}">
      <dgm:prSet/>
      <dgm:spPr/>
      <dgm:t>
        <a:bodyPr/>
        <a:lstStyle/>
        <a:p>
          <a:pPr algn="ctr"/>
          <a:endParaRPr lang="en-US" sz="1600">
            <a:latin typeface="Arial"/>
            <a:cs typeface="Arial"/>
          </a:endParaRPr>
        </a:p>
      </dgm:t>
    </dgm:pt>
    <dgm:pt modelId="{25A4660B-FE14-3A40-80B2-F024F67C5177}">
      <dgm:prSet phldrT="[Text]" custT="1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pPr algn="ctr"/>
          <a:r>
            <a:rPr lang="en-US" sz="2000" dirty="0" smtClean="0">
              <a:latin typeface="Arial"/>
              <a:cs typeface="Arial"/>
            </a:rPr>
            <a:t>CO-DELIVERY</a:t>
          </a:r>
          <a:endParaRPr lang="en-US" sz="2000" dirty="0">
            <a:latin typeface="Arial"/>
            <a:cs typeface="Arial"/>
          </a:endParaRPr>
        </a:p>
      </dgm:t>
    </dgm:pt>
    <dgm:pt modelId="{60CA2672-6CA7-BA4E-BEBF-82F4FE7E2668}" type="parTrans" cxnId="{9CE70B5B-53A6-F34A-ADA6-74C275C3E684}">
      <dgm:prSet/>
      <dgm:spPr/>
      <dgm:t>
        <a:bodyPr/>
        <a:lstStyle/>
        <a:p>
          <a:pPr algn="ctr"/>
          <a:endParaRPr lang="en-US" sz="1600">
            <a:latin typeface="Arial"/>
            <a:cs typeface="Arial"/>
          </a:endParaRPr>
        </a:p>
      </dgm:t>
    </dgm:pt>
    <dgm:pt modelId="{B9AC03D3-87C4-654B-8182-7345F0022A2D}" type="sibTrans" cxnId="{9CE70B5B-53A6-F34A-ADA6-74C275C3E684}">
      <dgm:prSet/>
      <dgm:spPr/>
      <dgm:t>
        <a:bodyPr/>
        <a:lstStyle/>
        <a:p>
          <a:pPr algn="ctr"/>
          <a:endParaRPr lang="en-US" sz="1600">
            <a:latin typeface="Arial"/>
            <a:cs typeface="Arial"/>
          </a:endParaRPr>
        </a:p>
      </dgm:t>
    </dgm:pt>
    <dgm:pt modelId="{FA55315A-740B-7B4F-8064-C57C69ECCE91}">
      <dgm:prSet phldrT="[Text]" custT="1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pPr algn="ctr"/>
          <a:r>
            <a:rPr lang="en-US" sz="2000" dirty="0" smtClean="0">
              <a:latin typeface="Arial"/>
              <a:cs typeface="Arial"/>
            </a:rPr>
            <a:t>CO-VALIDATION</a:t>
          </a:r>
          <a:endParaRPr lang="en-US" sz="2000" dirty="0">
            <a:latin typeface="Arial"/>
            <a:cs typeface="Arial"/>
          </a:endParaRPr>
        </a:p>
      </dgm:t>
    </dgm:pt>
    <dgm:pt modelId="{DCF6D9D5-7921-1745-B61B-9CA0B7F58CB4}" type="parTrans" cxnId="{8D8FA3B1-1BBD-F64D-A4BC-C763AC00F132}">
      <dgm:prSet/>
      <dgm:spPr/>
      <dgm:t>
        <a:bodyPr/>
        <a:lstStyle/>
        <a:p>
          <a:pPr algn="ctr"/>
          <a:endParaRPr lang="en-US" sz="1600">
            <a:latin typeface="Arial"/>
            <a:cs typeface="Arial"/>
          </a:endParaRPr>
        </a:p>
      </dgm:t>
    </dgm:pt>
    <dgm:pt modelId="{7B274CFC-63FC-4E49-B65D-DF9D7A30F58B}" type="sibTrans" cxnId="{8D8FA3B1-1BBD-F64D-A4BC-C763AC00F132}">
      <dgm:prSet/>
      <dgm:spPr/>
      <dgm:t>
        <a:bodyPr/>
        <a:lstStyle/>
        <a:p>
          <a:pPr algn="ctr"/>
          <a:endParaRPr lang="en-US" sz="1600">
            <a:latin typeface="Arial"/>
            <a:cs typeface="Arial"/>
          </a:endParaRPr>
        </a:p>
      </dgm:t>
    </dgm:pt>
    <dgm:pt modelId="{853B9446-F7F9-AB4C-82D6-C0F43ECB238C}" type="pres">
      <dgm:prSet presAssocID="{9BC9DE3B-5EB1-A24E-8F4B-33C7FCD3D3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70E650-1DB6-3E40-B68F-F0F150202231}" type="pres">
      <dgm:prSet presAssocID="{63DCE216-D7F5-2642-B8ED-275DEF5B4BBB}" presName="linNode" presStyleCnt="0"/>
      <dgm:spPr/>
      <dgm:t>
        <a:bodyPr/>
        <a:lstStyle/>
        <a:p>
          <a:endParaRPr lang="en-US"/>
        </a:p>
      </dgm:t>
    </dgm:pt>
    <dgm:pt modelId="{C9F23E49-A72F-864D-9195-D98F64D8881A}" type="pres">
      <dgm:prSet presAssocID="{63DCE216-D7F5-2642-B8ED-275DEF5B4BBB}" presName="parentText" presStyleLbl="node1" presStyleIdx="0" presStyleCnt="3" custScaleX="69464" custScaleY="84073" custLinFactNeighborX="-94837" custLinFactNeighborY="749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3FF8F-BBFF-AB47-83DE-0245CBDEC0B5}" type="pres">
      <dgm:prSet presAssocID="{630FFDA8-1B45-AE4E-B65B-B7E5542A1DCC}" presName="sp" presStyleCnt="0"/>
      <dgm:spPr/>
      <dgm:t>
        <a:bodyPr/>
        <a:lstStyle/>
        <a:p>
          <a:endParaRPr lang="en-US"/>
        </a:p>
      </dgm:t>
    </dgm:pt>
    <dgm:pt modelId="{9E5BBF59-E224-884D-8BCE-240D2B6606EA}" type="pres">
      <dgm:prSet presAssocID="{25A4660B-FE14-3A40-80B2-F024F67C5177}" presName="linNode" presStyleCnt="0"/>
      <dgm:spPr/>
      <dgm:t>
        <a:bodyPr/>
        <a:lstStyle/>
        <a:p>
          <a:endParaRPr lang="en-US"/>
        </a:p>
      </dgm:t>
    </dgm:pt>
    <dgm:pt modelId="{CC2CEAED-EA11-854C-AB0A-268B7822D4B9}" type="pres">
      <dgm:prSet presAssocID="{25A4660B-FE14-3A40-80B2-F024F67C5177}" presName="parentText" presStyleLbl="node1" presStyleIdx="1" presStyleCnt="3" custScaleX="69464" custScaleY="84073" custLinFactNeighborX="140" custLinFactNeighborY="-126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6AC1D-C803-E342-90B9-A9AE7465B37C}" type="pres">
      <dgm:prSet presAssocID="{B9AC03D3-87C4-654B-8182-7345F0022A2D}" presName="sp" presStyleCnt="0"/>
      <dgm:spPr/>
      <dgm:t>
        <a:bodyPr/>
        <a:lstStyle/>
        <a:p>
          <a:endParaRPr lang="en-US"/>
        </a:p>
      </dgm:t>
    </dgm:pt>
    <dgm:pt modelId="{738B115E-22EA-BC40-874D-00F809B70E82}" type="pres">
      <dgm:prSet presAssocID="{FA55315A-740B-7B4F-8064-C57C69ECCE91}" presName="linNode" presStyleCnt="0"/>
      <dgm:spPr/>
      <dgm:t>
        <a:bodyPr/>
        <a:lstStyle/>
        <a:p>
          <a:endParaRPr lang="en-US"/>
        </a:p>
      </dgm:t>
    </dgm:pt>
    <dgm:pt modelId="{6FAB5423-9602-A249-80A7-8708F95FA744}" type="pres">
      <dgm:prSet presAssocID="{FA55315A-740B-7B4F-8064-C57C69ECCE91}" presName="parentText" presStyleLbl="node1" presStyleIdx="2" presStyleCnt="3" custScaleX="69464" custScaleY="84073" custLinFactY="-4963" custLinFactNeighborX="90572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E70B5B-53A6-F34A-ADA6-74C275C3E684}" srcId="{9BC9DE3B-5EB1-A24E-8F4B-33C7FCD3D38A}" destId="{25A4660B-FE14-3A40-80B2-F024F67C5177}" srcOrd="1" destOrd="0" parTransId="{60CA2672-6CA7-BA4E-BEBF-82F4FE7E2668}" sibTransId="{B9AC03D3-87C4-654B-8182-7345F0022A2D}"/>
    <dgm:cxn modelId="{F91C1B07-7A3E-574B-BD69-1BA748183D32}" type="presOf" srcId="{FA55315A-740B-7B4F-8064-C57C69ECCE91}" destId="{6FAB5423-9602-A249-80A7-8708F95FA744}" srcOrd="0" destOrd="0" presId="urn:microsoft.com/office/officeart/2005/8/layout/vList5"/>
    <dgm:cxn modelId="{489A3D33-006B-6A46-AF2B-4B78DCF7A340}" type="presOf" srcId="{9BC9DE3B-5EB1-A24E-8F4B-33C7FCD3D38A}" destId="{853B9446-F7F9-AB4C-82D6-C0F43ECB238C}" srcOrd="0" destOrd="0" presId="urn:microsoft.com/office/officeart/2005/8/layout/vList5"/>
    <dgm:cxn modelId="{2239AB90-78C7-0245-B919-B905E8688E49}" srcId="{9BC9DE3B-5EB1-A24E-8F4B-33C7FCD3D38A}" destId="{63DCE216-D7F5-2642-B8ED-275DEF5B4BBB}" srcOrd="0" destOrd="0" parTransId="{A668CF5D-0369-4B49-89A6-6515A95770DE}" sibTransId="{630FFDA8-1B45-AE4E-B65B-B7E5542A1DCC}"/>
    <dgm:cxn modelId="{8D8FA3B1-1BBD-F64D-A4BC-C763AC00F132}" srcId="{9BC9DE3B-5EB1-A24E-8F4B-33C7FCD3D38A}" destId="{FA55315A-740B-7B4F-8064-C57C69ECCE91}" srcOrd="2" destOrd="0" parTransId="{DCF6D9D5-7921-1745-B61B-9CA0B7F58CB4}" sibTransId="{7B274CFC-63FC-4E49-B65D-DF9D7A30F58B}"/>
    <dgm:cxn modelId="{3D2CCE16-FECF-1540-A2EB-2FCAF9D87754}" type="presOf" srcId="{63DCE216-D7F5-2642-B8ED-275DEF5B4BBB}" destId="{C9F23E49-A72F-864D-9195-D98F64D8881A}" srcOrd="0" destOrd="0" presId="urn:microsoft.com/office/officeart/2005/8/layout/vList5"/>
    <dgm:cxn modelId="{967AE0FB-6D4D-9A4A-9D7E-D26047ECFA73}" type="presOf" srcId="{25A4660B-FE14-3A40-80B2-F024F67C5177}" destId="{CC2CEAED-EA11-854C-AB0A-268B7822D4B9}" srcOrd="0" destOrd="0" presId="urn:microsoft.com/office/officeart/2005/8/layout/vList5"/>
    <dgm:cxn modelId="{01994F55-E575-A541-929B-B66DA512F051}" type="presParOf" srcId="{853B9446-F7F9-AB4C-82D6-C0F43ECB238C}" destId="{1770E650-1DB6-3E40-B68F-F0F150202231}" srcOrd="0" destOrd="0" presId="urn:microsoft.com/office/officeart/2005/8/layout/vList5"/>
    <dgm:cxn modelId="{EF314279-0045-3344-A5BC-5CEC81351740}" type="presParOf" srcId="{1770E650-1DB6-3E40-B68F-F0F150202231}" destId="{C9F23E49-A72F-864D-9195-D98F64D8881A}" srcOrd="0" destOrd="0" presId="urn:microsoft.com/office/officeart/2005/8/layout/vList5"/>
    <dgm:cxn modelId="{5933D533-5EAF-464B-BF72-89531612A945}" type="presParOf" srcId="{853B9446-F7F9-AB4C-82D6-C0F43ECB238C}" destId="{BC93FF8F-BBFF-AB47-83DE-0245CBDEC0B5}" srcOrd="1" destOrd="0" presId="urn:microsoft.com/office/officeart/2005/8/layout/vList5"/>
    <dgm:cxn modelId="{A48AD91F-18B9-E44A-97B9-86232320F810}" type="presParOf" srcId="{853B9446-F7F9-AB4C-82D6-C0F43ECB238C}" destId="{9E5BBF59-E224-884D-8BCE-240D2B6606EA}" srcOrd="2" destOrd="0" presId="urn:microsoft.com/office/officeart/2005/8/layout/vList5"/>
    <dgm:cxn modelId="{8C02340C-E841-8E40-8C24-1C3EA1738B22}" type="presParOf" srcId="{9E5BBF59-E224-884D-8BCE-240D2B6606EA}" destId="{CC2CEAED-EA11-854C-AB0A-268B7822D4B9}" srcOrd="0" destOrd="0" presId="urn:microsoft.com/office/officeart/2005/8/layout/vList5"/>
    <dgm:cxn modelId="{6F7E5BF9-AB66-8E48-A229-4CF6582FEB4E}" type="presParOf" srcId="{853B9446-F7F9-AB4C-82D6-C0F43ECB238C}" destId="{1776AC1D-C803-E342-90B9-A9AE7465B37C}" srcOrd="3" destOrd="0" presId="urn:microsoft.com/office/officeart/2005/8/layout/vList5"/>
    <dgm:cxn modelId="{4163528E-5C21-2947-99CB-C52014B98C5B}" type="presParOf" srcId="{853B9446-F7F9-AB4C-82D6-C0F43ECB238C}" destId="{738B115E-22EA-BC40-874D-00F809B70E82}" srcOrd="4" destOrd="0" presId="urn:microsoft.com/office/officeart/2005/8/layout/vList5"/>
    <dgm:cxn modelId="{FD420D24-ECEE-7F40-8AC8-CF436CAFDEB8}" type="presParOf" srcId="{738B115E-22EA-BC40-874D-00F809B70E82}" destId="{6FAB5423-9602-A249-80A7-8708F95FA74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25DDB-4D63-4446-9F35-9095D336AE82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587D4-55C4-D74E-A7E0-C8D1276C0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2FEE4-9028-EB4A-AFAA-B1513BF2BD71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2F24-6D43-B143-BD76-E42627A0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3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2F24-6D43-B143-BD76-E42627A0A7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4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DE2C-106D-0B49-B941-CAF7F0BB6C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60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D8445-335C-B446-91E8-9D95C710A8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D8445-335C-B446-91E8-9D95C710A8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3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D8445-335C-B446-91E8-9D95C710A8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99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1963 March on Washington for Jobs and Freedom on the National Mall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2F24-6D43-B143-BD76-E42627A0A7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77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2F24-6D43-B143-BD76-E42627A0A7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31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D8445-335C-B446-91E8-9D95C710A8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14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2F24-6D43-B143-BD76-E42627A0A7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8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629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7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46200"/>
            <a:ext cx="9144000" cy="5511800"/>
          </a:xfrm>
          <a:prstGeom prst="rect">
            <a:avLst/>
          </a:prstGeom>
          <a:solidFill>
            <a:srgbClr val="DA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089400"/>
            <a:ext cx="7443787" cy="1362075"/>
          </a:xfrm>
        </p:spPr>
        <p:txBody>
          <a:bodyPr anchor="t">
            <a:normAutofit/>
          </a:bodyPr>
          <a:lstStyle>
            <a:lvl1pPr algn="l">
              <a:defRPr sz="2000" b="0" cap="all">
                <a:solidFill>
                  <a:srgbClr val="02275B"/>
                </a:solidFill>
              </a:defRPr>
            </a:lvl1pPr>
          </a:lstStyle>
          <a:p>
            <a:r>
              <a:rPr lang="en-US" dirty="0" smtClean="0"/>
              <a:t>Clicks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589213"/>
            <a:ext cx="7443787" cy="1500187"/>
          </a:xfrm>
          <a:noFill/>
          <a:effectLst/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02275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JFF_NewLogo_Stacked_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713" y="247648"/>
            <a:ext cx="2325688" cy="65248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994400" y="88900"/>
            <a:ext cx="2997200" cy="914400"/>
          </a:xfrm>
          <a:prstGeom prst="rect">
            <a:avLst/>
          </a:prstGeom>
          <a:solidFill>
            <a:srgbClr val="0227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986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cap="none">
                <a:solidFill>
                  <a:srgbClr val="02275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38374"/>
            <a:ext cx="4040188" cy="410527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986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2275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38374"/>
            <a:ext cx="4041775" cy="41052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86377857"/>
              </p:ext>
            </p:extLst>
          </p:nvPr>
        </p:nvGraphicFramePr>
        <p:xfrm>
          <a:off x="508001" y="2324100"/>
          <a:ext cx="8001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HEADER ROW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58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057900"/>
            <a:ext cx="9144000" cy="800100"/>
          </a:xfrm>
          <a:prstGeom prst="rect">
            <a:avLst/>
          </a:prstGeom>
          <a:solidFill>
            <a:srgbClr val="DA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20800"/>
            <a:ext cx="9144000" cy="473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7999" y="4719692"/>
            <a:ext cx="8278272" cy="1362075"/>
          </a:xfrm>
        </p:spPr>
        <p:txBody>
          <a:bodyPr anchor="t">
            <a:normAutofit/>
          </a:bodyPr>
          <a:lstStyle>
            <a:lvl1pPr algn="l">
              <a:defRPr sz="2400" b="0" cap="none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Clicks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7999" y="3655916"/>
            <a:ext cx="8278272" cy="1068333"/>
          </a:xfrm>
          <a:noFill/>
          <a:effectLst/>
        </p:spPr>
        <p:txBody>
          <a:bodyPr anchor="t">
            <a:normAutofit/>
          </a:bodyPr>
          <a:lstStyle>
            <a:lvl1pPr marL="0" indent="0">
              <a:buNone/>
              <a:defRPr sz="2800" b="1" cap="all">
                <a:solidFill>
                  <a:srgbClr val="02275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176084" y="6358826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2275B"/>
                </a:solidFill>
                <a:latin typeface="Arial"/>
                <a:cs typeface="Arial"/>
              </a:rPr>
              <a:t>PATHWAYS</a:t>
            </a:r>
            <a:r>
              <a:rPr lang="en-US" sz="1000" baseline="0" dirty="0" smtClean="0">
                <a:solidFill>
                  <a:srgbClr val="02275B"/>
                </a:solidFill>
                <a:latin typeface="Arial"/>
                <a:cs typeface="Arial"/>
              </a:rPr>
              <a:t> TO </a:t>
            </a:r>
            <a:r>
              <a:rPr lang="en-US" sz="1000" b="1" baseline="0" dirty="0" smtClean="0">
                <a:solidFill>
                  <a:srgbClr val="02275B"/>
                </a:solidFill>
                <a:latin typeface="Arial"/>
                <a:cs typeface="Arial"/>
              </a:rPr>
              <a:t>ECONOMIC</a:t>
            </a:r>
            <a:r>
              <a:rPr lang="en-US" sz="1000" baseline="0" dirty="0" smtClean="0">
                <a:solidFill>
                  <a:srgbClr val="02275B"/>
                </a:solidFill>
                <a:latin typeface="Arial"/>
                <a:cs typeface="Arial"/>
              </a:rPr>
              <a:t> OPPORTUNITY</a:t>
            </a:r>
            <a:endParaRPr lang="en-US" sz="1000" dirty="0">
              <a:solidFill>
                <a:srgbClr val="02275B"/>
              </a:solidFill>
              <a:latin typeface="Arial"/>
              <a:cs typeface="Arial"/>
            </a:endParaRPr>
          </a:p>
        </p:txBody>
      </p:sp>
      <p:pic>
        <p:nvPicPr>
          <p:cNvPr id="11" name="Picture 10" descr="JFF_NewLogo_Stacked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284" y="1856450"/>
            <a:ext cx="3387027" cy="95025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5994400" y="88900"/>
            <a:ext cx="2997200" cy="914400"/>
          </a:xfrm>
          <a:prstGeom prst="rect">
            <a:avLst/>
          </a:prstGeom>
          <a:solidFill>
            <a:srgbClr val="0227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2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9"/>
          <a:stretch/>
        </p:blipFill>
        <p:spPr>
          <a:xfrm>
            <a:off x="330200" y="1579563"/>
            <a:ext cx="41148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4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84150" y="1460500"/>
            <a:ext cx="8775700" cy="5260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227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1800"/>
            <a:ext cx="8229600" cy="4641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4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57150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130300"/>
            <a:ext cx="9144000" cy="177800"/>
          </a:xfrm>
          <a:prstGeom prst="rect">
            <a:avLst/>
          </a:prstGeom>
          <a:solidFill>
            <a:srgbClr val="9EAD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JFF_NewLogo_Stacked_white.ep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11" y="247648"/>
            <a:ext cx="2325688" cy="65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7" r:id="rId4"/>
    <p:sldLayoutId id="2147483655" r:id="rId5"/>
    <p:sldLayoutId id="2147483656" r:id="rId6"/>
    <p:sldLayoutId id="2147483658" r:id="rId7"/>
    <p:sldLayoutId id="2147483659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ts val="600"/>
        </a:spcBef>
        <a:spcAft>
          <a:spcPts val="600"/>
        </a:spcAft>
        <a:buClr>
          <a:srgbClr val="04254E"/>
        </a:buClr>
        <a:buSzPct val="100000"/>
        <a:buFont typeface="Lucida Grande"/>
        <a:buChar char="&gt;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800100" indent="-347663" algn="l" defTabSz="457200" rtl="0" eaLnBrk="1" latinLnBrk="0" hangingPunct="1">
        <a:spcBef>
          <a:spcPts val="600"/>
        </a:spcBef>
        <a:spcAft>
          <a:spcPts val="600"/>
        </a:spcAft>
        <a:buClr>
          <a:srgbClr val="04254E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338138" algn="l" defTabSz="457200" rtl="0" eaLnBrk="1" latinLnBrk="0" hangingPunct="1">
        <a:spcBef>
          <a:spcPts val="600"/>
        </a:spcBef>
        <a:spcAft>
          <a:spcPts val="600"/>
        </a:spcAft>
        <a:buClr>
          <a:srgbClr val="04254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-341313" algn="l" defTabSz="457200" rtl="0" eaLnBrk="1" latinLnBrk="0" hangingPunct="1">
        <a:spcBef>
          <a:spcPts val="600"/>
        </a:spcBef>
        <a:spcAft>
          <a:spcPts val="600"/>
        </a:spcAft>
        <a:buClr>
          <a:srgbClr val="04254E"/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663700" indent="-285750" algn="l" defTabSz="457200" rtl="0" eaLnBrk="1" latinLnBrk="0" hangingPunct="1">
        <a:spcBef>
          <a:spcPts val="600"/>
        </a:spcBef>
        <a:spcAft>
          <a:spcPts val="600"/>
        </a:spcAft>
        <a:buClr>
          <a:srgbClr val="04254E"/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Elizabeth Grant</a:t>
            </a:r>
            <a:br>
              <a:rPr lang="en-US" dirty="0" smtClean="0"/>
            </a:br>
            <a:r>
              <a:rPr lang="en-US" dirty="0" smtClean="0"/>
              <a:t>Jobs for the Future | June 23, 2016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Pillars and partnerships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Influencing policy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" r="753"/>
          <a:stretch/>
        </p:blipFill>
        <p:spPr>
          <a:xfrm>
            <a:off x="2733658" y="1446108"/>
            <a:ext cx="3819542" cy="5261888"/>
          </a:xfrm>
          <a:scene3d>
            <a:camera prst="orthographicFront">
              <a:rot lat="0" lon="105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62472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Influencing policy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50" y="1714500"/>
            <a:ext cx="5943100" cy="4629150"/>
          </a:xfrm>
        </p:spPr>
      </p:pic>
    </p:spTree>
    <p:extLst>
      <p:ext uri="{BB962C8B-B14F-4D97-AF65-F5344CB8AC3E}">
        <p14:creationId xmlns:p14="http://schemas.microsoft.com/office/powerpoint/2010/main" val="67647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and solving the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“</a:t>
            </a:r>
            <a:r>
              <a:rPr lang="en-US" sz="2800" dirty="0"/>
              <a:t>The quality of the problem that is found </a:t>
            </a:r>
            <a:r>
              <a:rPr lang="en-US" sz="2800" dirty="0" smtClean="0"/>
              <a:t>is </a:t>
            </a:r>
            <a:r>
              <a:rPr lang="en-US" sz="2800" dirty="0"/>
              <a:t>a forerunner </a:t>
            </a:r>
            <a:r>
              <a:rPr lang="en-US" sz="2800" dirty="0" smtClean="0"/>
              <a:t>of </a:t>
            </a:r>
            <a:r>
              <a:rPr lang="en-US" sz="2800" dirty="0"/>
              <a:t>the quality </a:t>
            </a:r>
            <a:r>
              <a:rPr lang="en-US" sz="2800" dirty="0" smtClean="0"/>
              <a:t>of </a:t>
            </a:r>
            <a:r>
              <a:rPr lang="en-US" sz="2800" dirty="0"/>
              <a:t>the solution </a:t>
            </a:r>
            <a:r>
              <a:rPr lang="en-US" sz="2800" dirty="0" smtClean="0"/>
              <a:t>that </a:t>
            </a:r>
            <a:r>
              <a:rPr lang="en-US" sz="2800" dirty="0"/>
              <a:t>is attained…” </a:t>
            </a:r>
            <a:endParaRPr lang="en-US" sz="2800" dirty="0" smtClean="0"/>
          </a:p>
          <a:p>
            <a:pPr marL="0" indent="0" algn="r">
              <a:buNone/>
            </a:pPr>
            <a:r>
              <a:rPr lang="en-US" sz="2800" i="1" dirty="0" smtClean="0"/>
              <a:t>Jacob </a:t>
            </a:r>
            <a:r>
              <a:rPr lang="en-US" sz="2800" i="1" dirty="0" err="1" smtClean="0"/>
              <a:t>Getzels</a:t>
            </a:r>
            <a:endParaRPr lang="en-US" sz="2800" i="1" dirty="0" smtClean="0"/>
          </a:p>
          <a:p>
            <a:pPr marL="0" indent="0" algn="r">
              <a:buNone/>
            </a:pPr>
            <a:endParaRPr lang="en-US" sz="2800" i="1" dirty="0"/>
          </a:p>
          <a:p>
            <a:pPr marL="0" indent="0" algn="r">
              <a:buNone/>
            </a:pPr>
            <a:endParaRPr lang="en-US" sz="2800" i="1" dirty="0" smtClean="0"/>
          </a:p>
          <a:p>
            <a:pPr marL="0" indent="0" algn="r">
              <a:buNone/>
            </a:pPr>
            <a:r>
              <a:rPr lang="en-US" sz="1400" i="1" dirty="0" smtClean="0"/>
              <a:t>*from </a:t>
            </a:r>
            <a:r>
              <a:rPr lang="en-US" sz="1400" i="1" u="sng" dirty="0" smtClean="0"/>
              <a:t>To Sell is Human</a:t>
            </a:r>
            <a:r>
              <a:rPr lang="en-US" sz="1400" i="1" dirty="0" smtClean="0"/>
              <a:t>, Daniel Pink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30644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partnership in the shared transition zone…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CF6-78E6-204E-AB98-C09B348E109C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44602302"/>
              </p:ext>
            </p:extLst>
          </p:nvPr>
        </p:nvGraphicFramePr>
        <p:xfrm>
          <a:off x="161062" y="1356189"/>
          <a:ext cx="8826500" cy="5330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57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mtClean="0"/>
              <a:t>Q  &amp;  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4576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65500" y="5994400"/>
            <a:ext cx="3314700" cy="66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30500" y="2304965"/>
            <a:ext cx="4406900" cy="86042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cap="all" dirty="0" smtClean="0">
                <a:solidFill>
                  <a:schemeClr val="tx2"/>
                </a:solidFill>
              </a:rPr>
              <a:t>Elizabeth Grant</a:t>
            </a:r>
            <a:r>
              <a:rPr lang="en-US" sz="2000" cap="all" dirty="0" smtClean="0">
                <a:solidFill>
                  <a:schemeClr val="tx2"/>
                </a:solidFill>
              </a:rPr>
              <a:t/>
            </a:r>
            <a:br>
              <a:rPr lang="en-US" sz="2000" cap="all" dirty="0" smtClean="0">
                <a:solidFill>
                  <a:schemeClr val="tx2"/>
                </a:solidFill>
              </a:rPr>
            </a:br>
            <a:r>
              <a:rPr lang="en-US" sz="2000" b="0" dirty="0" err="1" smtClean="0">
                <a:solidFill>
                  <a:schemeClr val="tx2"/>
                </a:solidFill>
              </a:rPr>
              <a:t>egrant@jff.org</a:t>
            </a:r>
            <a:endParaRPr lang="en-US" sz="2000" b="0" dirty="0">
              <a:solidFill>
                <a:schemeClr val="tx2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730499" y="4438565"/>
            <a:ext cx="6210301" cy="2057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31775" indent="-2317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4675" indent="-236538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9163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58888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80"/>
              </a:lnSpc>
              <a:buNone/>
            </a:pPr>
            <a:r>
              <a:rPr lang="en-US" sz="1400" dirty="0" smtClean="0">
                <a:solidFill>
                  <a:schemeClr val="tx2"/>
                </a:solidFill>
                <a:latin typeface="Arial Bold"/>
                <a:cs typeface="Arial Bold"/>
              </a:rPr>
              <a:t>TEL  617.728.4446   FAX  617.728.4857   </a:t>
            </a:r>
            <a:r>
              <a:rPr lang="en-US" sz="1400" dirty="0" err="1" smtClean="0">
                <a:solidFill>
                  <a:schemeClr val="tx2"/>
                </a:solidFill>
                <a:latin typeface="Arial Bold"/>
                <a:cs typeface="Arial Bold"/>
              </a:rPr>
              <a:t>info@jff.org</a:t>
            </a:r>
            <a:endParaRPr lang="en-US" sz="1400" dirty="0" smtClean="0">
              <a:solidFill>
                <a:schemeClr val="tx2"/>
              </a:solidFill>
              <a:latin typeface="Arial Bold"/>
              <a:cs typeface="Arial Bold"/>
            </a:endParaRPr>
          </a:p>
          <a:p>
            <a:pPr marL="0" indent="0">
              <a:lnSpc>
                <a:spcPts val="1880"/>
              </a:lnSpc>
              <a:buNone/>
            </a:pPr>
            <a:r>
              <a:rPr lang="en-US" sz="1400" dirty="0" smtClean="0">
                <a:solidFill>
                  <a:schemeClr val="tx2"/>
                </a:solidFill>
                <a:latin typeface="Arial Bold"/>
                <a:cs typeface="Arial Bold"/>
              </a:rPr>
              <a:t>88 Broad Street, 8</a:t>
            </a:r>
            <a:r>
              <a:rPr lang="en-US" sz="1400" baseline="30000" dirty="0" smtClean="0">
                <a:solidFill>
                  <a:schemeClr val="tx2"/>
                </a:solidFill>
                <a:latin typeface="Arial Bold"/>
                <a:cs typeface="Arial Bold"/>
              </a:rPr>
              <a:t>th</a:t>
            </a:r>
            <a:r>
              <a:rPr lang="en-US" sz="1400" dirty="0" smtClean="0">
                <a:solidFill>
                  <a:schemeClr val="tx2"/>
                </a:solidFill>
                <a:latin typeface="Arial Bold"/>
                <a:cs typeface="Arial Bold"/>
              </a:rPr>
              <a:t> Floor, Boston, MA 02110</a:t>
            </a:r>
            <a:r>
              <a:rPr lang="en-US" sz="1100" dirty="0" smtClean="0">
                <a:solidFill>
                  <a:schemeClr val="tx2"/>
                </a:solidFill>
                <a:latin typeface="Arial Bold"/>
                <a:cs typeface="Arial Bold"/>
              </a:rPr>
              <a:t> (HQ)</a:t>
            </a:r>
          </a:p>
          <a:p>
            <a:pPr marL="0" indent="0">
              <a:lnSpc>
                <a:spcPts val="1880"/>
              </a:lnSpc>
              <a:buNone/>
            </a:pPr>
            <a:r>
              <a:rPr lang="ro-RO" sz="1400" dirty="0" smtClean="0">
                <a:solidFill>
                  <a:schemeClr val="tx2"/>
                </a:solidFill>
                <a:latin typeface="Arial Bold"/>
                <a:cs typeface="Arial Bold"/>
              </a:rPr>
              <a:t>122 C Street, NW, Suite 650, Washington, DC 20001</a:t>
            </a:r>
          </a:p>
          <a:p>
            <a:pPr marL="0" indent="0">
              <a:lnSpc>
                <a:spcPts val="1880"/>
              </a:lnSpc>
              <a:buNone/>
            </a:pPr>
            <a:r>
              <a:rPr lang="en-US" sz="1400" dirty="0">
                <a:solidFill>
                  <a:schemeClr val="tx2"/>
                </a:solidFill>
                <a:latin typeface="Arial Bold"/>
                <a:cs typeface="Arial Bold"/>
              </a:rPr>
              <a:t>505 14th Street, Suite </a:t>
            </a:r>
            <a:r>
              <a:rPr lang="en-US" sz="1400" dirty="0" smtClean="0">
                <a:solidFill>
                  <a:schemeClr val="tx2"/>
                </a:solidFill>
                <a:latin typeface="Arial Bold"/>
                <a:cs typeface="Arial Bold"/>
              </a:rPr>
              <a:t>900, Oakland</a:t>
            </a:r>
            <a:r>
              <a:rPr lang="en-US" sz="1400" dirty="0">
                <a:solidFill>
                  <a:schemeClr val="tx2"/>
                </a:solidFill>
                <a:latin typeface="Arial Bold"/>
                <a:cs typeface="Arial Bold"/>
              </a:rPr>
              <a:t>, CA </a:t>
            </a:r>
            <a:r>
              <a:rPr lang="en-US" sz="1400" dirty="0" smtClean="0">
                <a:solidFill>
                  <a:schemeClr val="tx2"/>
                </a:solidFill>
                <a:latin typeface="Arial Bold"/>
                <a:cs typeface="Arial Bold"/>
              </a:rPr>
              <a:t>94612</a:t>
            </a:r>
          </a:p>
          <a:p>
            <a:pPr marL="0" indent="0">
              <a:lnSpc>
                <a:spcPts val="1880"/>
              </a:lnSpc>
              <a:buNone/>
            </a:pPr>
            <a:r>
              <a:rPr lang="en-US" sz="1400" b="1" cap="all" dirty="0" smtClean="0">
                <a:solidFill>
                  <a:schemeClr val="tx2"/>
                </a:solidFill>
              </a:rPr>
              <a:t>WWW.JFF.ORG</a:t>
            </a:r>
            <a:endParaRPr lang="en-US" sz="1400" b="1" cap="all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899" y="3752765"/>
            <a:ext cx="3733800" cy="5144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94400" y="88900"/>
            <a:ext cx="2997200" cy="914400"/>
          </a:xfrm>
          <a:prstGeom prst="rect">
            <a:avLst/>
          </a:prstGeom>
          <a:solidFill>
            <a:srgbClr val="0227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postsecondary attainment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Four Pillars of Success </a:t>
            </a:r>
          </a:p>
          <a:p>
            <a:pPr marL="0" indent="0">
              <a:buNone/>
            </a:pPr>
            <a:r>
              <a:rPr lang="en-US" dirty="0"/>
              <a:t>~</a:t>
            </a:r>
            <a:r>
              <a:rPr lang="en-US" dirty="0" smtClean="0"/>
              <a:t>Dr. Aaron Thompson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Family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Institutions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Community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Student 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5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jff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5796" y="4729820"/>
            <a:ext cx="3386095" cy="97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The promise of education and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economic </a:t>
            </a:r>
            <a:r>
              <a:rPr lang="en-US" sz="1600" dirty="0"/>
              <a:t>mobility in America </a:t>
            </a:r>
            <a:r>
              <a:rPr lang="en-US" sz="1600" dirty="0" smtClean="0"/>
              <a:t>is </a:t>
            </a:r>
            <a:br>
              <a:rPr lang="en-US" sz="1600" dirty="0" smtClean="0"/>
            </a:br>
            <a:r>
              <a:rPr lang="en-US" sz="1600" dirty="0" smtClean="0"/>
              <a:t>achieved </a:t>
            </a:r>
            <a:r>
              <a:rPr lang="en-US" sz="1600" dirty="0"/>
              <a:t>for everyone.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5" y="4136704"/>
            <a:ext cx="2228273" cy="8312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92" y="1760840"/>
            <a:ext cx="2228273" cy="8312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5" y="1760840"/>
            <a:ext cx="2586182" cy="831273"/>
          </a:xfrm>
          <a:prstGeom prst="rect">
            <a:avLst/>
          </a:prstGeom>
        </p:spPr>
      </p:pic>
      <p:sp>
        <p:nvSpPr>
          <p:cNvPr id="13" name="Content Placeholder 1"/>
          <p:cNvSpPr txBox="1">
            <a:spLocks/>
          </p:cNvSpPr>
          <p:nvPr/>
        </p:nvSpPr>
        <p:spPr>
          <a:xfrm>
            <a:off x="1065796" y="2323064"/>
            <a:ext cx="2831462" cy="190911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4254E"/>
              </a:buClr>
              <a:buSzPct val="100000"/>
              <a:buFont typeface="Lucida Grande"/>
              <a:buChar char="&gt;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00100" indent="-347663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4254E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338138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4254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-341313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4254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6370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4254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Jobs for the Future works to ensure that all lower-income young people and workers have the skills and credentials needed to succeed in our economy.</a:t>
            </a:r>
            <a:endParaRPr lang="en-US" sz="1600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4497514" y="2360135"/>
            <a:ext cx="3818584" cy="190911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4254E"/>
              </a:buClr>
              <a:buSzPct val="100000"/>
              <a:buFont typeface="Lucida Grande"/>
              <a:buChar char="&gt;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00100" indent="-347663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4254E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338138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4254E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-341313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4254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6370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4254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To achieve our mission, we focus on three goals: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All lower-income young people graduate high school on a clear path to college completion and career success.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All underprepared students gain the skills they need to earn postsecondary credentials with high labor market value.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All lower-skilled workers obtain the education and training required to move into family-supporting careers with clear paths for advancement.</a:t>
            </a:r>
          </a:p>
        </p:txBody>
      </p:sp>
    </p:spTree>
    <p:extLst>
      <p:ext uri="{BB962C8B-B14F-4D97-AF65-F5344CB8AC3E}">
        <p14:creationId xmlns:p14="http://schemas.microsoft.com/office/powerpoint/2010/main" val="210697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532" y="1526856"/>
            <a:ext cx="2790168" cy="4715034"/>
          </a:xfrm>
          <a:prstGeom prst="rect">
            <a:avLst/>
          </a:prstGeom>
          <a:noFill/>
          <a:ln w="12700">
            <a:solidFill>
              <a:srgbClr val="E8973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1532" y="1526856"/>
            <a:ext cx="2790168" cy="4715034"/>
          </a:xfrm>
          <a:prstGeom prst="rect">
            <a:avLst/>
          </a:prstGeom>
          <a:noFill/>
          <a:ln w="12700">
            <a:solidFill>
              <a:srgbClr val="E8973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9832" y="1526856"/>
            <a:ext cx="2790168" cy="4715034"/>
          </a:xfrm>
          <a:prstGeom prst="rect">
            <a:avLst/>
          </a:prstGeom>
          <a:noFill/>
          <a:ln w="12700">
            <a:solidFill>
              <a:srgbClr val="E8973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1532" y="1526856"/>
            <a:ext cx="2790168" cy="189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9062" y="3533456"/>
            <a:ext cx="26543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066800">
              <a:spcBef>
                <a:spcPts val="800"/>
              </a:spcBef>
              <a:spcAft>
                <a:spcPts val="800"/>
              </a:spcAft>
            </a:pPr>
            <a:r>
              <a:rPr lang="en-US" sz="1600" b="1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TRANSLATE RESEARCH INTO ACTION</a:t>
            </a:r>
            <a:endParaRPr lang="en-US" sz="1100" b="1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 defTabSz="914400">
              <a:spcBef>
                <a:spcPts val="800"/>
              </a:spcBef>
              <a:spcAft>
                <a:spcPts val="800"/>
              </a:spcAft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tools and resources that bring the evidence to life and spark local innovation</a:t>
            </a:r>
          </a:p>
        </p:txBody>
      </p:sp>
      <p:pic>
        <p:nvPicPr>
          <p:cNvPr id="8" name="Picture 7" descr="9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9832" y="1526856"/>
            <a:ext cx="2790168" cy="1892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72201" y="3506821"/>
            <a:ext cx="2570148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800"/>
              </a:spcBef>
              <a:spcAft>
                <a:spcPts val="800"/>
              </a:spcAft>
            </a:pPr>
            <a:r>
              <a:rPr lang="en-US" sz="1600" b="1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IMPLEMENTATION SUPPORT </a:t>
            </a:r>
            <a:endParaRPr lang="en-US" sz="1600" b="1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partners in the field to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the evidence to change policy and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0" name="Picture 9" descr="10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532" y="1526856"/>
            <a:ext cx="2790168" cy="1892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6400" y="3533456"/>
            <a:ext cx="2464987" cy="186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800"/>
              </a:spcBef>
              <a:spcAft>
                <a:spcPts val="800"/>
              </a:spcAft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THE EVIDENCE BASE</a:t>
            </a:r>
            <a:endParaRPr lang="en-US" sz="1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>
              <a:spcBef>
                <a:spcPts val="800"/>
              </a:spcBef>
              <a:spcAft>
                <a:spcPts val="800"/>
              </a:spcAft>
              <a:buFont typeface="Arial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Pilot, test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evaluate, document, and disseminate the strongest education and workforce development strategies </a:t>
            </a:r>
          </a:p>
        </p:txBody>
      </p:sp>
      <p:sp>
        <p:nvSpPr>
          <p:cNvPr id="17" name="Left-Right Arrow 16"/>
          <p:cNvSpPr/>
          <p:nvPr/>
        </p:nvSpPr>
        <p:spPr>
          <a:xfrm>
            <a:off x="660400" y="6287258"/>
            <a:ext cx="7835900" cy="424732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7778" y="6350758"/>
            <a:ext cx="6263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ACROSS: SECONDARY, POSTSECONDARY, WORKFORCE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5715000" cy="868362"/>
          </a:xfrm>
        </p:spPr>
        <p:txBody>
          <a:bodyPr/>
          <a:lstStyle/>
          <a:p>
            <a:r>
              <a:rPr lang="en-US" dirty="0" smtClean="0"/>
              <a:t>HOW WE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Rethinking the 12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GRADE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Proposal:</a:t>
            </a:r>
          </a:p>
          <a:p>
            <a:pPr marL="0" indent="0">
              <a:buNone/>
            </a:pPr>
            <a:r>
              <a:rPr lang="en-US" dirty="0" smtClean="0"/>
              <a:t>That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12th grade be restructured to make college and career readiness a reality for all young </a:t>
            </a:r>
            <a:r>
              <a:rPr lang="en-US" dirty="0" smtClean="0"/>
              <a:t>people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CF6-78E6-204E-AB98-C09B348E10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Rethinking the 12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GRADE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Proposal:</a:t>
            </a:r>
          </a:p>
          <a:p>
            <a:pPr marL="0" indent="0">
              <a:buNone/>
            </a:pPr>
            <a:r>
              <a:rPr lang="en-US" dirty="0"/>
              <a:t>That the 12th grade be restructured to make college and career readiness a reality for all young people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Solution: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17375E"/>
                </a:solidFill>
              </a:rPr>
              <a:t>Creation </a:t>
            </a:r>
            <a:r>
              <a:rPr lang="en-US" b="1" dirty="0">
                <a:solidFill>
                  <a:srgbClr val="17375E"/>
                </a:solidFill>
              </a:rPr>
              <a:t>of a shared transition zone </a:t>
            </a:r>
            <a:r>
              <a:rPr lang="en-US" dirty="0"/>
              <a:t>from senior year into the first year of college</a:t>
            </a:r>
            <a:r>
              <a:rPr lang="en-US" b="1" dirty="0"/>
              <a:t> </a:t>
            </a:r>
            <a:r>
              <a:rPr lang="en-US" dirty="0"/>
              <a:t>through the </a:t>
            </a:r>
            <a:r>
              <a:rPr lang="en-US" i="1" dirty="0"/>
              <a:t>co-design, co-delivery, and co-validation</a:t>
            </a:r>
            <a:r>
              <a:rPr lang="en-US" dirty="0"/>
              <a:t> of strategies by K12 and college partners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CF6-78E6-204E-AB98-C09B348E10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partnership in the shared transition zone…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CF6-78E6-204E-AB98-C09B348E109C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61062" y="1356189"/>
          <a:ext cx="8826500" cy="5330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8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of schooling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2024062"/>
            <a:ext cx="5267377" cy="3505200"/>
          </a:xfrm>
        </p:spPr>
      </p:pic>
    </p:spTree>
    <p:extLst>
      <p:ext uri="{BB962C8B-B14F-4D97-AF65-F5344CB8AC3E}">
        <p14:creationId xmlns:p14="http://schemas.microsoft.com/office/powerpoint/2010/main" val="83660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of schooling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1566863"/>
            <a:ext cx="3420934" cy="227647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057" y="2505076"/>
            <a:ext cx="6268768" cy="41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1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obs-for-the-Future-PPT-Template_0" id="{A7FE0788-815E-C04A-881B-F4E1DCF1D33D}" vid="{7F363772-FEE6-E64C-BECE-C3A581705D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 Jobs-for-the-Future-PPT-Template_2016</Template>
  <TotalTime>4458</TotalTime>
  <Words>487</Words>
  <Application>Microsoft Office PowerPoint</Application>
  <PresentationFormat>On-screen Show (4:3)</PresentationFormat>
  <Paragraphs>84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Bold</vt:lpstr>
      <vt:lpstr>Calibri</vt:lpstr>
      <vt:lpstr>Lucida Grande</vt:lpstr>
      <vt:lpstr>Office Theme</vt:lpstr>
      <vt:lpstr>Elizabeth Grant Jobs for the Future | June 23, 2016</vt:lpstr>
      <vt:lpstr>Increasing postsecondary attainment</vt:lpstr>
      <vt:lpstr>About jff</vt:lpstr>
      <vt:lpstr>HOW WE WORK</vt:lpstr>
      <vt:lpstr>Rethinking the 12TH GRADE</vt:lpstr>
      <vt:lpstr>Rethinking the 12TH GRADE</vt:lpstr>
      <vt:lpstr>Principles of partnership in the shared transition zone…</vt:lpstr>
      <vt:lpstr>Context of schooling</vt:lpstr>
      <vt:lpstr>Context of schooling</vt:lpstr>
      <vt:lpstr>Influencing policy</vt:lpstr>
      <vt:lpstr>Influencing policy</vt:lpstr>
      <vt:lpstr>Finding and solving the problems</vt:lpstr>
      <vt:lpstr>Principles of partnership in the shared transition zone…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Elizabeth Grant Jobs for the Future | June 23, 2016</dc:title>
  <dc:creator>Elizabeth Grant</dc:creator>
  <cp:lastModifiedBy>Betty Hale</cp:lastModifiedBy>
  <cp:revision>26</cp:revision>
  <cp:lastPrinted>2015-03-26T18:14:46Z</cp:lastPrinted>
  <dcterms:created xsi:type="dcterms:W3CDTF">2016-06-20T11:03:46Z</dcterms:created>
  <dcterms:modified xsi:type="dcterms:W3CDTF">2016-08-16T19:45:04Z</dcterms:modified>
</cp:coreProperties>
</file>