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99" r:id="rId3"/>
    <p:sldId id="307" r:id="rId4"/>
    <p:sldId id="291" r:id="rId5"/>
    <p:sldId id="256" r:id="rId6"/>
    <p:sldId id="290" r:id="rId7"/>
    <p:sldId id="275" r:id="rId8"/>
    <p:sldId id="293" r:id="rId9"/>
    <p:sldId id="300" r:id="rId10"/>
    <p:sldId id="309" r:id="rId11"/>
    <p:sldId id="308" r:id="rId12"/>
    <p:sldId id="303" r:id="rId13"/>
    <p:sldId id="304" r:id="rId14"/>
    <p:sldId id="296" r:id="rId15"/>
    <p:sldId id="315" r:id="rId16"/>
    <p:sldId id="316" r:id="rId17"/>
    <p:sldId id="305" r:id="rId18"/>
    <p:sldId id="310" r:id="rId19"/>
    <p:sldId id="311" r:id="rId20"/>
    <p:sldId id="301" r:id="rId21"/>
    <p:sldId id="286" r:id="rId22"/>
    <p:sldId id="306" r:id="rId23"/>
    <p:sldId id="295" r:id="rId24"/>
    <p:sldId id="312" r:id="rId25"/>
    <p:sldId id="313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632"/>
  </p:normalViewPr>
  <p:slideViewPr>
    <p:cSldViewPr>
      <p:cViewPr varScale="1">
        <p:scale>
          <a:sx n="107" d="100"/>
          <a:sy n="107" d="100"/>
        </p:scale>
        <p:origin x="43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10F96-4BBA-408E-83BE-06592D86033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BAA11-B27E-4732-8ABE-1F3C1F541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0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880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6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B976-3B9F-4071-8E73-4F884A96EC2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F3E-14E5-429B-9D9E-69312ECC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6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B976-3B9F-4071-8E73-4F884A96EC2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F3E-14E5-429B-9D9E-69312ECC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B976-3B9F-4071-8E73-4F884A96EC2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F3E-14E5-429B-9D9E-69312ECC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8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0"/>
            <a:ext cx="9144000" cy="5517232"/>
          </a:xfrm>
          <a:prstGeom prst="rect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24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B976-3B9F-4071-8E73-4F884A96EC2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F3E-14E5-429B-9D9E-69312ECC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8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B976-3B9F-4071-8E73-4F884A96EC2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F3E-14E5-429B-9D9E-69312ECC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B976-3B9F-4071-8E73-4F884A96EC2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F3E-14E5-429B-9D9E-69312ECC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B976-3B9F-4071-8E73-4F884A96EC2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F3E-14E5-429B-9D9E-69312ECC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2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B976-3B9F-4071-8E73-4F884A96EC2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F3E-14E5-429B-9D9E-69312ECC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5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B976-3B9F-4071-8E73-4F884A96EC2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F3E-14E5-429B-9D9E-69312ECC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1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B976-3B9F-4071-8E73-4F884A96EC2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F3E-14E5-429B-9D9E-69312ECC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9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B976-3B9F-4071-8E73-4F884A96EC2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F3E-14E5-429B-9D9E-69312ECC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8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CB976-3B9F-4071-8E73-4F884A96EC2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03F3E-14E5-429B-9D9E-69312ECC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8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arlthecareerbea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ssnelick@ncwdb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eadysetworkpa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6971" y="762000"/>
            <a:ext cx="5523690" cy="1588404"/>
          </a:xfrm>
          <a:prstGeom prst="rect">
            <a:avLst/>
          </a:prstGeom>
          <a:solidFill>
            <a:srgbClr val="2E1A47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텍스트 개체 틀 3"/>
          <p:cNvSpPr txBox="1">
            <a:spLocks/>
          </p:cNvSpPr>
          <p:nvPr/>
        </p:nvSpPr>
        <p:spPr>
          <a:xfrm>
            <a:off x="4114800" y="959975"/>
            <a:ext cx="4578174" cy="519677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 baseline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latin typeface="Serifa BT" panose="02060503030505020204" pitchFamily="18" charset="0"/>
              </a:rPr>
              <a:t>AEW Network Conference</a:t>
            </a:r>
          </a:p>
          <a:p>
            <a:r>
              <a:rPr lang="en-US" altLang="ko-KR" sz="2400" dirty="0">
                <a:latin typeface="Serifa BT" panose="02060503030505020204" pitchFamily="18" charset="0"/>
              </a:rPr>
              <a:t>Learning and Earning:  Pathways to Prosperity</a:t>
            </a:r>
            <a:endParaRPr lang="ko-KR" altLang="en-US" sz="2400" dirty="0">
              <a:latin typeface="Serifa BT" panose="02060503030505020204" pitchFamily="18" charset="0"/>
            </a:endParaRPr>
          </a:p>
        </p:txBody>
      </p:sp>
      <p:pic>
        <p:nvPicPr>
          <p:cNvPr id="1026" name="Picture 2" descr="Logo - Workforce Solutions for North Central PA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6"/>
          <a:stretch/>
        </p:blipFill>
        <p:spPr bwMode="auto">
          <a:xfrm>
            <a:off x="107504" y="5580957"/>
            <a:ext cx="8892480" cy="123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4"/>
          <p:cNvSpPr/>
          <p:nvPr/>
        </p:nvSpPr>
        <p:spPr>
          <a:xfrm>
            <a:off x="3535680" y="2557957"/>
            <a:ext cx="5523690" cy="1386066"/>
          </a:xfrm>
          <a:prstGeom prst="rect">
            <a:avLst/>
          </a:prstGeom>
          <a:solidFill>
            <a:srgbClr val="2E1A47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/>
              <a:t>Workforce, Education, and Business Connections – Together Building a Stronger Workforce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9872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ach Ball Png Image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33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Discuss one creative approach that you/your organization uses to engage business.</a:t>
            </a:r>
          </a:p>
        </p:txBody>
      </p:sp>
    </p:spTree>
    <p:extLst>
      <p:ext uri="{BB962C8B-B14F-4D97-AF65-F5344CB8AC3E}">
        <p14:creationId xmlns:p14="http://schemas.microsoft.com/office/powerpoint/2010/main" val="274384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Generation Industry Partnerships</a:t>
            </a:r>
          </a:p>
        </p:txBody>
      </p:sp>
      <p:pic>
        <p:nvPicPr>
          <p:cNvPr id="1026" name="Picture 2" descr="Next Generation Healthcare and Social Assistance Sector Partn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75" y="1981200"/>
            <a:ext cx="65710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64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readysetworkpa.com</a:t>
            </a:r>
          </a:p>
        </p:txBody>
      </p:sp>
      <p:pic>
        <p:nvPicPr>
          <p:cNvPr id="3" name="Picture 2" descr="Ready, Set, Work! 8 Free Cours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48" y="1449876"/>
            <a:ext cx="3799904" cy="50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70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38"/>
            <a:ext cx="8229600" cy="1143000"/>
          </a:xfrm>
        </p:spPr>
        <p:txBody>
          <a:bodyPr/>
          <a:lstStyle/>
          <a:p>
            <a:r>
              <a:rPr lang="en-US" dirty="0"/>
              <a:t>Customized Employer 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Die Setter Training</a:t>
            </a:r>
          </a:p>
          <a:p>
            <a:r>
              <a:rPr lang="en-US" sz="2400" dirty="0"/>
              <a:t>CNC Training</a:t>
            </a:r>
          </a:p>
          <a:p>
            <a:r>
              <a:rPr lang="en-US" sz="2400" dirty="0"/>
              <a:t>E &amp; I Training</a:t>
            </a:r>
          </a:p>
          <a:p>
            <a:pPr lvl="1"/>
            <a:r>
              <a:rPr lang="en-US" sz="2400" dirty="0"/>
              <a:t>Assess Needs</a:t>
            </a:r>
          </a:p>
          <a:p>
            <a:pPr lvl="1"/>
            <a:r>
              <a:rPr lang="en-US" sz="2400" dirty="0"/>
              <a:t>Develop Criteria</a:t>
            </a:r>
          </a:p>
          <a:p>
            <a:pPr lvl="1"/>
            <a:r>
              <a:rPr lang="en-US" sz="2400" dirty="0"/>
              <a:t>Issue Request for Quotes</a:t>
            </a:r>
          </a:p>
          <a:p>
            <a:pPr lvl="1"/>
            <a:r>
              <a:rPr lang="en-US" sz="2400" dirty="0"/>
              <a:t>Collaborate with </a:t>
            </a:r>
          </a:p>
          <a:p>
            <a:pPr marL="457200" lvl="1" indent="0">
              <a:buNone/>
            </a:pPr>
            <a:r>
              <a:rPr lang="en-US" sz="2400" dirty="0"/>
              <a:t>	Training Providers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die setter mach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55872" y="1797528"/>
            <a:ext cx="2615882" cy="191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n using a die setter machin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1356" y="1421849"/>
            <a:ext cx="2895600" cy="1981201"/>
          </a:xfrm>
          <a:prstGeom prst="rect">
            <a:avLst/>
          </a:prstGeom>
        </p:spPr>
      </p:pic>
      <p:pic>
        <p:nvPicPr>
          <p:cNvPr id="6" name="Content Placeholder 4" descr="A group of male students and faculty.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746" y="4488644"/>
            <a:ext cx="3229708" cy="226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37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Registered Apprenticeship</a:t>
            </a:r>
          </a:p>
        </p:txBody>
      </p:sp>
      <p:sp>
        <p:nvSpPr>
          <p:cNvPr id="4" name="AutoShape 4" descr="Image result for registered apprenticesh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registered apprenticeshi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Five Components of Registered Apprenticeship: Employer Involvement, Structured On-the-Job Learning, Related Instruction, Rewards for Skill Gains, National Occupational Credential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34369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31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Registered Pre-Apprenticeship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408" y="1752600"/>
            <a:ext cx="7886700" cy="3263504"/>
          </a:xfrm>
        </p:spPr>
        <p:txBody>
          <a:bodyPr>
            <a:normAutofit fontScale="92500"/>
          </a:bodyPr>
          <a:lstStyle/>
          <a:p>
            <a:r>
              <a:rPr lang="en-US" dirty="0"/>
              <a:t>Partnership with a Registered Apprenticeship sponsor </a:t>
            </a:r>
          </a:p>
          <a:p>
            <a:r>
              <a:rPr lang="en-US" dirty="0"/>
              <a:t>Partnership approved training and curriculum</a:t>
            </a:r>
          </a:p>
          <a:p>
            <a:r>
              <a:rPr lang="en-US" dirty="0"/>
              <a:t>Voluntary hands-on training </a:t>
            </a:r>
          </a:p>
          <a:p>
            <a:r>
              <a:rPr lang="en-US" dirty="0"/>
              <a:t>Industry-recognized credentials </a:t>
            </a:r>
          </a:p>
          <a:p>
            <a:r>
              <a:rPr lang="en-US" dirty="0"/>
              <a:t>Support services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64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A Rocky Mountain Bull El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63181"/>
            <a:ext cx="3028589" cy="242287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0091"/>
          </a:xfrm>
        </p:spPr>
        <p:txBody>
          <a:bodyPr/>
          <a:lstStyle/>
          <a:p>
            <a:r>
              <a:rPr lang="en-US" dirty="0"/>
              <a:t>Regional Action Plan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Regional Talent Attraction &amp; Retention</a:t>
            </a:r>
          </a:p>
          <a:p>
            <a:pPr lvl="1"/>
            <a:r>
              <a:rPr lang="en-US" dirty="0"/>
              <a:t>Attract people to commute to work in </a:t>
            </a:r>
          </a:p>
          <a:p>
            <a:pPr marL="457200" lvl="1" indent="0">
              <a:buNone/>
            </a:pPr>
            <a:r>
              <a:rPr lang="en-US" dirty="0"/>
              <a:t>	NC Region</a:t>
            </a:r>
          </a:p>
          <a:p>
            <a:pPr lvl="1"/>
            <a:r>
              <a:rPr lang="en-US" dirty="0"/>
              <a:t>Attract people to live and work </a:t>
            </a:r>
          </a:p>
          <a:p>
            <a:pPr marL="457200" lvl="1" indent="0">
              <a:buNone/>
            </a:pPr>
            <a:r>
              <a:rPr lang="en-US" dirty="0"/>
              <a:t>	NC Region</a:t>
            </a:r>
          </a:p>
          <a:p>
            <a:pPr lvl="1"/>
            <a:r>
              <a:rPr lang="en-US" dirty="0"/>
              <a:t>Attract young people to return </a:t>
            </a:r>
          </a:p>
          <a:p>
            <a:pPr marL="457200" lvl="1" indent="0">
              <a:buNone/>
            </a:pPr>
            <a:r>
              <a:rPr lang="en-US" dirty="0"/>
              <a:t>	to live and work in NC Region</a:t>
            </a:r>
          </a:p>
        </p:txBody>
      </p:sp>
    </p:spTree>
    <p:extLst>
      <p:ext uri="{BB962C8B-B14F-4D97-AF65-F5344CB8AC3E}">
        <p14:creationId xmlns:p14="http://schemas.microsoft.com/office/powerpoint/2010/main" val="501252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ach Ball Png Image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33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+mj-lt"/>
              </a:rPr>
              <a:t>Is your region experiencing a workforce shortage?  What is one thing that is being done to correct this?</a:t>
            </a:r>
          </a:p>
        </p:txBody>
      </p:sp>
    </p:spTree>
    <p:extLst>
      <p:ext uri="{BB962C8B-B14F-4D97-AF65-F5344CB8AC3E}">
        <p14:creationId xmlns:p14="http://schemas.microsoft.com/office/powerpoint/2010/main" val="328519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Workforce Solutions?</a:t>
            </a:r>
          </a:p>
          <a:p>
            <a:r>
              <a:rPr lang="en-US" dirty="0"/>
              <a:t>What are we doing to connect Workforce, Education, and Business?</a:t>
            </a:r>
          </a:p>
          <a:p>
            <a:pPr lvl="1"/>
            <a:r>
              <a:rPr lang="en-US" dirty="0"/>
              <a:t>Specific examples/initiatives</a:t>
            </a:r>
          </a:p>
          <a:p>
            <a:pPr lvl="1"/>
            <a:r>
              <a:rPr lang="en-US" dirty="0"/>
              <a:t>How can you replicate?</a:t>
            </a:r>
          </a:p>
          <a:p>
            <a:pPr lvl="2"/>
            <a:r>
              <a:rPr lang="en-US" dirty="0"/>
              <a:t>Key partners</a:t>
            </a:r>
          </a:p>
          <a:p>
            <a:pPr lvl="2"/>
            <a:r>
              <a:rPr lang="en-US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3001095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Bridging the Gap – Employers with Education</a:t>
            </a:r>
          </a:p>
          <a:p>
            <a:pPr lvl="1"/>
            <a:r>
              <a:rPr lang="en-US" sz="2600" dirty="0"/>
              <a:t>Business and Education Connect</a:t>
            </a:r>
          </a:p>
          <a:p>
            <a:pPr lvl="1"/>
            <a:r>
              <a:rPr lang="en-US" sz="2600" dirty="0"/>
              <a:t>PA State Local Internship </a:t>
            </a:r>
          </a:p>
          <a:p>
            <a:pPr marL="457200" lvl="1" indent="0">
              <a:buNone/>
            </a:pPr>
            <a:r>
              <a:rPr lang="en-US" sz="2600" dirty="0"/>
              <a:t>	Program (PA SLIP)</a:t>
            </a:r>
          </a:p>
          <a:p>
            <a:pPr lvl="1"/>
            <a:r>
              <a:rPr lang="en-US" sz="2600" dirty="0"/>
              <a:t>What’s So Cool About Manufacturing </a:t>
            </a:r>
          </a:p>
          <a:p>
            <a:pPr marL="457200" lvl="1" indent="0">
              <a:buNone/>
            </a:pPr>
            <a:r>
              <a:rPr lang="en-US" sz="2600" dirty="0"/>
              <a:t>	Video Contest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06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Connecting Business and Education</a:t>
            </a:r>
            <a:r>
              <a:rPr lang="en-US" dirty="0">
                <a:latin typeface="Serifa BT" panose="02060503030505020204" pitchFamily="18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Programs for Elementary, </a:t>
            </a:r>
          </a:p>
          <a:p>
            <a:pPr marL="0" indent="0">
              <a:buNone/>
            </a:pPr>
            <a:r>
              <a:rPr lang="en-US" sz="2600" dirty="0"/>
              <a:t>	Middle and High Schools</a:t>
            </a:r>
          </a:p>
          <a:p>
            <a:r>
              <a:rPr lang="en-US" sz="2600" dirty="0"/>
              <a:t>Career Cruises, Teacher in the </a:t>
            </a:r>
          </a:p>
          <a:p>
            <a:pPr marL="0" indent="0">
              <a:buNone/>
            </a:pPr>
            <a:r>
              <a:rPr lang="en-US" sz="2600" dirty="0"/>
              <a:t>	Workplace, Industry Days, Career Camps, 	Tours, Job Shadowing…</a:t>
            </a:r>
          </a:p>
          <a:p>
            <a:r>
              <a:rPr lang="en-US" sz="2600" dirty="0"/>
              <a:t>Carl the Career Bear</a:t>
            </a:r>
          </a:p>
          <a:p>
            <a:pPr marL="0" indent="0">
              <a:buNone/>
            </a:pPr>
            <a:r>
              <a:rPr lang="en-US" sz="2600" dirty="0"/>
              <a:t>	Elementary School Program	</a:t>
            </a:r>
            <a:r>
              <a:rPr lang="en-US" sz="2600" dirty="0">
                <a:hlinkClick r:id="rId2"/>
              </a:rPr>
              <a:t>www.carlthecareerbear.com</a:t>
            </a:r>
            <a:endParaRPr lang="en-US" sz="2600" dirty="0"/>
          </a:p>
          <a:p>
            <a:endParaRPr lang="en-US" sz="2600" dirty="0">
              <a:latin typeface="Serifa BT" panose="02060503030505020204" pitchFamily="18" charset="0"/>
            </a:endParaRPr>
          </a:p>
        </p:txBody>
      </p:sp>
      <p:pic>
        <p:nvPicPr>
          <p:cNvPr id="5" name="Picture 4" descr="Logo - Workforce Solutions for North Central P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1361"/>
            <a:ext cx="756639" cy="756639"/>
          </a:xfrm>
          <a:prstGeom prst="rect">
            <a:avLst/>
          </a:prstGeom>
        </p:spPr>
      </p:pic>
      <p:pic>
        <p:nvPicPr>
          <p:cNvPr id="6" name="Content Placeholder 6" descr="Two men work together at a laptop.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2279073" cy="212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arl the Career Bear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2203" r="19138" b="5903"/>
          <a:stretch/>
        </p:blipFill>
        <p:spPr>
          <a:xfrm>
            <a:off x="5943600" y="4258709"/>
            <a:ext cx="3276600" cy="18279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0858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State Local Internship Program</a:t>
            </a:r>
          </a:p>
        </p:txBody>
      </p:sp>
      <p:pic>
        <p:nvPicPr>
          <p:cNvPr id="3074" name="Picture 2" descr="Penn Highlands Summer Nursing In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7" y="1295400"/>
            <a:ext cx="4246033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wo men work at a computer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800"/>
            <a:ext cx="3402868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98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54372"/>
          </a:xfrm>
        </p:spPr>
        <p:txBody>
          <a:bodyPr>
            <a:noAutofit/>
          </a:bodyPr>
          <a:lstStyle/>
          <a:p>
            <a:r>
              <a:rPr lang="en-US" dirty="0"/>
              <a:t>Dream It Do It PA –What’s So Cool About Manufacturing Video Contest</a:t>
            </a:r>
          </a:p>
        </p:txBody>
      </p:sp>
      <p:pic>
        <p:nvPicPr>
          <p:cNvPr id="5" name="Picture 4" descr="Logo - Workforce Solutions for North Central P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1361"/>
            <a:ext cx="756639" cy="756639"/>
          </a:xfrm>
          <a:prstGeom prst="rect">
            <a:avLst/>
          </a:prstGeom>
        </p:spPr>
      </p:pic>
      <p:pic>
        <p:nvPicPr>
          <p:cNvPr id="2050" name="Picture 2" descr="A group of students hold up a glass award with their instructors standing behind them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80" y="2332037"/>
            <a:ext cx="566003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12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ach Ball Png Image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95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What is something you/your organization is doing to better prepare our youth to make informed career decisions?</a:t>
            </a:r>
          </a:p>
        </p:txBody>
      </p:sp>
    </p:spTree>
    <p:extLst>
      <p:ext uri="{BB962C8B-B14F-4D97-AF65-F5344CB8AC3E}">
        <p14:creationId xmlns:p14="http://schemas.microsoft.com/office/powerpoint/2010/main" val="181301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17575"/>
          </a:xfrm>
        </p:spPr>
        <p:txBody>
          <a:bodyPr/>
          <a:lstStyle/>
          <a:p>
            <a:r>
              <a:rPr lang="en-US" dirty="0">
                <a:latin typeface="Serifa BT" panose="02060503030505020204" pitchFamily="18" charset="0"/>
              </a:rPr>
              <a:t>Contact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Serifa BT" panose="02060503030505020204" pitchFamily="18" charset="0"/>
              </a:rPr>
              <a:t>Susie </a:t>
            </a:r>
            <a:r>
              <a:rPr lang="en-US" dirty="0" err="1">
                <a:latin typeface="Serifa BT" panose="02060503030505020204" pitchFamily="18" charset="0"/>
              </a:rPr>
              <a:t>Snelick</a:t>
            </a:r>
            <a:r>
              <a:rPr lang="en-US" dirty="0">
                <a:latin typeface="Serifa BT" panose="02060503030505020204" pitchFamily="18" charset="0"/>
              </a:rPr>
              <a:t>, Executive Director</a:t>
            </a:r>
          </a:p>
          <a:p>
            <a:r>
              <a:rPr lang="en-US" dirty="0">
                <a:latin typeface="Serifa BT" panose="02060503030505020204" pitchFamily="18" charset="0"/>
                <a:hlinkClick r:id="rId2"/>
              </a:rPr>
              <a:t>ssnelick@ncwdb.org</a:t>
            </a:r>
            <a:endParaRPr lang="en-US" dirty="0">
              <a:latin typeface="Serifa BT" panose="02060503030505020204" pitchFamily="18" charset="0"/>
            </a:endParaRPr>
          </a:p>
          <a:p>
            <a:endParaRPr lang="en-US" dirty="0">
              <a:latin typeface="Serifa BT" panose="02060503030505020204" pitchFamily="18" charset="0"/>
            </a:endParaRPr>
          </a:p>
          <a:p>
            <a:endParaRPr lang="en-US" dirty="0">
              <a:latin typeface="Serifa BT" panose="02060503030505020204" pitchFamily="18" charset="0"/>
            </a:endParaRPr>
          </a:p>
          <a:p>
            <a:r>
              <a:rPr lang="en-US" dirty="0">
                <a:latin typeface="Serifa BT" panose="02060503030505020204" pitchFamily="18" charset="0"/>
              </a:rPr>
              <a:t>425 Old Kersey Road</a:t>
            </a:r>
          </a:p>
          <a:p>
            <a:r>
              <a:rPr lang="en-US" dirty="0">
                <a:latin typeface="Serifa BT" panose="02060503030505020204" pitchFamily="18" charset="0"/>
              </a:rPr>
              <a:t>Kersey PA 15846</a:t>
            </a:r>
          </a:p>
          <a:p>
            <a:r>
              <a:rPr lang="en-US" dirty="0">
                <a:latin typeface="Serifa BT" panose="02060503030505020204" pitchFamily="18" charset="0"/>
              </a:rPr>
              <a:t>814-245-1835 ext. 102</a:t>
            </a:r>
          </a:p>
          <a:p>
            <a:endParaRPr lang="en-US" dirty="0">
              <a:latin typeface="Serifa BT" panose="02060503030505020204" pitchFamily="18" charset="0"/>
            </a:endParaRPr>
          </a:p>
          <a:p>
            <a:endParaRPr lang="en-US" dirty="0">
              <a:latin typeface="Serifa BT" panose="02060503030505020204" pitchFamily="18" charset="0"/>
            </a:endParaRPr>
          </a:p>
          <a:p>
            <a:endParaRPr lang="en-US" dirty="0">
              <a:latin typeface="Serifa BT" panose="02060503030505020204" pitchFamily="18" charset="0"/>
            </a:endParaRPr>
          </a:p>
          <a:p>
            <a:endParaRPr lang="en-US" dirty="0">
              <a:latin typeface="Serifa BT" panose="02060503030505020204" pitchFamily="18" charset="0"/>
            </a:endParaRPr>
          </a:p>
        </p:txBody>
      </p:sp>
      <p:pic>
        <p:nvPicPr>
          <p:cNvPr id="4" name="Picture 3" descr="Logo - Workforce Solutions for North Central P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6" y="152400"/>
            <a:ext cx="54864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0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ach Ball Png Image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1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6989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r>
              <a:rPr lang="en-US" sz="3600" b="1" dirty="0"/>
              <a:t>Who Is Workforce Solutions?</a:t>
            </a:r>
            <a:br>
              <a:rPr lang="en-US" sz="3600" b="1" dirty="0"/>
            </a:br>
            <a:r>
              <a:rPr lang="en-US" sz="2000" dirty="0">
                <a:latin typeface="Serifa BT" panose="02060503030505020204" pitchFamily="18" charset="0"/>
              </a:rPr>
              <a:t>Workforce Development Board (WDB) serving the counties of Cameron, Clearfield, Elk, Jefferson, McKean and Potter</a:t>
            </a:r>
            <a:br>
              <a:rPr lang="en-US" sz="2000" dirty="0">
                <a:latin typeface="Serifa BT" panose="02060503030505020204" pitchFamily="18" charset="0"/>
              </a:rPr>
            </a:br>
            <a:endParaRPr lang="en-US" sz="3600" b="1" dirty="0">
              <a:latin typeface="Serifa BT" panose="0206050303050502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72194"/>
            <a:ext cx="4038600" cy="4038600"/>
          </a:xfrm>
        </p:spPr>
        <p:txBody>
          <a:bodyPr>
            <a:noAutofit/>
          </a:bodyPr>
          <a:lstStyle/>
          <a:p>
            <a:r>
              <a:rPr lang="en-US" sz="2400" b="1" dirty="0"/>
              <a:t>VISION:  </a:t>
            </a:r>
            <a:r>
              <a:rPr lang="en-GB" sz="2400" dirty="0"/>
              <a:t>The North Central Workforce Development Board will be a strategic </a:t>
            </a:r>
            <a:r>
              <a:rPr lang="en-GB" sz="2400" b="1" dirty="0"/>
              <a:t>workforce development </a:t>
            </a:r>
            <a:r>
              <a:rPr lang="en-GB" sz="2400" dirty="0"/>
              <a:t>leader focused on promoting </a:t>
            </a:r>
            <a:r>
              <a:rPr lang="en-GB" sz="2400" b="1" dirty="0"/>
              <a:t>economic prosperity </a:t>
            </a:r>
            <a:r>
              <a:rPr lang="en-GB" sz="2400" dirty="0"/>
              <a:t>and </a:t>
            </a:r>
            <a:r>
              <a:rPr lang="en-GB" sz="2400" b="1" dirty="0"/>
              <a:t>self-sufficiency </a:t>
            </a:r>
            <a:r>
              <a:rPr lang="en-GB" sz="2400" dirty="0"/>
              <a:t>of individuals by creating a workforce that is competitive in the global marketplace.</a:t>
            </a:r>
            <a:endParaRPr lang="en-US" sz="2400" dirty="0"/>
          </a:p>
          <a:p>
            <a:pPr marL="0" indent="0">
              <a:buNone/>
            </a:pPr>
            <a:endParaRPr lang="en-GB" sz="1600" dirty="0"/>
          </a:p>
          <a:p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4754" y="1524000"/>
            <a:ext cx="4038600" cy="4818611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GB" sz="2400" b="1" dirty="0"/>
              <a:t>MISSION</a:t>
            </a:r>
            <a:r>
              <a:rPr lang="en-GB" sz="2400" dirty="0"/>
              <a:t>: The North Central Workforce Development Board serves as the premier facilitator of an innovative </a:t>
            </a:r>
            <a:r>
              <a:rPr lang="en-GB" sz="2400" b="1" dirty="0"/>
              <a:t>workforce development system </a:t>
            </a:r>
            <a:r>
              <a:rPr lang="en-GB" sz="2400" dirty="0"/>
              <a:t>that meets the changing human capital needs of our </a:t>
            </a:r>
            <a:r>
              <a:rPr lang="en-GB" sz="2400" b="1" dirty="0"/>
              <a:t>employers</a:t>
            </a:r>
            <a:r>
              <a:rPr lang="en-GB" sz="2400" dirty="0"/>
              <a:t> and provides resources for our </a:t>
            </a:r>
            <a:r>
              <a:rPr lang="en-GB" sz="2400" b="1" dirty="0"/>
              <a:t>job seekers </a:t>
            </a:r>
            <a:r>
              <a:rPr lang="en-GB" sz="2400" dirty="0"/>
              <a:t>that maximizes their career potential and focuses on the customers’ needs. 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Logo - Workforce Solutions for North Central P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1361"/>
            <a:ext cx="756639" cy="75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2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- Workforce Solutions for North Central P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880" y="203200"/>
            <a:ext cx="5486400" cy="1920240"/>
          </a:xfrm>
          <a:prstGeom prst="rect">
            <a:avLst/>
          </a:prstGeom>
        </p:spPr>
      </p:pic>
      <p:pic>
        <p:nvPicPr>
          <p:cNvPr id="6" name="Picture 5" descr="Map of Pennsylvania by county, with the north central area shaded blue.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57200" y="923255"/>
            <a:ext cx="6096000" cy="469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stag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21200"/>
            <a:ext cx="32062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ennsylvania Wilds: Artisan. Image of pottery and jewelry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061" y="1756996"/>
            <a:ext cx="397110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Zippo ligh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67" y="4652596"/>
            <a:ext cx="15430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59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Enhancing Public-Private Partnerships</a:t>
            </a:r>
          </a:p>
          <a:p>
            <a:pPr lvl="0"/>
            <a:r>
              <a:rPr lang="en-US" sz="3200" dirty="0"/>
              <a:t>Engaging in Sector Strategies</a:t>
            </a:r>
          </a:p>
          <a:p>
            <a:pPr lvl="0"/>
            <a:r>
              <a:rPr lang="en-US" sz="3200" dirty="0"/>
              <a:t>Designing Innovative Workforce Strategies</a:t>
            </a:r>
          </a:p>
          <a:p>
            <a:pPr lvl="0"/>
            <a:r>
              <a:rPr lang="en-US" sz="3200" dirty="0"/>
              <a:t>Identifying Career Pathways</a:t>
            </a:r>
          </a:p>
          <a:p>
            <a:pPr lvl="0"/>
            <a:r>
              <a:rPr lang="en-US" sz="3200" dirty="0"/>
              <a:t>Maintaining a Customer-Centered Approach</a:t>
            </a:r>
          </a:p>
          <a:p>
            <a:endParaRPr lang="en-US" sz="3200" dirty="0"/>
          </a:p>
        </p:txBody>
      </p:sp>
      <p:pic>
        <p:nvPicPr>
          <p:cNvPr id="4" name="Picture 3" descr="Logo - Workforce Solutions for North Central P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1361"/>
            <a:ext cx="756639" cy="75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Our Role in the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Develop the Regional Strategic Plan for the Workforce System </a:t>
            </a:r>
          </a:p>
          <a:p>
            <a:r>
              <a:rPr lang="en-US" dirty="0"/>
              <a:t>Policy and Administration</a:t>
            </a:r>
          </a:p>
          <a:p>
            <a:r>
              <a:rPr lang="en-US" dirty="0"/>
              <a:t>Recipient of Workforce Innovation and Opportunity Act (WIOA) funding</a:t>
            </a:r>
          </a:p>
          <a:p>
            <a:r>
              <a:rPr lang="en-US" dirty="0"/>
              <a:t>Procure for Title I Services</a:t>
            </a:r>
          </a:p>
          <a:p>
            <a:r>
              <a:rPr lang="en-US" dirty="0"/>
              <a:t>Charter/Certify the PA CareerLink® (One-Stop) system</a:t>
            </a:r>
          </a:p>
          <a:p>
            <a:pPr lvl="1"/>
            <a:r>
              <a:rPr lang="en-US" dirty="0"/>
              <a:t>Provide support to the system</a:t>
            </a:r>
          </a:p>
          <a:p>
            <a:r>
              <a:rPr lang="en-US" dirty="0"/>
              <a:t>Provide Labor Market Information (LMI)</a:t>
            </a:r>
          </a:p>
          <a:p>
            <a:r>
              <a:rPr lang="en-US" b="1" dirty="0"/>
              <a:t>Implement Sector Partnerships</a:t>
            </a:r>
          </a:p>
          <a:p>
            <a:r>
              <a:rPr lang="en-US" b="1" dirty="0"/>
              <a:t>Business and Education Connect Initiative</a:t>
            </a:r>
          </a:p>
          <a:p>
            <a:r>
              <a:rPr lang="en-US" dirty="0"/>
              <a:t>Maintain Eligible Training Provider List</a:t>
            </a:r>
          </a:p>
          <a:p>
            <a:r>
              <a:rPr lang="en-US" dirty="0"/>
              <a:t>Collaboration – Connector – Intermediary Services</a:t>
            </a:r>
          </a:p>
          <a:p>
            <a:r>
              <a:rPr lang="en-US" dirty="0"/>
              <a:t>Collaborate with county/regional economic development entities and other stakeholders</a:t>
            </a:r>
            <a:endParaRPr lang="en-US" dirty="0">
              <a:latin typeface="Serifa BT" panose="02060503030505020204" pitchFamily="18" charset="0"/>
            </a:endParaRPr>
          </a:p>
        </p:txBody>
      </p:sp>
      <p:pic>
        <p:nvPicPr>
          <p:cNvPr id="4" name="Picture 3" descr="Logo - Workforce Solutions for North Central P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1361"/>
            <a:ext cx="756639" cy="75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4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4582" y="1853462"/>
            <a:ext cx="4827737" cy="1880338"/>
          </a:xfrm>
          <a:prstGeom prst="rect">
            <a:avLst/>
          </a:prstGeom>
          <a:solidFill>
            <a:srgbClr val="2E1A47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텍스트 개체 틀 3"/>
          <p:cNvSpPr txBox="1">
            <a:spLocks/>
          </p:cNvSpPr>
          <p:nvPr/>
        </p:nvSpPr>
        <p:spPr>
          <a:xfrm>
            <a:off x="2568632" y="1853462"/>
            <a:ext cx="4563687" cy="1518458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 baseline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latin typeface="Serifa BT" panose="02060503030505020204" pitchFamily="18" charset="0"/>
              </a:rPr>
              <a:t>Creative Collaboration</a:t>
            </a:r>
          </a:p>
          <a:p>
            <a:pPr algn="ctr"/>
            <a:r>
              <a:rPr lang="en-US" altLang="ko-KR" sz="2400" dirty="0">
                <a:latin typeface="Serifa BT" panose="02060503030505020204" pitchFamily="18" charset="0"/>
              </a:rPr>
              <a:t>Workforce, Education, &amp; Business </a:t>
            </a:r>
          </a:p>
          <a:p>
            <a:pPr algn="ctr"/>
            <a:endParaRPr lang="ko-KR" altLang="en-US" dirty="0">
              <a:latin typeface="Serifa BT" panose="02060503030505020204" pitchFamily="18" charset="0"/>
            </a:endParaRPr>
          </a:p>
        </p:txBody>
      </p:sp>
      <p:pic>
        <p:nvPicPr>
          <p:cNvPr id="8" name="Picture 7" descr="Logo - Workforce Solutions for North Central P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1361"/>
            <a:ext cx="756639" cy="75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5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Meeting Business’ Needs	</a:t>
            </a:r>
          </a:p>
          <a:p>
            <a:pPr lvl="1"/>
            <a:r>
              <a:rPr lang="en-US" dirty="0"/>
              <a:t>Next Generation Industry Partnerships</a:t>
            </a:r>
          </a:p>
          <a:p>
            <a:pPr lvl="1"/>
            <a:r>
              <a:rPr lang="en-US" dirty="0"/>
              <a:t>Ready Set Work website – </a:t>
            </a:r>
            <a:r>
              <a:rPr lang="en-US" dirty="0">
                <a:hlinkClick r:id="rId2"/>
              </a:rPr>
              <a:t>https://readysetworkpa.com</a:t>
            </a:r>
            <a:endParaRPr lang="en-US" dirty="0"/>
          </a:p>
          <a:p>
            <a:pPr lvl="1"/>
            <a:r>
              <a:rPr lang="en-US" dirty="0"/>
              <a:t>Customized Employer Training</a:t>
            </a:r>
          </a:p>
          <a:p>
            <a:pPr lvl="2"/>
            <a:r>
              <a:rPr lang="en-US" dirty="0"/>
              <a:t>Die Setter Training with Penn State DuBois</a:t>
            </a:r>
          </a:p>
          <a:p>
            <a:pPr lvl="2"/>
            <a:r>
              <a:rPr lang="en-US" dirty="0"/>
              <a:t>CNC Training with Clearfield County Career and Technology Center and Penn State DuBois</a:t>
            </a:r>
          </a:p>
          <a:p>
            <a:pPr lvl="2"/>
            <a:r>
              <a:rPr lang="en-US" dirty="0"/>
              <a:t>Electronics and Instrumentation Training with Penn College of Technology	</a:t>
            </a:r>
          </a:p>
          <a:p>
            <a:pPr lvl="1"/>
            <a:r>
              <a:rPr lang="en-US" dirty="0"/>
              <a:t>Registered Apprenticeships/Registered Pre-Apprentice</a:t>
            </a:r>
          </a:p>
          <a:p>
            <a:pPr lvl="1"/>
            <a:r>
              <a:rPr lang="en-US" dirty="0"/>
              <a:t>Regional Action Plan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95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448</Words>
  <Application>Microsoft Office PowerPoint</Application>
  <PresentationFormat>On-screen Show (4:3)</PresentationFormat>
  <Paragraphs>104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Serifa BT</vt:lpstr>
      <vt:lpstr>Office Theme</vt:lpstr>
      <vt:lpstr>PowerPoint Presentation</vt:lpstr>
      <vt:lpstr>Overview of Presentation</vt:lpstr>
      <vt:lpstr>PowerPoint Presentation</vt:lpstr>
      <vt:lpstr> Who Is Workforce Solutions? Workforce Development Board (WDB) serving the counties of Cameron, Clearfield, Elk, Jefferson, McKean and Potter </vt:lpstr>
      <vt:lpstr>PowerPoint Presentation</vt:lpstr>
      <vt:lpstr>Goals</vt:lpstr>
      <vt:lpstr>Our Role in the Region</vt:lpstr>
      <vt:lpstr>PowerPoint Presentation</vt:lpstr>
      <vt:lpstr>Creative Collaboration</vt:lpstr>
      <vt:lpstr>PowerPoint Presentation</vt:lpstr>
      <vt:lpstr>PowerPoint Presentation</vt:lpstr>
      <vt:lpstr>Next Generation Industry Partnerships</vt:lpstr>
      <vt:lpstr>readysetworkpa.com</vt:lpstr>
      <vt:lpstr>Customized Employer Training</vt:lpstr>
      <vt:lpstr>Registered Apprenticeship</vt:lpstr>
      <vt:lpstr>Registered Pre-Apprenticeship</vt:lpstr>
      <vt:lpstr>Regional Action Plan</vt:lpstr>
      <vt:lpstr>PowerPoint Presentation</vt:lpstr>
      <vt:lpstr>PowerPoint Presentation</vt:lpstr>
      <vt:lpstr>Creative Collaboration</vt:lpstr>
      <vt:lpstr>Connecting Business and Education </vt:lpstr>
      <vt:lpstr>PA State Local Internship Program</vt:lpstr>
      <vt:lpstr>Dream It Do It PA –What’s So Cool About Manufacturing Video Contest</vt:lpstr>
      <vt:lpstr>PowerPoint Presentation</vt:lpstr>
      <vt:lpstr>PowerPoint Presentation</vt:lpstr>
      <vt:lpstr>Contact Information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Eric Cline</cp:lastModifiedBy>
  <cp:revision>45</cp:revision>
  <dcterms:created xsi:type="dcterms:W3CDTF">2017-07-05T15:55:00Z</dcterms:created>
  <dcterms:modified xsi:type="dcterms:W3CDTF">2019-09-20T21:18:19Z</dcterms:modified>
</cp:coreProperties>
</file>