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7" r:id="rId2"/>
    <p:sldId id="335" r:id="rId3"/>
    <p:sldId id="352" r:id="rId4"/>
    <p:sldId id="321" r:id="rId5"/>
    <p:sldId id="349" r:id="rId6"/>
    <p:sldId id="350" r:id="rId7"/>
    <p:sldId id="351" r:id="rId8"/>
    <p:sldId id="300" r:id="rId9"/>
    <p:sldId id="301" r:id="rId10"/>
    <p:sldId id="340" r:id="rId11"/>
    <p:sldId id="339" r:id="rId12"/>
    <p:sldId id="341" r:id="rId13"/>
    <p:sldId id="322" r:id="rId14"/>
    <p:sldId id="325" r:id="rId15"/>
    <p:sldId id="326" r:id="rId16"/>
    <p:sldId id="327" r:id="rId17"/>
    <p:sldId id="328" r:id="rId18"/>
    <p:sldId id="342" r:id="rId19"/>
    <p:sldId id="324" r:id="rId20"/>
    <p:sldId id="353" r:id="rId21"/>
    <p:sldId id="354" r:id="rId22"/>
    <p:sldId id="357" r:id="rId23"/>
    <p:sldId id="338" r:id="rId24"/>
    <p:sldId id="356" r:id="rId25"/>
    <p:sldId id="336" r:id="rId26"/>
    <p:sldId id="344" r:id="rId27"/>
    <p:sldId id="358" r:id="rId28"/>
    <p:sldId id="331" r:id="rId29"/>
    <p:sldId id="345" r:id="rId30"/>
    <p:sldId id="346" r:id="rId31"/>
    <p:sldId id="355" r:id="rId32"/>
    <p:sldId id="337" r:id="rId33"/>
    <p:sldId id="293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444AEC-3A12-4DEA-8E30-51F16876CFA6}">
          <p14:sldIdLst>
            <p14:sldId id="257"/>
            <p14:sldId id="335"/>
            <p14:sldId id="352"/>
            <p14:sldId id="321"/>
            <p14:sldId id="349"/>
            <p14:sldId id="350"/>
            <p14:sldId id="351"/>
            <p14:sldId id="300"/>
            <p14:sldId id="301"/>
            <p14:sldId id="340"/>
            <p14:sldId id="339"/>
            <p14:sldId id="341"/>
            <p14:sldId id="322"/>
            <p14:sldId id="325"/>
            <p14:sldId id="326"/>
            <p14:sldId id="327"/>
            <p14:sldId id="328"/>
            <p14:sldId id="342"/>
            <p14:sldId id="324"/>
            <p14:sldId id="353"/>
            <p14:sldId id="354"/>
            <p14:sldId id="357"/>
            <p14:sldId id="338"/>
            <p14:sldId id="356"/>
            <p14:sldId id="336"/>
            <p14:sldId id="344"/>
            <p14:sldId id="358"/>
            <p14:sldId id="331"/>
            <p14:sldId id="345"/>
            <p14:sldId id="346"/>
            <p14:sldId id="355"/>
            <p14:sldId id="337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67C1E-E1D7-4463-A6D9-DFF5044568DE}" v="2" dt="2019-06-18T13:55:29.262"/>
    <p1510:client id="{44651DE2-CCBD-42B7-9061-514A07EE02E0}" v="80" dt="2019-06-17T21:01:10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1652" autoAdjust="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Chamberlain" userId="3ec54531-0860-4446-9d6a-d01962fbdc73" providerId="ADAL" clId="{2A967C1E-E1D7-4463-A6D9-DFF5044568DE}"/>
    <pc:docChg chg="modSld">
      <pc:chgData name="Michael Chamberlain" userId="3ec54531-0860-4446-9d6a-d01962fbdc73" providerId="ADAL" clId="{2A967C1E-E1D7-4463-A6D9-DFF5044568DE}" dt="2019-06-18T13:55:29.261" v="1" actId="403"/>
      <pc:docMkLst>
        <pc:docMk/>
      </pc:docMkLst>
      <pc:sldChg chg="modSp">
        <pc:chgData name="Michael Chamberlain" userId="3ec54531-0860-4446-9d6a-d01962fbdc73" providerId="ADAL" clId="{2A967C1E-E1D7-4463-A6D9-DFF5044568DE}" dt="2019-06-18T13:55:29.261" v="1" actId="403"/>
        <pc:sldMkLst>
          <pc:docMk/>
          <pc:sldMk cId="683050415" sldId="321"/>
        </pc:sldMkLst>
        <pc:spChg chg="mod">
          <ac:chgData name="Michael Chamberlain" userId="3ec54531-0860-4446-9d6a-d01962fbdc73" providerId="ADAL" clId="{2A967C1E-E1D7-4463-A6D9-DFF5044568DE}" dt="2019-06-18T13:55:29.261" v="1" actId="403"/>
          <ac:spMkLst>
            <pc:docMk/>
            <pc:sldMk cId="683050415" sldId="321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76DD55-B9AE-4893-80B6-5466875EF1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0A6D7-F404-4AD8-8F14-CFFCA4083E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FD8DC54C-3C01-4D39-BEB4-E3934527803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FA071-E06E-4197-A0B5-067FBA92EA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B1FCA-795F-41B6-9287-92567FACE6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DD17C6D1-A129-444E-AB42-65F899A9E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27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720F96EC-A2F6-4EBB-A434-B986F8F69F70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15156"/>
            <a:ext cx="5609588" cy="418369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F1F600D-6B96-4A8F-B311-129D0493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21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39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9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9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9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9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9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24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9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70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28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9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65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61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63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9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71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56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9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404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169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2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170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91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9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34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61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14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82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00D-6B96-4A8F-B311-129D04931D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1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14801"/>
            <a:ext cx="7772400" cy="914399"/>
          </a:xfrm>
          <a:prstGeom prst="rect">
            <a:avLst/>
          </a:prstGeom>
        </p:spPr>
        <p:txBody>
          <a:bodyPr vert="horz"/>
          <a:lstStyle>
            <a:lvl1pPr>
              <a:defRPr sz="5200" b="1" i="0" kern="1200" cap="all" spc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0668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cap="all">
                <a:solidFill>
                  <a:schemeClr val="bg1"/>
                </a:solidFill>
                <a:latin typeface="Tw Cen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8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-Pictur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47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quare Bulle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 l="33096" t="34326" r="33492" b="32307"/>
          <a:stretch>
            <a:fillRect/>
          </a:stretch>
        </p:blipFill>
        <p:spPr bwMode="auto">
          <a:xfrm>
            <a:off x="8077200" y="60960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  <a:prstGeom prst="rect">
            <a:avLst/>
          </a:prstGeom>
        </p:spPr>
        <p:txBody>
          <a:bodyPr vert="horz" anchor="t"/>
          <a:lstStyle>
            <a:lvl1pPr algn="l">
              <a:defRPr sz="3600" b="1" cap="all" baseline="0">
                <a:solidFill>
                  <a:srgbClr val="038A00"/>
                </a:solidFill>
                <a:latin typeface="Tw Cen MT"/>
                <a:cs typeface="Tw Cen M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9763"/>
          </a:xfrm>
          <a:prstGeom prst="rect">
            <a:avLst/>
          </a:prstGeom>
        </p:spPr>
        <p:txBody>
          <a:bodyPr vert="horz"/>
          <a:lstStyle>
            <a:lvl1pPr marL="548640" indent="-274320">
              <a:buClr>
                <a:srgbClr val="038A00"/>
              </a:buClr>
              <a:buFont typeface="Wingdings" charset="2"/>
              <a:buChar char="§"/>
              <a:defRPr sz="2400" baseline="0">
                <a:solidFill>
                  <a:srgbClr val="333333"/>
                </a:solidFill>
                <a:latin typeface="Tw Cen MT"/>
                <a:cs typeface="Tw Cen MT"/>
              </a:defRPr>
            </a:lvl1pPr>
            <a:lvl2pPr marL="1097280" indent="-292608">
              <a:buClr>
                <a:srgbClr val="038A00"/>
              </a:buClr>
              <a:defRPr sz="2100">
                <a:solidFill>
                  <a:srgbClr val="333333"/>
                </a:solidFill>
                <a:latin typeface="Tw Cen MT"/>
                <a:cs typeface="Tw Cen MT"/>
              </a:defRPr>
            </a:lvl2pPr>
            <a:lvl3pPr marL="1627632" indent="-237744">
              <a:buClr>
                <a:srgbClr val="038A00"/>
              </a:buClr>
              <a:buFont typeface="Wingdings" charset="2"/>
              <a:buChar char="§"/>
              <a:defRPr sz="1800">
                <a:solidFill>
                  <a:srgbClr val="333333"/>
                </a:solidFill>
                <a:latin typeface="Tw Cen MT"/>
                <a:cs typeface="Tw Cen MT"/>
              </a:defRPr>
            </a:lvl3pPr>
            <a:lvl4pPr marL="2176272" indent="-274320">
              <a:buClr>
                <a:srgbClr val="038A00"/>
              </a:buClr>
              <a:defRPr sz="1600">
                <a:solidFill>
                  <a:srgbClr val="333333"/>
                </a:solidFill>
                <a:latin typeface="Tw Cen MT"/>
                <a:cs typeface="Tw Cen MT"/>
              </a:defRPr>
            </a:lvl4pPr>
            <a:lvl5pPr>
              <a:buClr>
                <a:srgbClr val="038A00"/>
              </a:buCl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57200" y="792163"/>
            <a:ext cx="8229600" cy="503237"/>
          </a:xfrm>
          <a:prstGeom prst="rect">
            <a:avLst/>
          </a:prstGeom>
        </p:spPr>
        <p:txBody>
          <a:bodyPr vert="horz"/>
          <a:lstStyle>
            <a:lvl1pPr marL="365760">
              <a:buFontTx/>
              <a:buNone/>
              <a:defRPr sz="2000" cap="all">
                <a:solidFill>
                  <a:srgbClr val="038A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685800" y="6492875"/>
            <a:ext cx="533400" cy="365125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0D75AF9-1AB5-42D9-A753-F16D0C7DEE1E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15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Number Bulle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 l="33096" t="34326" r="33492" b="32307"/>
          <a:stretch>
            <a:fillRect/>
          </a:stretch>
        </p:blipFill>
        <p:spPr bwMode="auto">
          <a:xfrm>
            <a:off x="8077200" y="60960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  <a:prstGeom prst="rect">
            <a:avLst/>
          </a:prstGeom>
        </p:spPr>
        <p:txBody>
          <a:bodyPr vert="horz" anchor="t"/>
          <a:lstStyle>
            <a:lvl1pPr algn="l">
              <a:defRPr sz="3600" b="1" cap="all" baseline="0">
                <a:solidFill>
                  <a:srgbClr val="038A00"/>
                </a:solidFill>
                <a:latin typeface="Tw Cen MT"/>
                <a:cs typeface="Tw Cen M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9763"/>
          </a:xfrm>
          <a:prstGeom prst="rect">
            <a:avLst/>
          </a:prstGeom>
        </p:spPr>
        <p:txBody>
          <a:bodyPr vert="horz"/>
          <a:lstStyle>
            <a:lvl1pPr marL="594360" indent="-365760">
              <a:buClr>
                <a:srgbClr val="038A00"/>
              </a:buClr>
              <a:buFont typeface="+mj-lt"/>
              <a:buAutoNum type="arabicPeriod"/>
              <a:defRPr sz="2400" baseline="0">
                <a:solidFill>
                  <a:srgbClr val="333333"/>
                </a:solidFill>
                <a:latin typeface="Tw Cen MT"/>
                <a:cs typeface="Tw Cen MT"/>
              </a:defRPr>
            </a:lvl1pPr>
            <a:lvl2pPr marL="1170432" indent="-347472">
              <a:buClr>
                <a:srgbClr val="038A00"/>
              </a:buClr>
              <a:buFont typeface="+mj-lt"/>
              <a:buAutoNum type="alphaLcPeriod"/>
              <a:defRPr sz="2100">
                <a:solidFill>
                  <a:srgbClr val="333333"/>
                </a:solidFill>
                <a:latin typeface="Tw Cen MT"/>
                <a:cs typeface="Tw Cen MT"/>
              </a:defRPr>
            </a:lvl2pPr>
            <a:lvl3pPr marL="1719072" indent="-256032">
              <a:buClr>
                <a:srgbClr val="038A00"/>
              </a:buClr>
              <a:buFont typeface="+mj-lt"/>
              <a:buAutoNum type="romanLcPeriod"/>
              <a:defRPr sz="1800">
                <a:solidFill>
                  <a:srgbClr val="333333"/>
                </a:solidFill>
                <a:latin typeface="Tw Cen MT"/>
                <a:cs typeface="Tw Cen MT"/>
              </a:defRPr>
            </a:lvl3pPr>
            <a:lvl4pPr marL="2212848" indent="-256032">
              <a:buClr>
                <a:srgbClr val="038A00"/>
              </a:buClr>
              <a:buFont typeface="Wingdings" charset="2"/>
              <a:buChar char="§"/>
              <a:defRPr sz="1600">
                <a:solidFill>
                  <a:srgbClr val="333333"/>
                </a:solidFill>
                <a:latin typeface="Tw Cen MT"/>
                <a:cs typeface="Tw Cen MT"/>
              </a:defRPr>
            </a:lvl4pPr>
            <a:lvl5pPr>
              <a:buClr>
                <a:srgbClr val="038A00"/>
              </a:buCl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57200" y="792163"/>
            <a:ext cx="8229600" cy="503237"/>
          </a:xfrm>
          <a:prstGeom prst="rect">
            <a:avLst/>
          </a:prstGeom>
        </p:spPr>
        <p:txBody>
          <a:bodyPr vert="horz"/>
          <a:lstStyle>
            <a:lvl1pPr marL="365760">
              <a:buFontTx/>
              <a:buNone/>
              <a:defRPr sz="2000" cap="all">
                <a:solidFill>
                  <a:srgbClr val="038A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685800" y="6492875"/>
            <a:ext cx="533400" cy="365125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422C65B-9368-4F43-BB17-E2CA070FF61F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20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 l="33096" t="34326" r="33492" b="32307"/>
          <a:stretch>
            <a:fillRect/>
          </a:stretch>
        </p:blipFill>
        <p:spPr bwMode="auto">
          <a:xfrm>
            <a:off x="8077200" y="60960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  <a:prstGeom prst="rect">
            <a:avLst/>
          </a:prstGeom>
        </p:spPr>
        <p:txBody>
          <a:bodyPr vert="horz" anchor="t"/>
          <a:lstStyle>
            <a:lvl1pPr algn="l">
              <a:defRPr sz="3600" b="1" cap="all" baseline="0">
                <a:solidFill>
                  <a:srgbClr val="038A00"/>
                </a:solidFill>
                <a:latin typeface="Tw Cen MT"/>
                <a:cs typeface="Tw Cen M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0"/>
          </p:nvPr>
        </p:nvSpPr>
        <p:spPr>
          <a:xfrm>
            <a:off x="457200" y="1295400"/>
            <a:ext cx="8229600" cy="44497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57200" y="792163"/>
            <a:ext cx="8229600" cy="503237"/>
          </a:xfrm>
          <a:prstGeom prst="rect">
            <a:avLst/>
          </a:prstGeom>
        </p:spPr>
        <p:txBody>
          <a:bodyPr vert="horz"/>
          <a:lstStyle>
            <a:lvl1pPr marL="365760">
              <a:buFontTx/>
              <a:buNone/>
              <a:defRPr sz="2000" cap="all">
                <a:solidFill>
                  <a:srgbClr val="038A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85800" y="6492875"/>
            <a:ext cx="533400" cy="365125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627DF70-082E-4F10-B29F-4C079B8416AD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686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162800" cy="4038600"/>
          </a:xfrm>
          <a:prstGeom prst="rect">
            <a:avLst/>
          </a:prstGeom>
        </p:spPr>
        <p:txBody>
          <a:bodyPr vert="horz" anchor="t"/>
          <a:lstStyle>
            <a:lvl1pPr algn="l">
              <a:defRPr sz="5000" b="1" cap="none" baseline="0">
                <a:solidFill>
                  <a:srgbClr val="0C4790"/>
                </a:solidFill>
                <a:latin typeface="Tw Cen MT"/>
                <a:cs typeface="Tw Cen M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8600" y="5105400"/>
            <a:ext cx="4191000" cy="4111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600" baseline="0">
                <a:solidFill>
                  <a:srgbClr val="0C4790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23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-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457200"/>
            <a:ext cx="8077200" cy="5486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5943600"/>
            <a:ext cx="8077200" cy="4572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000" baseline="0">
                <a:latin typeface="Tw Cen MT"/>
                <a:cs typeface="Tw Cen M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13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-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1667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-Se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59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-Pictur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47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08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broadbandusa.ntia.doc.gov/funding-list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s://www.ntia.doc.gov/files/ntia/publications/american_broadband_initiative_milestones_report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itehouse.gov/wp-content/uploads/2018/12/STEM-Education-Strategic-Plan-2018.pdf" TargetMode="External"/><Relationship Id="rId5" Type="http://schemas.openxmlformats.org/officeDocument/2006/relationships/hyperlink" Target="https://sites.ed.gov/freedom/" TargetMode="External"/><Relationship Id="rId4" Type="http://schemas.openxmlformats.org/officeDocument/2006/relationships/hyperlink" Target="https://www2.ed.gov/about/inits/ed/rural/rural-education-report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Chamberlain@ed.gov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733800"/>
            <a:ext cx="8686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000000"/>
              </a:solidFill>
              <a:latin typeface="Corbel" pitchFamily="34" charset="0"/>
              <a:cs typeface="Arial" pitchFamily="34" charset="0"/>
            </a:endParaRP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FFC000"/>
              </a:solidFill>
              <a:latin typeface="Corbel" pitchFamily="34" charset="0"/>
            </a:endParaRP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FFC000"/>
              </a:solidFill>
              <a:latin typeface="Corbe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258446"/>
              </p:ext>
            </p:extLst>
          </p:nvPr>
        </p:nvGraphicFramePr>
        <p:xfrm>
          <a:off x="838200" y="3699164"/>
          <a:ext cx="7696200" cy="2734183"/>
        </p:xfrm>
        <a:graphic>
          <a:graphicData uri="http://schemas.openxmlformats.org/drawingml/2006/table">
            <a:tbl>
              <a:tblPr/>
              <a:tblGrid>
                <a:gridCol w="76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2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FFC000"/>
                          </a:solidFill>
                          <a:effectLst/>
                          <a:latin typeface="Arial"/>
                          <a:ea typeface="Calibri"/>
                        </a:rPr>
                        <a:t>Rethinking School: Preparing Rural Students for College and the Workforce in the 21st Century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baseline="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200" b="1" baseline="0" dirty="0">
                          <a:solidFill>
                            <a:srgbClr val="FFC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Learning and Earning: Pathways to Prosperity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200" b="1" baseline="0" dirty="0">
                          <a:solidFill>
                            <a:srgbClr val="FFC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Appalachian Education &amp; Workforce Network Conference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200" b="1" baseline="0" dirty="0">
                          <a:solidFill>
                            <a:srgbClr val="FFC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June 2019</a:t>
                      </a:r>
                      <a:endParaRPr lang="en-US" sz="22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768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Rural matters</a:t>
            </a:r>
          </a:p>
        </p:txBody>
      </p:sp>
      <p:pic>
        <p:nvPicPr>
          <p:cNvPr id="8" name="Content Placeholder 7" descr="Line graph showing population change by metro/nonmetro status over time, 1977-2017. Around 1980, the nonmetro population change dips below the metro population change and stays there.">
            <a:extLst>
              <a:ext uri="{FF2B5EF4-FFF2-40B4-BE49-F238E27FC236}">
                <a16:creationId xmlns:a16="http://schemas.microsoft.com/office/drawing/2014/main" id="{DB14EEC7-DA04-4647-9E7F-844293315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07" y="816481"/>
            <a:ext cx="6764385" cy="5409230"/>
          </a:xfrm>
        </p:spPr>
      </p:pic>
    </p:spTree>
    <p:extLst>
      <p:ext uri="{BB962C8B-B14F-4D97-AF65-F5344CB8AC3E}">
        <p14:creationId xmlns:p14="http://schemas.microsoft.com/office/powerpoint/2010/main" val="406262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Rural matters</a:t>
            </a:r>
          </a:p>
        </p:txBody>
      </p:sp>
      <p:pic>
        <p:nvPicPr>
          <p:cNvPr id="6" name="Content Placeholder 5" descr="Map of the U.S. showing population change by county, 2010-17.">
            <a:extLst>
              <a:ext uri="{FF2B5EF4-FFF2-40B4-BE49-F238E27FC236}">
                <a16:creationId xmlns:a16="http://schemas.microsoft.com/office/drawing/2014/main" id="{D2928D75-4296-4D35-8C48-B2F563ECF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52" y="792161"/>
            <a:ext cx="6646848" cy="5443241"/>
          </a:xfrm>
        </p:spPr>
      </p:pic>
    </p:spTree>
    <p:extLst>
      <p:ext uri="{BB962C8B-B14F-4D97-AF65-F5344CB8AC3E}">
        <p14:creationId xmlns:p14="http://schemas.microsoft.com/office/powerpoint/2010/main" val="3113910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Rural matters</a:t>
            </a:r>
          </a:p>
        </p:txBody>
      </p:sp>
      <p:pic>
        <p:nvPicPr>
          <p:cNvPr id="7" name="Content Placeholder 6" descr="Line graph showing poverty rates by metro and nonmetro residence, 1960-2017. Nonmetro=16.4%, Metro=12.9%, Nonmetro-metro gap=3.5%.">
            <a:extLst>
              <a:ext uri="{FF2B5EF4-FFF2-40B4-BE49-F238E27FC236}">
                <a16:creationId xmlns:a16="http://schemas.microsoft.com/office/drawing/2014/main" id="{7016042E-107C-48E7-B2B7-E21524DFA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84" y="795405"/>
            <a:ext cx="6804786" cy="5452995"/>
          </a:xfrm>
        </p:spPr>
      </p:pic>
    </p:spTree>
    <p:extLst>
      <p:ext uri="{BB962C8B-B14F-4D97-AF65-F5344CB8AC3E}">
        <p14:creationId xmlns:p14="http://schemas.microsoft.com/office/powerpoint/2010/main" val="3289899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Rural matters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881" y="1127918"/>
            <a:ext cx="8229600" cy="46021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Trends in Rural America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Traditional rural industries waning (ag, mining, manufacturing)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Population, employment, poverty trends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Brain drain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“Graying” of rural areas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Opioid crisis</a:t>
            </a:r>
          </a:p>
          <a:p>
            <a:r>
              <a:rPr lang="en-US" b="1" dirty="0">
                <a:latin typeface="Calibri" panose="020F0502020204030204" pitchFamily="34" charset="0"/>
              </a:rPr>
              <a:t>Rural residents wondered if their voices were being heard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do you believe are the biggest challenges facing rural students?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3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Education freedom scholarships</a:t>
            </a:r>
            <a:br>
              <a:rPr lang="en-US" dirty="0"/>
            </a:br>
            <a:r>
              <a:rPr lang="en-US" dirty="0"/>
              <a:t>(EFS)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687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</a:rPr>
              <a:t>“All students need to be freed to pursue the education that will unlock their potential and unleash their creativity so they—and our country—can achieve unlimited success.” </a:t>
            </a:r>
          </a:p>
          <a:p>
            <a:pPr marL="27432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</a:rPr>
              <a:t>– Education Secretary Betsy DeVos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</a:rPr>
              <a:t>Among the obstacles rural students can face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</a:rPr>
              <a:t>Access to advanced and specialized coursework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</a:rPr>
              <a:t>Distance to training centers/community colleges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</a:rPr>
              <a:t>Secretary’s EFS proposal can help students overcome these obstacles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Education freedom scholarships</a:t>
            </a:r>
            <a:br>
              <a:rPr lang="en-US" dirty="0"/>
            </a:br>
            <a:r>
              <a:rPr lang="en-US" dirty="0"/>
              <a:t>(EFS)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401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</a:rPr>
              <a:t>States identify Scholarship Granting Organizations (SGOs)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</a:rPr>
              <a:t>Individuals and businesses receive Federal tax credit for donating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</a:rPr>
              <a:t>SGOs award scholarships to students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</a:rPr>
              <a:t>States determine structure and allowable expenses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</a:rPr>
              <a:t>Participation is voluntary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</a:rPr>
              <a:t>Not about choosing different school buildings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0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Education freedom scholarships</a:t>
            </a:r>
            <a:br>
              <a:rPr lang="en-US" dirty="0"/>
            </a:br>
            <a:r>
              <a:rPr lang="en-US" dirty="0"/>
              <a:t>(EFS)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449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Designed to work hand-in-hand with students’ existing public education options</a:t>
            </a:r>
          </a:p>
          <a:p>
            <a:r>
              <a:rPr lang="en-US" b="1" dirty="0">
                <a:latin typeface="Calibri" panose="020F0502020204030204" pitchFamily="34" charset="0"/>
              </a:rPr>
              <a:t>Could cover expenses for: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AP and IB courses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Elective courses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Credit recovery and remedial courses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Tutoring services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Education technology purchases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Fees for summer and specialized after-school programs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Others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Education freedom scholarships</a:t>
            </a:r>
            <a:br>
              <a:rPr lang="en-US" dirty="0"/>
            </a:br>
            <a:r>
              <a:rPr lang="en-US" dirty="0"/>
              <a:t>(EFS)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449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Designed to work hand-in-hand with students’ existing public education options</a:t>
            </a:r>
          </a:p>
          <a:p>
            <a:r>
              <a:rPr lang="en-US" b="1" dirty="0">
                <a:latin typeface="Calibri" panose="020F0502020204030204" pitchFamily="34" charset="0"/>
              </a:rPr>
              <a:t>Close the skills gap</a:t>
            </a:r>
          </a:p>
          <a:p>
            <a:r>
              <a:rPr lang="en-US" b="1" dirty="0">
                <a:latin typeface="Calibri" panose="020F0502020204030204" pitchFamily="34" charset="0"/>
              </a:rPr>
              <a:t>Align vision and strategies with Perkins V and WIOA</a:t>
            </a:r>
          </a:p>
          <a:p>
            <a:r>
              <a:rPr lang="en-US" b="1" dirty="0">
                <a:latin typeface="Calibri" panose="020F0502020204030204" pitchFamily="34" charset="0"/>
              </a:rPr>
              <a:t>Could cover certain expenses for career training options: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Dual enrollment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Apprenticeships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Industry certifications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Transportation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Tools, supplies and PPE costs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Others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ED’s Rural Report</a:t>
            </a:r>
          </a:p>
        </p:txBody>
      </p:sp>
      <p:pic>
        <p:nvPicPr>
          <p:cNvPr id="7" name="Content Placeholder 6" descr="Publication Cover\ - Section 5005 Report on Rural Education: Final Report. Images: Students in computer lab; windmills; back of a tractor on a road; railroad crossing yield sign.">
            <a:extLst>
              <a:ext uri="{FF2B5EF4-FFF2-40B4-BE49-F238E27FC236}">
                <a16:creationId xmlns:a16="http://schemas.microsoft.com/office/drawing/2014/main" id="{5A6F17FB-F10A-41D2-996D-F9194FA07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92162"/>
            <a:ext cx="4572000" cy="5916707"/>
          </a:xfrm>
        </p:spPr>
      </p:pic>
    </p:spTree>
    <p:extLst>
      <p:ext uri="{BB962C8B-B14F-4D97-AF65-F5344CB8AC3E}">
        <p14:creationId xmlns:p14="http://schemas.microsoft.com/office/powerpoint/2010/main" val="1037481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Rural Report Recommendations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02163"/>
          </a:xfrm>
        </p:spPr>
        <p:txBody>
          <a:bodyPr/>
          <a:lstStyle/>
          <a:p>
            <a:pPr marL="788670" indent="-51435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</a:rPr>
              <a:t>Create intra-agency rural working group</a:t>
            </a:r>
          </a:p>
          <a:p>
            <a:pPr marL="788670" indent="-51435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</a:rPr>
              <a:t>Expand rural listening sessions</a:t>
            </a:r>
          </a:p>
          <a:p>
            <a:pPr marL="788670" indent="-51435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</a:rPr>
              <a:t>Explore simplifying applications, documents, and processes</a:t>
            </a:r>
          </a:p>
          <a:p>
            <a:pPr marL="788670" indent="-51435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</a:rPr>
              <a:t>Develop training for rural schools and districts</a:t>
            </a:r>
          </a:p>
          <a:p>
            <a:pPr marL="788670" indent="-51435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</a:rPr>
              <a:t>Explore increased collaboration with other Federal agencies and commissions</a:t>
            </a:r>
          </a:p>
          <a:p>
            <a:pPr marL="788670" indent="-51435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</a:rPr>
              <a:t>Develop a comprehensive communications plan</a:t>
            </a:r>
          </a:p>
          <a:p>
            <a:pPr marL="788670" indent="-51435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</a:rPr>
              <a:t>Enhance rural education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4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Rethink school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401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What do you think when you hear the phrase “Rethink School”? </a:t>
            </a:r>
          </a:p>
          <a:p>
            <a:r>
              <a:rPr lang="en-US" b="1" dirty="0">
                <a:latin typeface="Calibri" panose="020F0502020204030204" pitchFamily="34" charset="0"/>
              </a:rPr>
              <a:t>What were your thoughts about what to expect when you read the title of this breakout?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Supplemental priorities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06963"/>
          </a:xfrm>
        </p:spPr>
        <p:txBody>
          <a:bodyPr/>
          <a:lstStyle/>
          <a:p>
            <a:r>
              <a:rPr lang="en-US" sz="1600" dirty="0"/>
              <a:t>Priority 1–Empowering Families and Individuals to Choose a High-Quality Education that Meets Their Unique Needs.</a:t>
            </a:r>
          </a:p>
          <a:p>
            <a:r>
              <a:rPr lang="en-US" sz="1600" dirty="0"/>
              <a:t>Priority 2–Promoting Innovation and Efficiency, Streamlining Education with an Increased Focus on Improving Student Outcomes, and Providing Increased Value to Students and Taxpayers.</a:t>
            </a:r>
          </a:p>
          <a:p>
            <a:r>
              <a:rPr lang="en-US" sz="1600" dirty="0"/>
              <a:t>Priority 3–Fostering Flexible and Affordable Paths to Obtaining Knowledge and Skills.</a:t>
            </a:r>
          </a:p>
          <a:p>
            <a:r>
              <a:rPr lang="en-US" sz="1600" dirty="0"/>
              <a:t>Priority 4–Fostering Knowledge and Promoting the Development of Skills that Prepare Students to be Informed, Thoughtful, and Productive Individuals and Citizens.</a:t>
            </a:r>
          </a:p>
          <a:p>
            <a:r>
              <a:rPr lang="en-US" sz="1600" dirty="0"/>
              <a:t>Priority 5–Meeting the Unique Needs of Students and Children with Disabilities and/or those with Unique Gifts and Talents.</a:t>
            </a:r>
          </a:p>
          <a:p>
            <a:r>
              <a:rPr lang="en-US" sz="1600" dirty="0"/>
              <a:t>Priority 6–Promoting Science, Technology, Engineering, or Math (STEM) Education, with a Particular Focus on Computer Science.</a:t>
            </a:r>
          </a:p>
          <a:p>
            <a:r>
              <a:rPr lang="en-US" sz="1600" dirty="0"/>
              <a:t>Priority 7–Promoting Literacy.</a:t>
            </a:r>
          </a:p>
          <a:p>
            <a:r>
              <a:rPr lang="en-US" sz="1600" dirty="0"/>
              <a:t>Priority 8–Promoting Effective Instruction in Classrooms and Schools.</a:t>
            </a:r>
          </a:p>
          <a:p>
            <a:r>
              <a:rPr lang="en-US" sz="1600" dirty="0"/>
              <a:t>Priority 9–Promoting Economic Opportunity.</a:t>
            </a:r>
          </a:p>
          <a:p>
            <a:r>
              <a:rPr lang="en-US" sz="1600" dirty="0"/>
              <a:t>Priority 10–Protecting Freedom of Speech and Encouraging Respectful Interactions in a Safe Educational Environment.</a:t>
            </a:r>
          </a:p>
          <a:p>
            <a:r>
              <a:rPr lang="en-US" sz="1600" dirty="0"/>
              <a:t>Priority 11–Ensuring that Service Members, Veterans, and Their Families Have Access to High-Quality Educational.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35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Rural priority areas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06963"/>
          </a:xfrm>
        </p:spPr>
        <p:txBody>
          <a:bodyPr/>
          <a:lstStyle/>
          <a:p>
            <a:pPr lvl="0"/>
            <a:r>
              <a:rPr lang="en-US" sz="2000" dirty="0"/>
              <a:t>Priority 1(b)(</a:t>
            </a:r>
            <a:r>
              <a:rPr lang="en-US" sz="2000" dirty="0" err="1"/>
              <a:t>i</a:t>
            </a:r>
            <a:r>
              <a:rPr lang="en-US" sz="2000" dirty="0"/>
              <a:t>): “Increasing access to educational choice …for …[c]</a:t>
            </a:r>
            <a:r>
              <a:rPr lang="en-US" sz="2000" dirty="0" err="1"/>
              <a:t>hildren</a:t>
            </a:r>
            <a:r>
              <a:rPr lang="en-US" sz="2000" dirty="0"/>
              <a:t> or students in communities served by rural local educational agencies.”</a:t>
            </a:r>
          </a:p>
          <a:p>
            <a:pPr lvl="0"/>
            <a:r>
              <a:rPr lang="en-US" sz="2000" dirty="0"/>
              <a:t>Priority 6(d): “Expanding access to and participation in rigorous computer science …coursework for traditionally underrepresented students such as racial or ethnic minorities, women, students in communities served by rural local educational agencies.”</a:t>
            </a:r>
          </a:p>
          <a:p>
            <a:pPr lvl="0"/>
            <a:r>
              <a:rPr lang="en-US" sz="2000" dirty="0"/>
              <a:t>Priority 6(h): “Utilizing technology for educational purposes in communities served by rural local educational agencies or other areas identified as lacking sufficient access to such tools and resources.”</a:t>
            </a:r>
          </a:p>
          <a:p>
            <a:pPr lvl="0"/>
            <a:r>
              <a:rPr lang="en-US" sz="2000" dirty="0"/>
              <a:t>Priority 8(c)(ii): “Promoting innovative strategies to increase the number of students who have access to effective educators in …[s]</a:t>
            </a:r>
            <a:r>
              <a:rPr lang="en-US" sz="2000" dirty="0" err="1"/>
              <a:t>chools</a:t>
            </a:r>
            <a:r>
              <a:rPr lang="en-US" sz="2000" dirty="0"/>
              <a:t> that are located in communities served by rural local educational agencies.”</a:t>
            </a:r>
          </a:p>
          <a:p>
            <a:pPr lvl="0"/>
            <a:r>
              <a:rPr lang="en-US" sz="2000" dirty="0"/>
              <a:t>Priority 8(d)(ii): “Promoting innovative strategies to increase the number of students who have access to effective principals or other school leaders in…[s]</a:t>
            </a:r>
            <a:r>
              <a:rPr lang="en-US" sz="2000" dirty="0" err="1"/>
              <a:t>chools</a:t>
            </a:r>
            <a:r>
              <a:rPr lang="en-US" sz="2000" dirty="0"/>
              <a:t> that are located in communities served by rural local educational agencies.”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47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Stem strategic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95978-2B74-4C36-90FC-5C35638DE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687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Strengthens Federal commitment to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Equity and diversity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Evidence-based practice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Engagement with national STEM community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“North Star”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Ensure all Americans have access to quality STEM education</a:t>
            </a:r>
          </a:p>
        </p:txBody>
      </p:sp>
    </p:spTree>
    <p:extLst>
      <p:ext uri="{BB962C8B-B14F-4D97-AF65-F5344CB8AC3E}">
        <p14:creationId xmlns:p14="http://schemas.microsoft.com/office/powerpoint/2010/main" val="8437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Stem strategic plan</a:t>
            </a:r>
          </a:p>
        </p:txBody>
      </p:sp>
      <p:pic>
        <p:nvPicPr>
          <p:cNvPr id="13" name="Content Placeholder 12" descr="Matrix showing Goals for American Stem Education: Build strong foundations for STEM literacy; increase diversity, equity, and inclusion in STEM; Prepare the STEM workforce for the future.">
            <a:extLst>
              <a:ext uri="{FF2B5EF4-FFF2-40B4-BE49-F238E27FC236}">
                <a16:creationId xmlns:a16="http://schemas.microsoft.com/office/drawing/2014/main" id="{ABEB3699-0817-492F-BD8C-2238506A8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775298"/>
            <a:ext cx="5105400" cy="5854102"/>
          </a:xfrm>
        </p:spPr>
      </p:pic>
    </p:spTree>
    <p:extLst>
      <p:ext uri="{BB962C8B-B14F-4D97-AF65-F5344CB8AC3E}">
        <p14:creationId xmlns:p14="http://schemas.microsoft.com/office/powerpoint/2010/main" val="3729742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Stem strategic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95978-2B74-4C36-90FC-5C35638DE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3829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innovative means are you using to expand students’ access to STEM education?</a:t>
            </a:r>
          </a:p>
        </p:txBody>
      </p:sp>
    </p:spTree>
    <p:extLst>
      <p:ext uri="{BB962C8B-B14F-4D97-AF65-F5344CB8AC3E}">
        <p14:creationId xmlns:p14="http://schemas.microsoft.com/office/powerpoint/2010/main" val="88013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American broadband INITIATIVE</a:t>
            </a:r>
          </a:p>
        </p:txBody>
      </p:sp>
      <p:pic>
        <p:nvPicPr>
          <p:cNvPr id="5" name="Content Placeholder 4" descr="Publication cover - American Broadband Initiative Milestones Report, February 2019">
            <a:extLst>
              <a:ext uri="{FF2B5EF4-FFF2-40B4-BE49-F238E27FC236}">
                <a16:creationId xmlns:a16="http://schemas.microsoft.com/office/drawing/2014/main" id="{75FC4505-157E-4EFC-B3EE-262012B29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52" y="822453"/>
            <a:ext cx="4486296" cy="5806947"/>
          </a:xfrm>
        </p:spPr>
      </p:pic>
    </p:spTree>
    <p:extLst>
      <p:ext uri="{BB962C8B-B14F-4D97-AF65-F5344CB8AC3E}">
        <p14:creationId xmlns:p14="http://schemas.microsoft.com/office/powerpoint/2010/main" val="1053038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American broadband INITIATIVE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92162"/>
            <a:ext cx="8229600" cy="4953001"/>
          </a:xfrm>
        </p:spPr>
        <p:txBody>
          <a:bodyPr/>
          <a:lstStyle/>
          <a:p>
            <a:r>
              <a:rPr lang="en-US" sz="2200" b="1" dirty="0">
                <a:latin typeface="Calibri" panose="020F0502020204030204" pitchFamily="34" charset="0"/>
              </a:rPr>
              <a:t>Lack of access is a barrier for many rural students</a:t>
            </a:r>
          </a:p>
          <a:p>
            <a:r>
              <a:rPr lang="en-US" sz="2200" b="1" dirty="0">
                <a:latin typeface="Calibri" panose="020F0502020204030204" pitchFamily="34" charset="0"/>
              </a:rPr>
              <a:t>Expanding connectivity is essential to expanding education freedom and opportunities for rural students</a:t>
            </a:r>
          </a:p>
          <a:p>
            <a:r>
              <a:rPr lang="en-US" sz="2200" b="1" dirty="0">
                <a:latin typeface="Calibri" panose="020F0502020204030204" pitchFamily="34" charset="0"/>
              </a:rPr>
              <a:t>Recommendations to</a:t>
            </a:r>
          </a:p>
          <a:p>
            <a:pPr lvl="1"/>
            <a:r>
              <a:rPr lang="en-US" sz="1900" dirty="0">
                <a:latin typeface="Calibri" panose="020F0502020204030204" pitchFamily="34" charset="0"/>
              </a:rPr>
              <a:t>Streamline Federal permitting</a:t>
            </a:r>
          </a:p>
          <a:p>
            <a:pPr lvl="1"/>
            <a:r>
              <a:rPr lang="en-US" sz="1900" dirty="0">
                <a:latin typeface="Calibri" panose="020F0502020204030204" pitchFamily="34" charset="0"/>
              </a:rPr>
              <a:t>Leverage Federal assets</a:t>
            </a:r>
          </a:p>
          <a:p>
            <a:pPr lvl="1"/>
            <a:r>
              <a:rPr lang="en-US" sz="1900" dirty="0">
                <a:latin typeface="Calibri" panose="020F0502020204030204" pitchFamily="34" charset="0"/>
              </a:rPr>
              <a:t>Maximize the impact of Federal funding</a:t>
            </a:r>
            <a:endParaRPr lang="en-US" sz="2200" b="1" dirty="0">
              <a:latin typeface="Calibri" panose="020F0502020204030204" pitchFamily="34" charset="0"/>
            </a:endParaRPr>
          </a:p>
          <a:p>
            <a:r>
              <a:rPr lang="en-US" sz="2200" b="1" dirty="0">
                <a:latin typeface="Calibri" panose="020F0502020204030204" pitchFamily="34" charset="0"/>
              </a:rPr>
              <a:t>ED commitments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Create an interagency working group and develop and test strategies to increase broadband access for students in and outside of school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Measure equity in technology access in upcoming Civil Rights Data Collection survey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Work with DOI's BIA, IMLS and Native American communities to develop and convene a Tribal Broadband Summit. </a:t>
            </a:r>
            <a:endParaRPr lang="en-US" dirty="0"/>
          </a:p>
          <a:p>
            <a:endParaRPr lang="en-US" sz="1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American broadband INITIATIVE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21163"/>
          </a:xfrm>
        </p:spPr>
        <p:txBody>
          <a:bodyPr/>
          <a:lstStyle/>
          <a:p>
            <a:r>
              <a:rPr lang="en-US" sz="2200" b="1" dirty="0">
                <a:latin typeface="Calibri" panose="020F0502020204030204" pitchFamily="34" charset="0"/>
              </a:rPr>
              <a:t>Status of school connectivity</a:t>
            </a:r>
          </a:p>
          <a:p>
            <a:r>
              <a:rPr lang="en-US" sz="2200" b="1" dirty="0">
                <a:latin typeface="Calibri" panose="020F0502020204030204" pitchFamily="34" charset="0"/>
              </a:rPr>
              <a:t>OET listening sessions</a:t>
            </a:r>
          </a:p>
          <a:p>
            <a:r>
              <a:rPr lang="en-US" sz="2200" b="1" dirty="0">
                <a:latin typeface="Calibri" panose="020F0502020204030204" pitchFamily="34" charset="0"/>
              </a:rPr>
              <a:t>Connectivity is not the end goal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Increasing access to additional course choices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Incorporating more advanced technology into the classroom, improving the learning environment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Creating more options and more opportunities for students</a:t>
            </a:r>
          </a:p>
          <a:p>
            <a:r>
              <a:rPr lang="en-US" sz="2200" b="1" dirty="0">
                <a:latin typeface="Calibri" panose="020F0502020204030204" pitchFamily="34" charset="0"/>
              </a:rPr>
              <a:t>What is the status of connectivity in your school and your area?</a:t>
            </a:r>
          </a:p>
        </p:txBody>
      </p:sp>
    </p:spTree>
    <p:extLst>
      <p:ext uri="{BB962C8B-B14F-4D97-AF65-F5344CB8AC3E}">
        <p14:creationId xmlns:p14="http://schemas.microsoft.com/office/powerpoint/2010/main" val="419339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Rethink </a:t>
            </a:r>
            <a:r>
              <a:rPr lang="en-US" dirty="0" err="1"/>
              <a:t>cte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92162"/>
            <a:ext cx="8229600" cy="4648201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Nimble, demand-driven talent development system</a:t>
            </a:r>
          </a:p>
          <a:p>
            <a:r>
              <a:rPr lang="en-US" b="1" dirty="0">
                <a:latin typeface="Calibri" panose="020F0502020204030204" pitchFamily="34" charset="0"/>
              </a:rPr>
              <a:t>Multiple pathways</a:t>
            </a:r>
          </a:p>
          <a:p>
            <a:r>
              <a:rPr lang="en-US" b="1" dirty="0">
                <a:latin typeface="Calibri" panose="020F0502020204030204" pitchFamily="34" charset="0"/>
              </a:rPr>
              <a:t>Perkins V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Provides funding for CTE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Workforce needs in manufacturing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Good news for employers, communities and others worried about the skills gap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Promotes better alignment with economic needs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Helps students and families make better-informed decisions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Gives states, school districts and community colleges greater freedom</a:t>
            </a:r>
          </a:p>
          <a:p>
            <a:r>
              <a:rPr lang="en-US" b="1" dirty="0">
                <a:latin typeface="Calibri" panose="020F0502020204030204" pitchFamily="34" charset="0"/>
              </a:rPr>
              <a:t>Discretionary grants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Pathways to STEM Apprenticeship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Innovation and Modernization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8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Rethinking </a:t>
            </a:r>
            <a:r>
              <a:rPr lang="en-US" dirty="0" err="1"/>
              <a:t>cte</a:t>
            </a:r>
            <a:endParaRPr lang="en-US" dirty="0"/>
          </a:p>
        </p:txBody>
      </p:sp>
      <p:pic>
        <p:nvPicPr>
          <p:cNvPr id="6" name="Content Placeholder 5" descr="Statements on the Passage of Perkins V. A group of people in the Oval Office standing behind President Trump, who is holding a signed bill.">
            <a:extLst>
              <a:ext uri="{FF2B5EF4-FFF2-40B4-BE49-F238E27FC236}">
                <a16:creationId xmlns:a16="http://schemas.microsoft.com/office/drawing/2014/main" id="{4DBDD36A-06B3-492F-BBA8-4D0FDAF3C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1" y="1066800"/>
            <a:ext cx="7777797" cy="4373563"/>
          </a:xfrm>
        </p:spPr>
      </p:pic>
    </p:spTree>
    <p:extLst>
      <p:ext uri="{BB962C8B-B14F-4D97-AF65-F5344CB8AC3E}">
        <p14:creationId xmlns:p14="http://schemas.microsoft.com/office/powerpoint/2010/main" val="365345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Rethink school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06963"/>
          </a:xfrm>
        </p:spPr>
        <p:txBody>
          <a:bodyPr/>
          <a:lstStyle/>
          <a:p>
            <a:r>
              <a:rPr lang="en-US" sz="2200" b="1" dirty="0">
                <a:latin typeface="Calibri" panose="020F0502020204030204" pitchFamily="34" charset="0"/>
              </a:rPr>
              <a:t>Secretary DeVos: “Question everything to ensure nothing limits students from being prepared for what comes next.”</a:t>
            </a:r>
          </a:p>
          <a:p>
            <a:r>
              <a:rPr lang="en-US" sz="2200" b="1" dirty="0">
                <a:latin typeface="Calibri" panose="020F0502020204030204" pitchFamily="34" charset="0"/>
              </a:rPr>
              <a:t>Ask fundamental questions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Why limit educators?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Why assign kids to schools based on their address?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Why group kids by age?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Why force all students to learn at the same speed?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Why measure learning by hours and days?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Why suggest a college degree is the only path to success?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Why believe education stops at graduation?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Rural families, rural teachers and rural leaders must answer these questions and more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What do you see as the major challenges or obstacles rural students face in finding or following their pathways to prosperity?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7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Rethinking </a:t>
            </a:r>
            <a:r>
              <a:rPr lang="en-US" dirty="0" err="1"/>
              <a:t>cte</a:t>
            </a:r>
            <a:endParaRPr lang="en-US" dirty="0"/>
          </a:p>
        </p:txBody>
      </p:sp>
      <p:pic>
        <p:nvPicPr>
          <p:cNvPr id="7" name="Content Placeholder 6" descr="Time to Rethink">
            <a:extLst>
              <a:ext uri="{FF2B5EF4-FFF2-40B4-BE49-F238E27FC236}">
                <a16:creationId xmlns:a16="http://schemas.microsoft.com/office/drawing/2014/main" id="{8F279A2A-4624-4C35-A8E2-CDDDD8176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5" y="1295400"/>
            <a:ext cx="7913309" cy="4449763"/>
          </a:xfrm>
        </p:spPr>
      </p:pic>
    </p:spTree>
    <p:extLst>
      <p:ext uri="{BB962C8B-B14F-4D97-AF65-F5344CB8AC3E}">
        <p14:creationId xmlns:p14="http://schemas.microsoft.com/office/powerpoint/2010/main" val="425153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Rethink school (rural innovation)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069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ESSA shifts much of the power and control of education from the Federal government to state and local governments and education agencies.</a:t>
            </a:r>
          </a:p>
          <a:p>
            <a:r>
              <a:rPr lang="en-US" b="1" dirty="0">
                <a:latin typeface="Calibri" panose="020F0502020204030204" pitchFamily="34" charset="0"/>
              </a:rPr>
              <a:t>Revisit fundamental questions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Why limit educators?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Why assign kids to schools based on their address?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Why group kids by age?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Why force all students to learn at the same speed?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Why measure learning by hours and days?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Why suggest a college degree is the only path to success?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Why believe education stops at graduation?</a:t>
            </a:r>
          </a:p>
          <a:p>
            <a:r>
              <a:rPr lang="en-US" b="1" dirty="0">
                <a:latin typeface="Calibri" panose="020F0502020204030204" pitchFamily="34" charset="0"/>
              </a:rPr>
              <a:t>Rural schools may be the best places to rethink these questions, and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6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069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Rural Report: </a:t>
            </a:r>
            <a:r>
              <a:rPr lang="en-US" dirty="0">
                <a:latin typeface="Calibri" panose="020F0502020204030204" pitchFamily="34" charset="0"/>
                <a:hlinkClick r:id="rId4"/>
              </a:rPr>
              <a:t>https://www2.ed.gov/about/inits/ed/rural/rural-education-report.pdf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EFS information: </a:t>
            </a:r>
            <a:r>
              <a:rPr lang="en-US" dirty="0">
                <a:latin typeface="Calibri" panose="020F0502020204030204" pitchFamily="34" charset="0"/>
                <a:hlinkClick r:id="rId5"/>
              </a:rPr>
              <a:t>https://sites.ed.gov/freedom/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White House STEM Strategic Plan: </a:t>
            </a:r>
            <a:r>
              <a:rPr lang="en-US" dirty="0">
                <a:latin typeface="Calibri" panose="020F0502020204030204" pitchFamily="34" charset="0"/>
                <a:hlinkClick r:id="rId6"/>
              </a:rPr>
              <a:t>https://www.whitehouse.gov/wp-content/uploads/2018/12/STEM-Education-Strategic-Plan-2018.pdf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American Broadband Initiative Report: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https://www.ntia.doc.gov/files/ntia/publications/american_broadband_initiative_milestones_report.pdf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Broadband USA Funding: </a:t>
            </a:r>
            <a:r>
              <a:rPr lang="en-US" dirty="0">
                <a:latin typeface="Calibri" panose="020F0502020204030204" pitchFamily="34" charset="0"/>
                <a:hlinkClick r:id="rId8"/>
              </a:rPr>
              <a:t>https://broadbandusa.ntia.doc.gov/funding-list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9224" y="5638800"/>
            <a:ext cx="4233851" cy="92333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Michael Chamberlain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Office of Rural and Community Engagement</a:t>
            </a:r>
          </a:p>
          <a:p>
            <a:pPr algn="ctr"/>
            <a:r>
              <a:rPr lang="en-US" dirty="0">
                <a:solidFill>
                  <a:srgbClr val="FFC000"/>
                </a:solidFill>
                <a:hlinkClick r:id="rId3"/>
              </a:rPr>
              <a:t>Michael.Chamberlain@ed.gov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6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rural?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163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Different things to different people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What’s left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Federal definitions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</a:rPr>
              <a:t>USDA Economic Research Service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</a:rPr>
              <a:t>Census Bureau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</a:rPr>
              <a:t>Others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5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rural?</a:t>
            </a:r>
          </a:p>
        </p:txBody>
      </p:sp>
      <p:pic>
        <p:nvPicPr>
          <p:cNvPr id="6" name="Content Placeholder 5" descr="Map of the U.S. with metro counties shaded red (n=1167) and nonmetro counties shaded gray (n=1976)">
            <a:extLst>
              <a:ext uri="{FF2B5EF4-FFF2-40B4-BE49-F238E27FC236}">
                <a16:creationId xmlns:a16="http://schemas.microsoft.com/office/drawing/2014/main" id="{B3B361FF-AE28-4131-85A8-937926C87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44" y="790541"/>
            <a:ext cx="6813511" cy="5456238"/>
          </a:xfrm>
        </p:spPr>
      </p:pic>
    </p:spTree>
    <p:extLst>
      <p:ext uri="{BB962C8B-B14F-4D97-AF65-F5344CB8AC3E}">
        <p14:creationId xmlns:p14="http://schemas.microsoft.com/office/powerpoint/2010/main" val="345465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rural?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Map of the U.S. showing urbanized areas, urban clusters, and rural areas (the vast geographic majority of the country).">
            <a:extLst>
              <a:ext uri="{FF2B5EF4-FFF2-40B4-BE49-F238E27FC236}">
                <a16:creationId xmlns:a16="http://schemas.microsoft.com/office/drawing/2014/main" id="{3ACFB2B5-D5B2-4B2C-9709-F68C62F7A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44" y="792162"/>
            <a:ext cx="6813511" cy="5456238"/>
          </a:xfrm>
        </p:spPr>
      </p:pic>
    </p:spTree>
    <p:extLst>
      <p:ext uri="{BB962C8B-B14F-4D97-AF65-F5344CB8AC3E}">
        <p14:creationId xmlns:p14="http://schemas.microsoft.com/office/powerpoint/2010/main" val="305895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rural?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6115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</a:rPr>
              <a:t>If you’ve seen one rural school…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</a:rPr>
              <a:t>“Rural” is not a monolith but a compilation of thousands of unique communities and circumstances. – ED’s Rural Report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Calibri" panose="020F0502020204030204" pitchFamily="34" charset="0"/>
              </a:rPr>
              <a:t>Differences between states and among states</a:t>
            </a:r>
          </a:p>
          <a:p>
            <a:pPr>
              <a:spcAft>
                <a:spcPts val="600"/>
              </a:spcAft>
            </a:pPr>
            <a:endParaRPr lang="en-US" sz="2800" b="1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2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Percentage 25 Years and Older Who Completed High School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0D75AF9-1AB5-42D9-A753-F16D0C7DEE1E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879" y="6067475"/>
            <a:ext cx="7894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https://nces.ed.gov/surveys/ruraled/tables/b.3.c.-1.asp</a:t>
            </a:r>
          </a:p>
        </p:txBody>
      </p:sp>
      <p:pic>
        <p:nvPicPr>
          <p:cNvPr id="2050" name="Picture 2" descr="Bar Graph: Percentage 25 Years and Older Who Completed High School. U.S. Overall=88%; City=85%; Suburban=89%; Town=84%; Rural=88%. (https://nces.gov/surveys/ruraled/tables/b.3.c.-1.asp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44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47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Postsecondary attainment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0D75AF9-1AB5-42D9-A753-F16D0C7DEE1E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>
              <a:ea typeface="MS PGothic" pitchFamily="34" charset="-128"/>
            </a:endParaRPr>
          </a:p>
        </p:txBody>
      </p:sp>
      <p:pic>
        <p:nvPicPr>
          <p:cNvPr id="1026" name="Picture 2" descr="Bar graph showing postsecondary attainment for people 25+ and 18-24. Attainment is highest in suburban areas and lowest in rural area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229601" cy="52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409316"/>
      </p:ext>
    </p:extLst>
  </p:cSld>
  <p:clrMapOvr>
    <a:masterClrMapping/>
  </p:clrMapOvr>
</p:sld>
</file>

<file path=ppt/theme/theme1.xml><?xml version="1.0" encoding="utf-8"?>
<a:theme xmlns:a="http://schemas.openxmlformats.org/drawingml/2006/main" name="2_11-25-2013 ED PowerPoint Template with Chapters">
  <a:themeElements>
    <a:clrScheme name="Dept of Ed">
      <a:dk1>
        <a:srgbClr val="333333"/>
      </a:dk1>
      <a:lt1>
        <a:sysClr val="window" lastClr="FFFFFF"/>
      </a:lt1>
      <a:dk2>
        <a:srgbClr val="000000"/>
      </a:dk2>
      <a:lt2>
        <a:srgbClr val="E6E6E6"/>
      </a:lt2>
      <a:accent1>
        <a:srgbClr val="0C4790"/>
      </a:accent1>
      <a:accent2>
        <a:srgbClr val="038A00"/>
      </a:accent2>
      <a:accent3>
        <a:srgbClr val="F1990D"/>
      </a:accent3>
      <a:accent4>
        <a:srgbClr val="5B638A"/>
      </a:accent4>
      <a:accent5>
        <a:srgbClr val="70BD2F"/>
      </a:accent5>
      <a:accent6>
        <a:srgbClr val="688FAA"/>
      </a:accent6>
      <a:hlink>
        <a:srgbClr val="0C4790"/>
      </a:hlink>
      <a:folHlink>
        <a:srgbClr val="5B638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6792</TotalTime>
  <Words>1507</Words>
  <Application>Microsoft Office PowerPoint</Application>
  <PresentationFormat>On-screen Show (4:3)</PresentationFormat>
  <Paragraphs>214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Corbel</vt:lpstr>
      <vt:lpstr>Tw Cen MT</vt:lpstr>
      <vt:lpstr>Wingdings</vt:lpstr>
      <vt:lpstr>2_11-25-2013 ED PowerPoint Template with Chapters</vt:lpstr>
      <vt:lpstr>PowerPoint Presentation</vt:lpstr>
      <vt:lpstr>Rethink school</vt:lpstr>
      <vt:lpstr>Rethink school</vt:lpstr>
      <vt:lpstr>What is rural?</vt:lpstr>
      <vt:lpstr>What is rural?</vt:lpstr>
      <vt:lpstr>What is rural?</vt:lpstr>
      <vt:lpstr>What is rural?</vt:lpstr>
      <vt:lpstr>Percentage 25 Years and Older Who Completed High School </vt:lpstr>
      <vt:lpstr>Postsecondary attainment</vt:lpstr>
      <vt:lpstr>Rural matters</vt:lpstr>
      <vt:lpstr>Rural matters</vt:lpstr>
      <vt:lpstr>Rural matters</vt:lpstr>
      <vt:lpstr>Rural matters</vt:lpstr>
      <vt:lpstr>Education freedom scholarships (EFS)</vt:lpstr>
      <vt:lpstr>Education freedom scholarships (EFS)</vt:lpstr>
      <vt:lpstr>Education freedom scholarships (EFS)</vt:lpstr>
      <vt:lpstr>Education freedom scholarships (EFS)</vt:lpstr>
      <vt:lpstr>ED’s Rural Report</vt:lpstr>
      <vt:lpstr>Rural Report Recommendations</vt:lpstr>
      <vt:lpstr>Supplemental priorities</vt:lpstr>
      <vt:lpstr>Rural priority areas</vt:lpstr>
      <vt:lpstr>Stem strategic plan</vt:lpstr>
      <vt:lpstr>Stem strategic plan</vt:lpstr>
      <vt:lpstr>Stem strategic plan</vt:lpstr>
      <vt:lpstr>American broadband INITIATIVE</vt:lpstr>
      <vt:lpstr>American broadband INITIATIVE</vt:lpstr>
      <vt:lpstr>American broadband INITIATIVE</vt:lpstr>
      <vt:lpstr>Rethink cte</vt:lpstr>
      <vt:lpstr>Rethinking cte</vt:lpstr>
      <vt:lpstr>Rethinking cte</vt:lpstr>
      <vt:lpstr>Rethink school (rural innovation)</vt:lpstr>
      <vt:lpstr>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Chamberlain, Michael</dc:creator>
  <cp:lastModifiedBy>Eric Cline</cp:lastModifiedBy>
  <cp:revision>99</cp:revision>
  <cp:lastPrinted>2018-05-02T21:35:17Z</cp:lastPrinted>
  <dcterms:created xsi:type="dcterms:W3CDTF">2017-11-03T16:59:54Z</dcterms:created>
  <dcterms:modified xsi:type="dcterms:W3CDTF">2019-09-20T19:26:38Z</dcterms:modified>
</cp:coreProperties>
</file>